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89"/>
  </p:notesMasterIdLst>
  <p:handoutMasterIdLst>
    <p:handoutMasterId r:id="rId90"/>
  </p:handoutMasterIdLst>
  <p:sldIdLst>
    <p:sldId id="256" r:id="rId4"/>
    <p:sldId id="602" r:id="rId5"/>
    <p:sldId id="677" r:id="rId6"/>
    <p:sldId id="678" r:id="rId7"/>
    <p:sldId id="605" r:id="rId8"/>
    <p:sldId id="606" r:id="rId9"/>
    <p:sldId id="679" r:id="rId10"/>
    <p:sldId id="608" r:id="rId11"/>
    <p:sldId id="609" r:id="rId12"/>
    <p:sldId id="680" r:id="rId13"/>
    <p:sldId id="619" r:id="rId14"/>
    <p:sldId id="611" r:id="rId15"/>
    <p:sldId id="612" r:id="rId16"/>
    <p:sldId id="681" r:id="rId17"/>
    <p:sldId id="682" r:id="rId18"/>
    <p:sldId id="615" r:id="rId19"/>
    <p:sldId id="683" r:id="rId20"/>
    <p:sldId id="684" r:id="rId21"/>
    <p:sldId id="685" r:id="rId22"/>
    <p:sldId id="687" r:id="rId23"/>
    <p:sldId id="686" r:id="rId24"/>
    <p:sldId id="621" r:id="rId25"/>
    <p:sldId id="623" r:id="rId26"/>
    <p:sldId id="688" r:id="rId27"/>
    <p:sldId id="689" r:id="rId28"/>
    <p:sldId id="690" r:id="rId29"/>
    <p:sldId id="691" r:id="rId30"/>
    <p:sldId id="692" r:id="rId31"/>
    <p:sldId id="693" r:id="rId32"/>
    <p:sldId id="694" r:id="rId33"/>
    <p:sldId id="695" r:id="rId34"/>
    <p:sldId id="696" r:id="rId35"/>
    <p:sldId id="697" r:id="rId36"/>
    <p:sldId id="698" r:id="rId37"/>
    <p:sldId id="699" r:id="rId38"/>
    <p:sldId id="636" r:id="rId39"/>
    <p:sldId id="702" r:id="rId40"/>
    <p:sldId id="703" r:id="rId41"/>
    <p:sldId id="704" r:id="rId42"/>
    <p:sldId id="705" r:id="rId43"/>
    <p:sldId id="706" r:id="rId44"/>
    <p:sldId id="707" r:id="rId45"/>
    <p:sldId id="708" r:id="rId46"/>
    <p:sldId id="709" r:id="rId47"/>
    <p:sldId id="710" r:id="rId48"/>
    <p:sldId id="711" r:id="rId49"/>
    <p:sldId id="712" r:id="rId50"/>
    <p:sldId id="714" r:id="rId51"/>
    <p:sldId id="716" r:id="rId52"/>
    <p:sldId id="648" r:id="rId53"/>
    <p:sldId id="701" r:id="rId54"/>
    <p:sldId id="717" r:id="rId55"/>
    <p:sldId id="718" r:id="rId56"/>
    <p:sldId id="719" r:id="rId57"/>
    <p:sldId id="720" r:id="rId58"/>
    <p:sldId id="721" r:id="rId59"/>
    <p:sldId id="723" r:id="rId60"/>
    <p:sldId id="724" r:id="rId61"/>
    <p:sldId id="725" r:id="rId62"/>
    <p:sldId id="726" r:id="rId63"/>
    <p:sldId id="727" r:id="rId64"/>
    <p:sldId id="728" r:id="rId65"/>
    <p:sldId id="659" r:id="rId66"/>
    <p:sldId id="660" r:id="rId67"/>
    <p:sldId id="661" r:id="rId68"/>
    <p:sldId id="729" r:id="rId69"/>
    <p:sldId id="730" r:id="rId70"/>
    <p:sldId id="664" r:id="rId71"/>
    <p:sldId id="665" r:id="rId72"/>
    <p:sldId id="731" r:id="rId73"/>
    <p:sldId id="732" r:id="rId74"/>
    <p:sldId id="733" r:id="rId75"/>
    <p:sldId id="734" r:id="rId76"/>
    <p:sldId id="735" r:id="rId77"/>
    <p:sldId id="736" r:id="rId78"/>
    <p:sldId id="737" r:id="rId79"/>
    <p:sldId id="745" r:id="rId80"/>
    <p:sldId id="746" r:id="rId81"/>
    <p:sldId id="747" r:id="rId82"/>
    <p:sldId id="748" r:id="rId83"/>
    <p:sldId id="739" r:id="rId84"/>
    <p:sldId id="740" r:id="rId85"/>
    <p:sldId id="741" r:id="rId86"/>
    <p:sldId id="743" r:id="rId87"/>
    <p:sldId id="749" r:id="rId8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9405E"/>
    <a:srgbClr val="094162"/>
    <a:srgbClr val="106FAA"/>
    <a:srgbClr val="093F5D"/>
    <a:srgbClr val="148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6"/>
    <p:restoredTop sz="80576" autoAdjust="0"/>
  </p:normalViewPr>
  <p:slideViewPr>
    <p:cSldViewPr snapToGrid="0">
      <p:cViewPr varScale="1">
        <p:scale>
          <a:sx n="65" d="100"/>
          <a:sy n="65" d="100"/>
        </p:scale>
        <p:origin x="240" y="256"/>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handoutMaster" Target="handoutMasters/handout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E99EC-E697-DC40-9D1E-F7482AB5E289}" type="datetimeFigureOut">
              <a:rPr kumimoji="1" lang="zh-CN" altLang="en-US" smtClean="0"/>
              <a:t>2021/1/19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69E21-1681-B840-B4B0-867B1628F695}" type="slidenum">
              <a:rPr kumimoji="1" lang="zh-CN" altLang="en-US" smtClean="0"/>
              <a:t>‹#›</a:t>
            </a:fld>
            <a:endParaRPr kumimoji="1" lang="zh-CN" altLang="en-US"/>
          </a:p>
        </p:txBody>
      </p:sp>
    </p:spTree>
    <p:extLst>
      <p:ext uri="{BB962C8B-B14F-4D97-AF65-F5344CB8AC3E}">
        <p14:creationId xmlns:p14="http://schemas.microsoft.com/office/powerpoint/2010/main" val="1146012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5</a:t>
            </a:fld>
            <a:endParaRPr lang="zh-CN" altLang="en-US"/>
          </a:p>
        </p:txBody>
      </p:sp>
    </p:spTree>
    <p:extLst>
      <p:ext uri="{BB962C8B-B14F-4D97-AF65-F5344CB8AC3E}">
        <p14:creationId xmlns:p14="http://schemas.microsoft.com/office/powerpoint/2010/main" val="120352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31</a:t>
            </a:fld>
            <a:endParaRPr lang="zh-CN" altLang="en-US"/>
          </a:p>
        </p:txBody>
      </p:sp>
    </p:spTree>
    <p:extLst>
      <p:ext uri="{BB962C8B-B14F-4D97-AF65-F5344CB8AC3E}">
        <p14:creationId xmlns:p14="http://schemas.microsoft.com/office/powerpoint/2010/main" val="162347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支持向量分类产生的模型，如上所述，只依赖于训练数据的一个子集。其原因在于，构造模型时用到的代价函数并不关心那些不在边界上的数据点。类似的，支持向量回归所生成的模型也只依赖于训练数据的一个自己，因为构造模型时用到的代价函数用不上那些与预测值很接近的训练数据。</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35</a:t>
            </a:fld>
            <a:endParaRPr lang="zh-CN" altLang="en-US"/>
          </a:p>
        </p:txBody>
      </p:sp>
    </p:spTree>
    <p:extLst>
      <p:ext uri="{BB962C8B-B14F-4D97-AF65-F5344CB8AC3E}">
        <p14:creationId xmlns:p14="http://schemas.microsoft.com/office/powerpoint/2010/main" val="200585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48</a:t>
            </a:fld>
            <a:endParaRPr lang="zh-CN" altLang="en-US"/>
          </a:p>
        </p:txBody>
      </p:sp>
    </p:spTree>
    <p:extLst>
      <p:ext uri="{BB962C8B-B14F-4D97-AF65-F5344CB8AC3E}">
        <p14:creationId xmlns:p14="http://schemas.microsoft.com/office/powerpoint/2010/main" val="903895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49</a:t>
            </a:fld>
            <a:endParaRPr lang="zh-CN" altLang="en-US"/>
          </a:p>
        </p:txBody>
      </p:sp>
    </p:spTree>
    <p:extLst>
      <p:ext uri="{BB962C8B-B14F-4D97-AF65-F5344CB8AC3E}">
        <p14:creationId xmlns:p14="http://schemas.microsoft.com/office/powerpoint/2010/main" val="1330243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50</a:t>
            </a:fld>
            <a:endParaRPr lang="zh-CN" altLang="en-US"/>
          </a:p>
        </p:txBody>
      </p:sp>
    </p:spTree>
    <p:extLst>
      <p:ext uri="{BB962C8B-B14F-4D97-AF65-F5344CB8AC3E}">
        <p14:creationId xmlns:p14="http://schemas.microsoft.com/office/powerpoint/2010/main" val="668167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51632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13197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1637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13059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84861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62CD014D-0854-486F-AF3F-8A9FC1AE73F4}" type="slidenum">
              <a:rPr lang="en-US" altLang="zh-CN">
                <a:solidFill>
                  <a:prstClr val="black"/>
                </a:solidFill>
              </a:rPr>
              <a:pPr/>
              <a:t>6</a:t>
            </a:fld>
            <a:endParaRPr lang="en-US" altLang="zh-CN">
              <a:solidFill>
                <a:prstClr val="black"/>
              </a:solidFill>
            </a:endParaRPr>
          </a:p>
        </p:txBody>
      </p:sp>
      <p:sp>
        <p:nvSpPr>
          <p:cNvPr id="197634" name="Rectangle 2"/>
          <p:cNvSpPr>
            <a:spLocks noGrp="1" noRot="1" noChangeAspect="1" noChangeArrowheads="1" noTextEdit="1"/>
          </p:cNvSpPr>
          <p:nvPr>
            <p:ph type="sldImg"/>
          </p:nvPr>
        </p:nvSpPr>
        <p:spPr>
          <a:xfrm>
            <a:off x="381000" y="685800"/>
            <a:ext cx="6096000" cy="3429000"/>
          </a:xfrm>
        </p:spPr>
      </p:sp>
      <p:sp>
        <p:nvSpPr>
          <p:cNvPr id="197635" name="Rectangle 3"/>
          <p:cNvSpPr>
            <a:spLocks noGrp="1" noChangeArrowheads="1"/>
          </p:cNvSpPr>
          <p:nvPr>
            <p:ph type="body" idx="1"/>
          </p:nvPr>
        </p:nvSpPr>
        <p:spPr/>
        <p:txBody>
          <a:bodyPr/>
          <a:lstStyle/>
          <a:p>
            <a:endParaRPr lang="zh-CN" altLang="en-US">
              <a:latin typeface="宋体" pitchFamily="2" charset="-122"/>
            </a:endParaRPr>
          </a:p>
        </p:txBody>
      </p:sp>
    </p:spTree>
    <p:extLst>
      <p:ext uri="{BB962C8B-B14F-4D97-AF65-F5344CB8AC3E}">
        <p14:creationId xmlns:p14="http://schemas.microsoft.com/office/powerpoint/2010/main" val="1892327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77</a:t>
            </a:fld>
            <a:endParaRPr lang="zh-CN" altLang="en-US"/>
          </a:p>
        </p:txBody>
      </p:sp>
    </p:spTree>
    <p:extLst>
      <p:ext uri="{BB962C8B-B14F-4D97-AF65-F5344CB8AC3E}">
        <p14:creationId xmlns:p14="http://schemas.microsoft.com/office/powerpoint/2010/main" val="171566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79</a:t>
            </a:fld>
            <a:endParaRPr lang="zh-CN" altLang="en-US"/>
          </a:p>
        </p:txBody>
      </p:sp>
    </p:spTree>
    <p:extLst>
      <p:ext uri="{BB962C8B-B14F-4D97-AF65-F5344CB8AC3E}">
        <p14:creationId xmlns:p14="http://schemas.microsoft.com/office/powerpoint/2010/main" val="176395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80</a:t>
            </a:fld>
            <a:endParaRPr lang="zh-CN" altLang="en-US"/>
          </a:p>
        </p:txBody>
      </p:sp>
    </p:spTree>
    <p:extLst>
      <p:ext uri="{BB962C8B-B14F-4D97-AF65-F5344CB8AC3E}">
        <p14:creationId xmlns:p14="http://schemas.microsoft.com/office/powerpoint/2010/main" val="1610721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83</a:t>
            </a:fld>
            <a:endParaRPr lang="zh-CN" altLang="en-US"/>
          </a:p>
        </p:txBody>
      </p:sp>
    </p:spTree>
    <p:extLst>
      <p:ext uri="{BB962C8B-B14F-4D97-AF65-F5344CB8AC3E}">
        <p14:creationId xmlns:p14="http://schemas.microsoft.com/office/powerpoint/2010/main" val="1088688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8</a:t>
            </a:fld>
            <a:endParaRPr lang="zh-CN" altLang="en-US"/>
          </a:p>
        </p:txBody>
      </p:sp>
    </p:spTree>
    <p:extLst>
      <p:ext uri="{BB962C8B-B14F-4D97-AF65-F5344CB8AC3E}">
        <p14:creationId xmlns:p14="http://schemas.microsoft.com/office/powerpoint/2010/main" val="39902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968C1182-5248-4580-8D61-233867AC7E80}" type="slidenum">
              <a:rPr lang="en-US" altLang="zh-CN">
                <a:solidFill>
                  <a:prstClr val="black"/>
                </a:solidFill>
              </a:rPr>
              <a:pPr/>
              <a:t>9</a:t>
            </a:fld>
            <a:endParaRPr lang="en-US" altLang="zh-CN">
              <a:solidFill>
                <a:prstClr val="black"/>
              </a:solidFill>
            </a:endParaRPr>
          </a:p>
        </p:txBody>
      </p:sp>
      <p:sp>
        <p:nvSpPr>
          <p:cNvPr id="351234" name="Rectangle 2"/>
          <p:cNvSpPr>
            <a:spLocks noGrp="1" noRot="1" noChangeAspect="1" noChangeArrowheads="1" noTextEdit="1"/>
          </p:cNvSpPr>
          <p:nvPr>
            <p:ph type="sldImg"/>
          </p:nvPr>
        </p:nvSpPr>
        <p:spPr>
          <a:xfrm>
            <a:off x="381000" y="685800"/>
            <a:ext cx="6096000" cy="3429000"/>
          </a:xfrm>
        </p:spPr>
      </p:sp>
      <p:sp>
        <p:nvSpPr>
          <p:cNvPr id="351235" name="Rectangle 3"/>
          <p:cNvSpPr>
            <a:spLocks noGrp="1" noChangeArrowheads="1"/>
          </p:cNvSpPr>
          <p:nvPr>
            <p:ph type="body" idx="1"/>
          </p:nvPr>
        </p:nvSpPr>
        <p:spPr/>
        <p:txBody>
          <a:bodyPr/>
          <a:lstStyle/>
          <a:p>
            <a:r>
              <a:rPr lang="en-US" altLang="zh-CN"/>
              <a:t>SVM</a:t>
            </a:r>
            <a:r>
              <a:rPr lang="zh-CN" altLang="en-US"/>
              <a:t>：最差的点有最大的</a:t>
            </a:r>
            <a:r>
              <a:rPr lang="en-US" altLang="zh-CN"/>
              <a:t>confidence</a:t>
            </a:r>
          </a:p>
        </p:txBody>
      </p:sp>
    </p:spTree>
    <p:extLst>
      <p:ext uri="{BB962C8B-B14F-4D97-AF65-F5344CB8AC3E}">
        <p14:creationId xmlns:p14="http://schemas.microsoft.com/office/powerpoint/2010/main" val="214233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2041DF1B-DE42-4B75-98EC-CEBE84885FC1}" type="slidenum">
              <a:rPr lang="en-US" altLang="zh-CN">
                <a:solidFill>
                  <a:prstClr val="black"/>
                </a:solidFill>
              </a:rPr>
              <a:pPr/>
              <a:t>12</a:t>
            </a:fld>
            <a:endParaRPr lang="en-US" altLang="zh-CN">
              <a:solidFill>
                <a:prstClr val="black"/>
              </a:solidFill>
            </a:endParaRPr>
          </a:p>
        </p:txBody>
      </p:sp>
      <p:sp>
        <p:nvSpPr>
          <p:cNvPr id="344066" name="Rectangle 2"/>
          <p:cNvSpPr>
            <a:spLocks noGrp="1" noRot="1" noChangeAspect="1" noChangeArrowheads="1" noTextEdit="1"/>
          </p:cNvSpPr>
          <p:nvPr>
            <p:ph type="sldImg"/>
          </p:nvPr>
        </p:nvSpPr>
        <p:spPr>
          <a:xfrm>
            <a:off x="381000" y="685800"/>
            <a:ext cx="6096000" cy="3429000"/>
          </a:xfrm>
        </p:spPr>
      </p:sp>
      <p:sp>
        <p:nvSpPr>
          <p:cNvPr id="344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12773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2041DF1B-DE42-4B75-98EC-CEBE84885FC1}" type="slidenum">
              <a:rPr lang="en-US" altLang="zh-CN">
                <a:solidFill>
                  <a:prstClr val="black"/>
                </a:solidFill>
              </a:rPr>
              <a:pPr/>
              <a:t>13</a:t>
            </a:fld>
            <a:endParaRPr lang="en-US" altLang="zh-CN">
              <a:solidFill>
                <a:prstClr val="black"/>
              </a:solidFill>
            </a:endParaRPr>
          </a:p>
        </p:txBody>
      </p:sp>
      <p:sp>
        <p:nvSpPr>
          <p:cNvPr id="344066" name="Rectangle 2"/>
          <p:cNvSpPr>
            <a:spLocks noGrp="1" noRot="1" noChangeAspect="1" noChangeArrowheads="1" noTextEdit="1"/>
          </p:cNvSpPr>
          <p:nvPr>
            <p:ph type="sldImg"/>
          </p:nvPr>
        </p:nvSpPr>
        <p:spPr>
          <a:xfrm>
            <a:off x="381000" y="685800"/>
            <a:ext cx="6096000" cy="3429000"/>
          </a:xfrm>
        </p:spPr>
      </p:sp>
      <p:sp>
        <p:nvSpPr>
          <p:cNvPr id="344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40782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CB70A90F-ECE2-4726-A4B4-D21D10D22854}" type="slidenum">
              <a:rPr lang="en-US" altLang="zh-CN">
                <a:solidFill>
                  <a:prstClr val="black"/>
                </a:solidFill>
              </a:rPr>
              <a:pPr/>
              <a:t>16</a:t>
            </a:fld>
            <a:endParaRPr lang="en-US" altLang="zh-CN">
              <a:solidFill>
                <a:prstClr val="black"/>
              </a:solidFill>
            </a:endParaRPr>
          </a:p>
        </p:txBody>
      </p:sp>
      <p:sp>
        <p:nvSpPr>
          <p:cNvPr id="377858" name="Rectangle 2"/>
          <p:cNvSpPr>
            <a:spLocks noGrp="1" noRot="1" noChangeAspect="1" noChangeArrowheads="1" noTextEdit="1"/>
          </p:cNvSpPr>
          <p:nvPr>
            <p:ph type="sldImg"/>
          </p:nvPr>
        </p:nvSpPr>
        <p:spPr>
          <a:xfrm>
            <a:off x="381000" y="685800"/>
            <a:ext cx="6096000" cy="3429000"/>
          </a:xfrm>
        </p:spPr>
      </p:sp>
      <p:sp>
        <p:nvSpPr>
          <p:cNvPr id="377859" name="Rectangle 3"/>
          <p:cNvSpPr>
            <a:spLocks noGrp="1" noChangeArrowheads="1"/>
          </p:cNvSpPr>
          <p:nvPr>
            <p:ph type="body" idx="1"/>
          </p:nvPr>
        </p:nvSpPr>
        <p:spPr/>
        <p:txBody>
          <a:bodyPr/>
          <a:lstStyle/>
          <a:p>
            <a:r>
              <a:rPr lang="en-US" altLang="zh-CN"/>
              <a:t>Hingle: </a:t>
            </a:r>
            <a:r>
              <a:rPr lang="zh-CN" altLang="en-US"/>
              <a:t>转折点 </a:t>
            </a:r>
          </a:p>
        </p:txBody>
      </p:sp>
    </p:spTree>
    <p:extLst>
      <p:ext uri="{BB962C8B-B14F-4D97-AF65-F5344CB8AC3E}">
        <p14:creationId xmlns:p14="http://schemas.microsoft.com/office/powerpoint/2010/main" val="161963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31F07045-7597-4469-8263-2910C47EE9FC}" type="slidenum">
              <a:rPr lang="en-US" altLang="zh-CN">
                <a:solidFill>
                  <a:prstClr val="black"/>
                </a:solidFill>
              </a:rPr>
              <a:pPr/>
              <a:t>22</a:t>
            </a:fld>
            <a:endParaRPr lang="en-US" altLang="zh-CN">
              <a:solidFill>
                <a:prstClr val="black"/>
              </a:solidFill>
            </a:endParaRPr>
          </a:p>
        </p:txBody>
      </p:sp>
      <p:sp>
        <p:nvSpPr>
          <p:cNvPr id="214018" name="Rectangle 2"/>
          <p:cNvSpPr>
            <a:spLocks noGrp="1" noRot="1" noChangeAspect="1" noChangeArrowheads="1" noTextEdit="1"/>
          </p:cNvSpPr>
          <p:nvPr>
            <p:ph type="sldImg"/>
          </p:nvPr>
        </p:nvSpPr>
        <p:spPr>
          <a:xfrm>
            <a:off x="381000" y="685800"/>
            <a:ext cx="6096000" cy="3429000"/>
          </a:xfrm>
        </p:spPr>
      </p:sp>
      <p:sp>
        <p:nvSpPr>
          <p:cNvPr id="214019" name="Rectangle 3"/>
          <p:cNvSpPr>
            <a:spLocks noGrp="1" noChangeArrowheads="1"/>
          </p:cNvSpPr>
          <p:nvPr>
            <p:ph type="body" idx="1"/>
          </p:nvPr>
        </p:nvSpPr>
        <p:spPr/>
        <p:txBody>
          <a:bodyPr/>
          <a:lstStyle/>
          <a:p>
            <a:r>
              <a:rPr lang="en-US" altLang="zh-CN" dirty="0" err="1"/>
              <a:t>Larange</a:t>
            </a:r>
            <a:r>
              <a:rPr lang="zh-CN" altLang="en-US" dirty="0"/>
              <a:t>乘子的负号：求</a:t>
            </a:r>
            <a:r>
              <a:rPr lang="en-US" altLang="zh-CN" dirty="0" err="1"/>
              <a:t>argmin</a:t>
            </a:r>
            <a:r>
              <a:rPr lang="en-US" altLang="zh-CN" dirty="0"/>
              <a:t>(beta)</a:t>
            </a:r>
            <a:r>
              <a:rPr lang="zh-CN" altLang="en-US" dirty="0"/>
              <a:t>，但</a:t>
            </a:r>
            <a:r>
              <a:rPr lang="en-US" altLang="zh-CN" dirty="0" err="1"/>
              <a:t>argmax</a:t>
            </a:r>
            <a:r>
              <a:rPr lang="en-US" altLang="zh-CN" dirty="0"/>
              <a:t>(alpha)</a:t>
            </a:r>
          </a:p>
        </p:txBody>
      </p:sp>
    </p:spTree>
    <p:extLst>
      <p:ext uri="{BB962C8B-B14F-4D97-AF65-F5344CB8AC3E}">
        <p14:creationId xmlns:p14="http://schemas.microsoft.com/office/powerpoint/2010/main" val="1777807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23</a:t>
            </a:fld>
            <a:endParaRPr lang="zh-CN" altLang="en-US"/>
          </a:p>
        </p:txBody>
      </p:sp>
    </p:spTree>
    <p:extLst>
      <p:ext uri="{BB962C8B-B14F-4D97-AF65-F5344CB8AC3E}">
        <p14:creationId xmlns:p14="http://schemas.microsoft.com/office/powerpoint/2010/main" val="191874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9628835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01986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213663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261641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4565467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60558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3564443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76779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289638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09276846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6878252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407916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398967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4304397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927980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01039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1386518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945499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8580207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647355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3225358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1214271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63191468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9615455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700820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988124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9320219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172330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2530363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8459830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834788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7948827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82019687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2.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 Id="rId4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4.png"/><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4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46">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4" r:id="rId27"/>
    <p:sldLayoutId id="2147484255" r:id="rId28"/>
    <p:sldLayoutId id="2147484256" r:id="rId29"/>
    <p:sldLayoutId id="2147484257" r:id="rId30"/>
    <p:sldLayoutId id="2147484258" r:id="rId31"/>
    <p:sldLayoutId id="2147484259" r:id="rId32"/>
    <p:sldLayoutId id="2147484261" r:id="rId33"/>
    <p:sldLayoutId id="2147484262" r:id="rId34"/>
    <p:sldLayoutId id="2147484263" r:id="rId35"/>
    <p:sldLayoutId id="2147484264" r:id="rId36"/>
    <p:sldLayoutId id="2147484265" r:id="rId37"/>
    <p:sldLayoutId id="2147484266" r:id="rId38"/>
    <p:sldLayoutId id="2147484267" r:id="rId39"/>
    <p:sldLayoutId id="2147484268" r:id="rId40"/>
    <p:sldLayoutId id="2147484269" r:id="rId41"/>
    <p:sldLayoutId id="2147484270" r:id="rId42"/>
    <p:sldLayoutId id="2147484271" r:id="rId4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60"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 Id="rId3" Type="http://schemas.openxmlformats.org/officeDocument/2006/relationships/image" Target="../media/image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1" Type="http://schemas.openxmlformats.org/officeDocument/2006/relationships/slideLayout" Target="../slideLayouts/slideLayout7.xml"/><Relationship Id="rId2"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1" Type="http://schemas.openxmlformats.org/officeDocument/2006/relationships/slideLayout" Target="../slideLayouts/slideLayout7.xml"/><Relationship Id="rId2" Type="http://schemas.openxmlformats.org/officeDocument/2006/relationships/image" Target="../media/image139.png"/></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7.xml"/><Relationship Id="rId2" Type="http://schemas.openxmlformats.org/officeDocument/2006/relationships/image" Target="../media/image1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3.png"/><Relationship Id="rId3" Type="http://schemas.openxmlformats.org/officeDocument/2006/relationships/image" Target="../media/image1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png"/><Relationship Id="rId3" Type="http://schemas.openxmlformats.org/officeDocument/2006/relationships/image" Target="../media/image1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 Id="rId3" Type="http://schemas.openxmlformats.org/officeDocument/2006/relationships/image" Target="../media/image158.png"/></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66.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0.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1" Type="http://schemas.openxmlformats.org/officeDocument/2006/relationships/slideLayout" Target="../slideLayouts/slideLayout7.xml"/><Relationship Id="rId2" Type="http://schemas.openxmlformats.org/officeDocument/2006/relationships/image" Target="../media/image177.png"/></Relationships>
</file>

<file path=ppt/slides/_rels/slide53.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1" Type="http://schemas.openxmlformats.org/officeDocument/2006/relationships/slideLayout" Target="../slideLayouts/slideLayout7.xml"/><Relationship Id="rId2" Type="http://schemas.openxmlformats.org/officeDocument/2006/relationships/image" Target="../media/image181.png"/></Relationships>
</file>

<file path=ppt/slides/_rels/slide54.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1" Type="http://schemas.openxmlformats.org/officeDocument/2006/relationships/slideLayout" Target="../slideLayouts/slideLayout7.xml"/><Relationship Id="rId2" Type="http://schemas.openxmlformats.org/officeDocument/2006/relationships/image" Target="../media/image185.png"/></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195.png"/><Relationship Id="rId1" Type="http://schemas.openxmlformats.org/officeDocument/2006/relationships/slideLayout" Target="../slideLayouts/slideLayout7.xml"/><Relationship Id="rId2" Type="http://schemas.openxmlformats.org/officeDocument/2006/relationships/image" Target="../media/image189.png"/></Relationships>
</file>

<file path=ppt/slides/_rels/slide56.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1" Type="http://schemas.openxmlformats.org/officeDocument/2006/relationships/slideLayout" Target="../slideLayouts/slideLayout7.xml"/><Relationship Id="rId2" Type="http://schemas.openxmlformats.org/officeDocument/2006/relationships/image" Target="../media/image196.png"/></Relationships>
</file>

<file path=ppt/slides/_rels/slide57.xml.rels><?xml version="1.0" encoding="UTF-8" standalone="yes"?>
<Relationships xmlns="http://schemas.openxmlformats.org/package/2006/relationships"><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image" Target="../media/image206.png"/><Relationship Id="rId1" Type="http://schemas.openxmlformats.org/officeDocument/2006/relationships/slideLayout" Target="../slideLayouts/slideLayout7.xml"/><Relationship Id="rId2" Type="http://schemas.openxmlformats.org/officeDocument/2006/relationships/image" Target="../media/image201.png"/></Relationships>
</file>

<file path=ppt/slides/_rels/slide58.xml.rels><?xml version="1.0" encoding="UTF-8" standalone="yes"?>
<Relationships xmlns="http://schemas.openxmlformats.org/package/2006/relationships"><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1" Type="http://schemas.openxmlformats.org/officeDocument/2006/relationships/slideLayout" Target="../slideLayouts/slideLayout7.xml"/><Relationship Id="rId2" Type="http://schemas.openxmlformats.org/officeDocument/2006/relationships/image" Target="../media/image207.png"/></Relationships>
</file>

<file path=ppt/slides/_rels/slide59.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182.png"/><Relationship Id="rId1" Type="http://schemas.openxmlformats.org/officeDocument/2006/relationships/slideLayout" Target="../slideLayouts/slideLayout7.xml"/><Relationship Id="rId2" Type="http://schemas.openxmlformats.org/officeDocument/2006/relationships/image" Target="../media/image211.png"/></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xml"/><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6.png"/><Relationship Id="rId9" Type="http://schemas.openxmlformats.org/officeDocument/2006/relationships/image" Target="../media/image18.png"/><Relationship Id="rId10"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3" Type="http://schemas.openxmlformats.org/officeDocument/2006/relationships/hyperlink" Target="http://scikit-learn.org/stable/modules/generated/sklearn.svm.LinearSVC.html#sklearn.svm.LinearSVC" TargetMode="External"/><Relationship Id="rId4" Type="http://schemas.openxmlformats.org/officeDocument/2006/relationships/hyperlink" Target="http://scikit-learn.org/stable/modules/generated/sklearn.svm.SVC.html#sklearn.svm.SVC" TargetMode="External"/><Relationship Id="rId5" Type="http://schemas.openxmlformats.org/officeDocument/2006/relationships/hyperlink" Target="http://scikit-learn.org/stable/modules/generated/sklearn.svm.NuSVC.html#sklearn.svm.NuSVC" TargetMode="External"/><Relationship Id="rId6" Type="http://schemas.openxmlformats.org/officeDocument/2006/relationships/hyperlink" Target="http://scikit-learn.org/stable/modules/generated/sklearn.svm.OneClassSVM.html#sklearn.svm.OneClassSVM" TargetMode="External"/><Relationship Id="rId1" Type="http://schemas.openxmlformats.org/officeDocument/2006/relationships/slideLayout" Target="../slideLayouts/slideLayout7.xml"/><Relationship Id="rId2" Type="http://schemas.openxmlformats.org/officeDocument/2006/relationships/hyperlink" Target="http://scikit-learn.org/stable/modules/classes.html#module-sklearn.sv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66.xml.rels><?xml version="1.0" encoding="UTF-8" standalone="yes"?>
<Relationships xmlns="http://schemas.openxmlformats.org/package/2006/relationships"><Relationship Id="rId3" Type="http://schemas.openxmlformats.org/officeDocument/2006/relationships/hyperlink" Target="http://scikit-learn.org/stable/modules/generated/sklearn.linear_model.LinearRegression.html#sklearn.linear_model.LinearRegression.predict" TargetMode="External"/><Relationship Id="rId4" Type="http://schemas.openxmlformats.org/officeDocument/2006/relationships/hyperlink" Target="http://scikit-learn.org/stable/modules/generated/sklearn.linear_model.LogisticRegression.html#sklearn.linear_model.LogisticRegression.decision_function" TargetMode="External"/><Relationship Id="rId5" Type="http://schemas.openxmlformats.org/officeDocument/2006/relationships/hyperlink" Target="http://scikit-learn.org/stable/modules/generated/sklearn.linear_model.LinearRegression.html#sklearn.linear_model.LinearRegression.score" TargetMode="External"/><Relationship Id="rId6" Type="http://schemas.openxmlformats.org/officeDocument/2006/relationships/hyperlink" Target="http://scikit-learn.org/stable/modules/generated/sklearn.linear_model.LogisticRegression.html#sklearn.linear_model.LogisticRegression.densify" TargetMode="External"/><Relationship Id="rId7" Type="http://schemas.openxmlformats.org/officeDocument/2006/relationships/hyperlink" Target="http://scikit-learn.org/stable/modules/generated/sklearn.linear_model.LogisticRegression.html#sklearn.linear_model.LogisticRegression.sparsify" TargetMode="External"/><Relationship Id="rId8" Type="http://schemas.openxmlformats.org/officeDocument/2006/relationships/image" Target="../media/image214.png"/><Relationship Id="rId1" Type="http://schemas.openxmlformats.org/officeDocument/2006/relationships/slideLayout" Target="../slideLayouts/slideLayout7.xml"/><Relationship Id="rId2" Type="http://schemas.openxmlformats.org/officeDocument/2006/relationships/hyperlink" Target="http://scikit-learn.org/stable/modules/generated/sklearn.linear_model.LinearRegression.html#sklearn.linear_model.LinearRegression.fi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NUL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5.png"/><Relationship Id="rId3" Type="http://schemas.openxmlformats.org/officeDocument/2006/relationships/image" Target="../media/image216.png"/></Relationships>
</file>

<file path=ppt/slides/_rels/slide71.xml.rels><?xml version="1.0" encoding="UTF-8" standalone="yes"?>
<Relationships xmlns="http://schemas.openxmlformats.org/package/2006/relationships"><Relationship Id="rId3" Type="http://schemas.openxmlformats.org/officeDocument/2006/relationships/hyperlink" Target="http://scikit-learn.org/stable/modules/generated/sklearn.linear_model.LinearRegression.html#sklearn.linear_model.LinearRegression.predict" TargetMode="External"/><Relationship Id="rId4" Type="http://schemas.openxmlformats.org/officeDocument/2006/relationships/hyperlink" Target="http://scikit-learn.org/stable/modules/generated/sklearn.linear_model.LogisticRegression.html#sklearn.linear_model.LogisticRegression.decision_function" TargetMode="External"/><Relationship Id="rId5" Type="http://schemas.openxmlformats.org/officeDocument/2006/relationships/hyperlink" Target="http://scikit-learn.org/stable/modules/generated/sklearn.linear_model.LinearRegression.html#sklearn.linear_model.LinearRegression.score" TargetMode="External"/><Relationship Id="rId6" Type="http://schemas.openxmlformats.org/officeDocument/2006/relationships/hyperlink" Target="http://scikit-learn.org/stable/modules/generated/sklearn.linear_model.LogisticRegression.html#sklearn.linear_model.LogisticRegression.predict_log_proba" TargetMode="External"/><Relationship Id="rId7" Type="http://schemas.openxmlformats.org/officeDocument/2006/relationships/hyperlink" Target="http://scikit-learn.org/stable/modules/generated/sklearn.linear_model.LogisticRegression.html#sklearn.linear_model.LogisticRegression.predict_proba" TargetMode="External"/><Relationship Id="rId8" Type="http://schemas.openxmlformats.org/officeDocument/2006/relationships/image" Target="../media/image217.png"/><Relationship Id="rId1" Type="http://schemas.openxmlformats.org/officeDocument/2006/relationships/slideLayout" Target="../slideLayouts/slideLayout7.xml"/><Relationship Id="rId2" Type="http://schemas.openxmlformats.org/officeDocument/2006/relationships/hyperlink" Target="http://scikit-learn.org/stable/modules/generated/sklearn.linear_model.LinearRegression.html#sklearn.linear_model.LinearRegression.fi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www.csie.ntu.edu.tw/~cjlin/liblinear/" TargetMode="External"/><Relationship Id="rId4" Type="http://schemas.openxmlformats.org/officeDocument/2006/relationships/image" Target="../media/image220.png"/><Relationship Id="rId1" Type="http://schemas.openxmlformats.org/officeDocument/2006/relationships/slideLayout" Target="../slideLayouts/slideLayout7.xml"/><Relationship Id="rId2" Type="http://schemas.openxmlformats.org/officeDocument/2006/relationships/hyperlink" Target="http://www.csie.ntu.edu.tw/~cjlin/libsv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3" Type="http://schemas.openxmlformats.org/officeDocument/2006/relationships/image" Target="../media/image221.png"/><Relationship Id="rId4" Type="http://schemas.openxmlformats.org/officeDocument/2006/relationships/image" Target="../media/image2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4.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oleObject" Target="../embeddings/oleObject2.bin"/><Relationship Id="rId7" Type="http://schemas.openxmlformats.org/officeDocument/2006/relationships/image" Target="../media/image31.emf"/><Relationship Id="rId8" Type="http://schemas.openxmlformats.org/officeDocument/2006/relationships/oleObject" Target="../embeddings/oleObject3.bin"/><Relationship Id="rId9" Type="http://schemas.openxmlformats.org/officeDocument/2006/relationships/image" Target="../media/image32.emf"/><Relationship Id="rId1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143000" y="1909898"/>
            <a:ext cx="106299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5400" dirty="0" smtClean="0">
                <a:solidFill>
                  <a:schemeClr val="bg1"/>
                </a:solidFill>
                <a:effectLst>
                  <a:outerShdw blurRad="38100" dist="38100" dir="2700000" algn="tl">
                    <a:srgbClr val="C0C0C0"/>
                  </a:outerShdw>
                </a:effectLst>
                <a:latin typeface="SimHei" charset="-122"/>
                <a:ea typeface="SimHei" charset="-122"/>
                <a:cs typeface="SimHei" charset="-122"/>
              </a:rPr>
              <a:t>4</a:t>
            </a: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章 支持向量机</a:t>
            </a:r>
            <a:endParaRPr lang="en-US" altLang="zh-CN" sz="5400" dirty="0" smtClean="0">
              <a:solidFill>
                <a:schemeClr val="bg1"/>
              </a:solidFill>
              <a:effectLst>
                <a:outerShdw blurRad="38100" dist="38100" dir="2700000" algn="tl">
                  <a:srgbClr val="C0C0C0"/>
                </a:outerShdw>
              </a:effectLst>
              <a:latin typeface="SimHei" charset="-122"/>
              <a:ea typeface="SimHei" charset="-122"/>
              <a:cs typeface="SimHei" charset="-122"/>
            </a:endParaRPr>
          </a:p>
          <a:p>
            <a:pPr algn="ctr" eaLnBrk="1" hangingPunct="1">
              <a:defRPr/>
            </a:pP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a:t>
            </a:r>
            <a:r>
              <a:rPr lang="en-US" altLang="zh-CN" sz="5400" dirty="0" smtClean="0">
                <a:solidFill>
                  <a:schemeClr val="bg1"/>
                </a:solidFill>
                <a:effectLst>
                  <a:outerShdw blurRad="38100" dist="38100" dir="2700000" algn="tl">
                    <a:srgbClr val="C0C0C0"/>
                  </a:outerShdw>
                </a:effectLst>
                <a:latin typeface="SimHei" charset="-122"/>
                <a:ea typeface="SimHei" charset="-122"/>
                <a:cs typeface="SimHei" charset="-122"/>
              </a:rPr>
              <a:t>Support Vector Machine, SVM</a:t>
            </a:r>
            <a:r>
              <a:rPr lang="zh-CN" altLang="en-US" sz="5400" dirty="0" smtClean="0">
                <a:solidFill>
                  <a:schemeClr val="bg1"/>
                </a:solidFill>
                <a:effectLst>
                  <a:outerShdw blurRad="38100" dist="38100" dir="2700000" algn="tl">
                    <a:srgbClr val="C0C0C0"/>
                  </a:outerShdw>
                </a:effectLst>
                <a:latin typeface="SimHei" charset="-122"/>
                <a:ea typeface="SimHei" charset="-122"/>
                <a:cs typeface="SimHei" charset="-122"/>
              </a:rPr>
              <a:t>）</a:t>
            </a:r>
            <a:endParaRPr lang="zh-CN" altLang="en-US" sz="5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47355"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最大化间隔的超平面</a:t>
                </a:r>
                <a:r>
                  <a:rPr lang="zh-CN" altLang="en-US" dirty="0" smtClean="0"/>
                  <a:t>为：</a:t>
                </a:r>
                <a:endParaRPr lang="en-US" altLang="zh-CN" dirty="0" smtClean="0"/>
              </a:p>
              <a:p>
                <a:endParaRPr kumimoji="1" lang="en-US" altLang="zh-CN" dirty="0" smtClean="0"/>
              </a:p>
              <a:p>
                <a:endParaRPr kumimoji="1" lang="en-US" altLang="zh-CN" dirty="0"/>
              </a:p>
              <a:p>
                <a:endParaRPr kumimoji="1" lang="en-US" altLang="zh-CN" dirty="0" smtClean="0"/>
              </a:p>
              <a:p>
                <a:r>
                  <a:rPr lang="zh-CN" altLang="en-US" dirty="0"/>
                  <a:t>等价于</a:t>
                </a:r>
              </a:p>
              <a:p>
                <a:endParaRPr kumimoji="1" lang="en-US" altLang="zh-CN" dirty="0" smtClean="0"/>
              </a:p>
              <a:p>
                <a:endParaRPr kumimoji="1" lang="en-US" altLang="zh-CN" dirty="0"/>
              </a:p>
              <a:p>
                <a:pPr lvl="1"/>
                <a:r>
                  <a:rPr lang="zh-CN" altLang="en-US" dirty="0" smtClean="0"/>
                  <a:t> 二</a:t>
                </a:r>
                <a:r>
                  <a:rPr lang="zh-CN" altLang="en-US" dirty="0"/>
                  <a:t>次规划问题</a:t>
                </a:r>
                <a:r>
                  <a:rPr lang="en-US" altLang="zh-CN" dirty="0"/>
                  <a:t>(</a:t>
                </a:r>
                <a:r>
                  <a:rPr lang="zh-CN" altLang="en-US" dirty="0"/>
                  <a:t>目标函数为二次函数，约束为线性约束</a:t>
                </a:r>
                <a:r>
                  <a:rPr lang="en-US" altLang="zh-CN" dirty="0"/>
                  <a:t> </a:t>
                </a:r>
                <a:r>
                  <a:rPr lang="en-US" altLang="zh-CN" dirty="0" smtClean="0"/>
                  <a:t>)</a:t>
                </a:r>
              </a:p>
              <a:p>
                <a:pPr lvl="1"/>
                <a:r>
                  <a:rPr lang="en-US" altLang="zh-CN" dirty="0" smtClean="0"/>
                  <a:t> </a:t>
                </a:r>
                <a:r>
                  <a:rPr lang="zh-CN" altLang="en-US" dirty="0" smtClean="0"/>
                  <a:t>变量</a:t>
                </a:r>
                <a:r>
                  <a:rPr lang="zh-CN" altLang="en-US" dirty="0"/>
                  <a:t>数为</a:t>
                </a:r>
                <a14:m>
                  <m:oMath xmlns:m="http://schemas.openxmlformats.org/officeDocument/2006/math">
                    <m:r>
                      <a:rPr lang="en-US" altLang="zh-CN" i="1" dirty="0" smtClean="0">
                        <a:latin typeface="Cambria Math" charset="0"/>
                      </a:rPr>
                      <m:t>𝐷</m:t>
                    </m:r>
                    <m:r>
                      <a:rPr lang="en-US" altLang="zh-CN" i="1" dirty="0" smtClean="0">
                        <a:latin typeface="Cambria Math" charset="0"/>
                      </a:rPr>
                      <m:t>+1</m:t>
                    </m:r>
                  </m:oMath>
                </a14:m>
                <a:r>
                  <a:rPr lang="zh-CN" altLang="en-US" dirty="0"/>
                  <a:t>，约束项的数目为</a:t>
                </a:r>
                <a14:m>
                  <m:oMath xmlns:m="http://schemas.openxmlformats.org/officeDocument/2006/math">
                    <m:r>
                      <a:rPr lang="en-US" altLang="zh-CN" i="1" dirty="0" smtClean="0">
                        <a:latin typeface="Cambria Math" charset="0"/>
                      </a:rPr>
                      <m:t>𝑁</m:t>
                    </m:r>
                  </m:oMath>
                </a14:m>
                <a:endParaRPr lang="zh-CN" altLang="en-US" i="1" dirty="0"/>
              </a:p>
              <a:p>
                <a:pPr lvl="1"/>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500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：最大间隔</a:t>
            </a:r>
          </a:p>
        </p:txBody>
      </p:sp>
      <mc:AlternateContent xmlns:mc="http://schemas.openxmlformats.org/markup-compatibility/2006">
        <mc:Choice xmlns:a14="http://schemas.microsoft.com/office/drawing/2010/main" Requires="a14">
          <p:sp>
            <p:nvSpPr>
              <p:cNvPr id="4" name="矩形 3"/>
              <p:cNvSpPr/>
              <p:nvPr/>
            </p:nvSpPr>
            <p:spPr>
              <a:xfrm>
                <a:off x="3679599" y="1771539"/>
                <a:ext cx="1802866" cy="101566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max</m:t>
                          </m:r>
                        </m:fName>
                        <m:e>
                          <m:sSub>
                            <m:sSubPr>
                              <m:ctrlPr>
                                <a:rPr lang="en-US" altLang="zh-CN" sz="2800" i="1">
                                  <a:solidFill>
                                    <a:srgbClr val="09405E"/>
                                  </a:solidFill>
                                  <a:latin typeface="Cambria Math" charset="0"/>
                                  <a:ea typeface="微软雅黑" pitchFamily="34" charset="-122"/>
                                </a:rPr>
                              </m:ctrlPr>
                            </m:sSubPr>
                            <m:e>
                              <m:f>
                                <m:fPr>
                                  <m:ctrlPr>
                                    <a:rPr lang="mr-IN" altLang="zh-CN" sz="2800" i="1">
                                      <a:solidFill>
                                        <a:srgbClr val="09405E"/>
                                      </a:solidFill>
                                      <a:latin typeface="Cambria Math" charset="0"/>
                                      <a:ea typeface="微软雅黑" pitchFamily="34" charset="-122"/>
                                    </a:rPr>
                                  </m:ctrlPr>
                                </m:fPr>
                                <m:num>
                                  <m:r>
                                    <a:rPr lang="en-US" altLang="zh-CN" sz="2800" i="1">
                                      <a:solidFill>
                                        <a:srgbClr val="09405E"/>
                                      </a:solidFill>
                                      <a:latin typeface="Cambria Math" charset="0"/>
                                      <a:ea typeface="微软雅黑" pitchFamily="34" charset="-122"/>
                                    </a:rPr>
                                    <m:t>2</m:t>
                                  </m:r>
                                </m:num>
                                <m:den>
                                  <m:d>
                                    <m:dPr>
                                      <m:begChr m:val="‖"/>
                                      <m:endChr m:val="‖"/>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𝒘</m:t>
                                      </m:r>
                                    </m:e>
                                  </m:d>
                                </m:den>
                              </m:f>
                            </m:e>
                            <m:sub>
                              <m:r>
                                <a:rPr lang="en-US" altLang="zh-CN" sz="2800" i="1">
                                  <a:solidFill>
                                    <a:srgbClr val="09405E"/>
                                  </a:solidFill>
                                  <a:latin typeface="Cambria Math" charset="0"/>
                                  <a:ea typeface="微软雅黑" pitchFamily="34" charset="-122"/>
                                </a:rPr>
                                <m:t>2</m:t>
                              </m:r>
                            </m:sub>
                          </m:sSub>
                        </m:e>
                      </m:func>
                    </m:oMath>
                  </m:oMathPara>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3679599" y="1771539"/>
                <a:ext cx="1802866" cy="101566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778166" y="2963526"/>
                <a:ext cx="6482929"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2778166" y="2963526"/>
                <a:ext cx="6482929"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679599" y="3718535"/>
                <a:ext cx="2084545" cy="10143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3200" b="0" i="1" smtClean="0">
                              <a:solidFill>
                                <a:srgbClr val="09405E"/>
                              </a:solidFill>
                              <a:latin typeface="Cambria Math" charset="0"/>
                              <a:ea typeface="微软雅黑" pitchFamily="34" charset="-122"/>
                            </a:rPr>
                          </m:ctrlPr>
                        </m:funcPr>
                        <m:fName>
                          <m:r>
                            <m:rPr>
                              <m:sty m:val="p"/>
                            </m:rPr>
                            <a:rPr lang="en-US" altLang="zh-CN" sz="3200" b="0" i="0" smtClean="0">
                              <a:solidFill>
                                <a:srgbClr val="09405E"/>
                              </a:solidFill>
                              <a:latin typeface="Cambria Math" charset="0"/>
                              <a:ea typeface="微软雅黑" pitchFamily="34" charset="-122"/>
                            </a:rPr>
                            <m:t>min</m:t>
                          </m:r>
                          <m:f>
                            <m:fPr>
                              <m:ctrlPr>
                                <a:rPr lang="el-GR" altLang="zh-CN" sz="3200" b="0" i="1" smtClean="0">
                                  <a:solidFill>
                                    <a:srgbClr val="09405E"/>
                                  </a:solidFill>
                                  <a:latin typeface="Cambria Math" charset="0"/>
                                  <a:ea typeface="微软雅黑" pitchFamily="34" charset="-122"/>
                                </a:rPr>
                              </m:ctrlPr>
                            </m:fPr>
                            <m:num>
                              <m:r>
                                <a:rPr lang="en-US" altLang="zh-CN" sz="3200" b="0" i="1" smtClean="0">
                                  <a:solidFill>
                                    <a:srgbClr val="09405E"/>
                                  </a:solidFill>
                                  <a:latin typeface="Cambria Math" charset="0"/>
                                  <a:ea typeface="微软雅黑" pitchFamily="34" charset="-122"/>
                                </a:rPr>
                                <m:t>1</m:t>
                              </m:r>
                            </m:num>
                            <m:den>
                              <m:r>
                                <a:rPr lang="el-GR" altLang="zh-CN" sz="32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3679599" y="3718535"/>
                <a:ext cx="2084545" cy="101431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778166" y="4910522"/>
                <a:ext cx="6482929"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2778166" y="4910522"/>
                <a:ext cx="6482929" cy="57868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8063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带松弛变量的</a:t>
            </a: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问题</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8416793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sz="quarter" idx="10"/>
          </p:nvPr>
        </p:nvSpPr>
        <p:spPr/>
        <p:txBody>
          <a:bodyPr>
            <a:noAutofit/>
          </a:bodyPr>
          <a:lstStyle/>
          <a:p>
            <a:r>
              <a:rPr lang="zh-CN" altLang="en-US" dirty="0" smtClean="0">
                <a:latin typeface="Microsoft YaHei" charset="-122"/>
                <a:ea typeface="Microsoft YaHei" charset="-122"/>
                <a:cs typeface="Microsoft YaHei" charset="-122"/>
              </a:rPr>
              <a:t>在</a:t>
            </a:r>
            <a:r>
              <a:rPr lang="zh-CN" altLang="en-US" dirty="0">
                <a:latin typeface="Microsoft YaHei" charset="-122"/>
                <a:ea typeface="Microsoft YaHei" charset="-122"/>
                <a:cs typeface="Microsoft YaHei" charset="-122"/>
              </a:rPr>
              <a:t>实际问题中，数据不</a:t>
            </a:r>
            <a:r>
              <a:rPr lang="zh-CN" altLang="en-US" dirty="0" smtClean="0">
                <a:latin typeface="Microsoft YaHei" charset="-122"/>
                <a:ea typeface="Microsoft YaHei" charset="-122"/>
                <a:cs typeface="Microsoft YaHei" charset="-122"/>
              </a:rPr>
              <a:t>一定</a:t>
            </a:r>
            <a:r>
              <a:rPr lang="zh-CN" altLang="en-US" dirty="0">
                <a:latin typeface="Microsoft YaHei" charset="-122"/>
                <a:ea typeface="Microsoft YaHei" charset="-122"/>
                <a:cs typeface="Microsoft YaHei" charset="-122"/>
              </a:rPr>
              <a:t>完全</a:t>
            </a:r>
            <a:r>
              <a:rPr lang="zh-CN" altLang="en-US" dirty="0" smtClean="0">
                <a:latin typeface="Microsoft YaHei" charset="-122"/>
                <a:ea typeface="Microsoft YaHei" charset="-122"/>
                <a:cs typeface="Microsoft YaHei" charset="-122"/>
              </a:rPr>
              <a:t>线性</a:t>
            </a:r>
            <a:r>
              <a:rPr lang="zh-CN" altLang="en-US" dirty="0">
                <a:latin typeface="Microsoft YaHei" charset="-122"/>
                <a:ea typeface="Microsoft YaHei" charset="-122"/>
                <a:cs typeface="Microsoft YaHei" charset="-122"/>
              </a:rPr>
              <a:t>可分</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p:txBody>
      </p:sp>
      <p:sp>
        <p:nvSpPr>
          <p:cNvPr id="343042" name="Rectangle 2"/>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数据</a:t>
            </a:r>
            <a:r>
              <a:rPr lang="zh-CN" altLang="en-US" dirty="0" smtClean="0">
                <a:latin typeface="Microsoft YaHei" charset="-122"/>
                <a:ea typeface="Microsoft YaHei" charset="-122"/>
                <a:cs typeface="Microsoft YaHei" charset="-122"/>
              </a:rPr>
              <a:t>不完全</a:t>
            </a:r>
            <a:r>
              <a:rPr lang="zh-CN" altLang="en-US" dirty="0">
                <a:latin typeface="Microsoft YaHei" charset="-122"/>
                <a:ea typeface="Microsoft YaHei" charset="-122"/>
                <a:cs typeface="Microsoft YaHei" charset="-122"/>
              </a:rPr>
              <a:t>线性可分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80" y="2492896"/>
            <a:ext cx="5885792" cy="3960440"/>
          </a:xfrm>
          <a:prstGeom prst="rect">
            <a:avLst/>
          </a:prstGeom>
        </p:spPr>
      </p:pic>
      <p:cxnSp>
        <p:nvCxnSpPr>
          <p:cNvPr id="6" name="直线箭头连接符 5"/>
          <p:cNvCxnSpPr/>
          <p:nvPr/>
        </p:nvCxnSpPr>
        <p:spPr>
          <a:xfrm flipH="1">
            <a:off x="5447928" y="2492896"/>
            <a:ext cx="3168352" cy="0"/>
          </a:xfrm>
          <a:prstGeom prst="straightConnector1">
            <a:avLst/>
          </a:prstGeom>
          <a:noFill/>
          <a:ln w="254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cxnSp>
        <p:nvCxnSpPr>
          <p:cNvPr id="12" name="直线箭头连接符 11"/>
          <p:cNvCxnSpPr/>
          <p:nvPr/>
        </p:nvCxnSpPr>
        <p:spPr>
          <a:xfrm flipH="1">
            <a:off x="5591944" y="2492895"/>
            <a:ext cx="3024336" cy="1368153"/>
          </a:xfrm>
          <a:prstGeom prst="straightConnector1">
            <a:avLst/>
          </a:prstGeom>
          <a:noFill/>
          <a:ln w="254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15" name="文本框 14"/>
          <p:cNvSpPr txBox="1"/>
          <p:nvPr/>
        </p:nvSpPr>
        <p:spPr>
          <a:xfrm>
            <a:off x="8616280" y="2231285"/>
            <a:ext cx="2246767"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被错</a:t>
            </a:r>
            <a:r>
              <a:rPr kumimoji="0" lang="zh-CN" altLang="en-US" sz="2800" b="0" i="0" u="none" strike="noStrike" cap="none" spc="0" normalizeH="0" baseline="0" smtClean="0">
                <a:ln>
                  <a:noFill/>
                </a:ln>
                <a:solidFill>
                  <a:srgbClr val="09405E"/>
                </a:solidFill>
                <a:effectLst/>
                <a:uFillTx/>
                <a:latin typeface="微软雅黑" pitchFamily="34" charset="-122"/>
                <a:ea typeface="微软雅黑" pitchFamily="34" charset="-122"/>
                <a:sym typeface="Times New Roman" panose="02020603050405020304"/>
              </a:rPr>
              <a:t>分的样本</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1286334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sz="quarter" idx="10"/>
          </p:nvPr>
        </p:nvSpPr>
        <p:spPr/>
        <p:txBody>
          <a:bodyPr>
            <a:noAutofit/>
          </a:bodyPr>
          <a:lstStyle/>
          <a:p>
            <a:r>
              <a:rPr lang="zh-CN" altLang="en-US" dirty="0" smtClean="0">
                <a:latin typeface="Microsoft YaHei" charset="-122"/>
                <a:ea typeface="Microsoft YaHei" charset="-122"/>
                <a:cs typeface="Microsoft YaHei" charset="-122"/>
              </a:rPr>
              <a:t>或者数据完</a:t>
            </a:r>
            <a:r>
              <a:rPr lang="zh-CN" altLang="en-US" dirty="0">
                <a:latin typeface="Microsoft YaHei" charset="-122"/>
                <a:ea typeface="Microsoft YaHei" charset="-122"/>
                <a:cs typeface="Microsoft YaHei" charset="-122"/>
              </a:rPr>
              <a:t>全</a:t>
            </a:r>
            <a:r>
              <a:rPr lang="zh-CN" altLang="en-US" dirty="0" smtClean="0">
                <a:latin typeface="Microsoft YaHei" charset="-122"/>
                <a:ea typeface="Microsoft YaHei" charset="-122"/>
                <a:cs typeface="Microsoft YaHei" charset="-122"/>
              </a:rPr>
              <a:t>线性</a:t>
            </a:r>
            <a:r>
              <a:rPr lang="zh-CN" altLang="en-US" dirty="0">
                <a:latin typeface="Microsoft YaHei" charset="-122"/>
                <a:ea typeface="Microsoft YaHei" charset="-122"/>
                <a:cs typeface="Microsoft YaHei" charset="-122"/>
              </a:rPr>
              <a:t>可</a:t>
            </a:r>
            <a:r>
              <a:rPr lang="zh-CN" altLang="en-US" dirty="0" smtClean="0">
                <a:latin typeface="Microsoft YaHei" charset="-122"/>
                <a:ea typeface="Microsoft YaHei" charset="-122"/>
                <a:cs typeface="Microsoft YaHei" charset="-122"/>
              </a:rPr>
              <a:t>分，但完全分开训练样本的分类器间隔小。</a:t>
            </a:r>
            <a:endParaRPr lang="en-US" altLang="zh-CN" dirty="0" smtClean="0">
              <a:latin typeface="Microsoft YaHei" charset="-122"/>
              <a:ea typeface="Microsoft YaHei" charset="-122"/>
              <a:cs typeface="Microsoft YaHei" charset="-122"/>
            </a:endParaRPr>
          </a:p>
        </p:txBody>
      </p:sp>
      <p:sp>
        <p:nvSpPr>
          <p:cNvPr id="343042" name="Rectangle 2"/>
          <p:cNvSpPr>
            <a:spLocks noGrp="1" noRot="1" noChangeArrowheads="1"/>
          </p:cNvSpPr>
          <p:nvPr>
            <p:ph type="title"/>
          </p:nvPr>
        </p:nvSpPr>
        <p:spPr/>
        <p:txBody>
          <a:bodyPr>
            <a:normAutofit/>
          </a:bodyPr>
          <a:lstStyle/>
          <a:p>
            <a:r>
              <a:rPr lang="zh-CN" altLang="en-US" dirty="0" smtClean="0">
                <a:latin typeface="Microsoft YaHei" charset="-122"/>
                <a:ea typeface="Microsoft YaHei" charset="-122"/>
                <a:cs typeface="Microsoft YaHei" charset="-122"/>
              </a:rPr>
              <a:t>数据可完全</a:t>
            </a:r>
            <a:r>
              <a:rPr lang="zh-CN" altLang="en-US" dirty="0">
                <a:latin typeface="Microsoft YaHei" charset="-122"/>
                <a:ea typeface="Microsoft YaHei" charset="-122"/>
                <a:cs typeface="Microsoft YaHei" charset="-122"/>
              </a:rPr>
              <a:t>线性可</a:t>
            </a:r>
            <a:r>
              <a:rPr lang="zh-CN" altLang="en-US" dirty="0" smtClean="0">
                <a:latin typeface="Microsoft YaHei" charset="-122"/>
                <a:ea typeface="Microsoft YaHei" charset="-122"/>
                <a:cs typeface="Microsoft YaHei" charset="-122"/>
              </a:rPr>
              <a:t>分</a:t>
            </a:r>
            <a:r>
              <a:rPr lang="zh-CN" altLang="en-US" smtClean="0">
                <a:latin typeface="Microsoft YaHei" charset="-122"/>
                <a:ea typeface="Microsoft YaHei" charset="-122"/>
                <a:cs typeface="Microsoft YaHei" charset="-122"/>
              </a:rPr>
              <a:t>，但间隔小</a:t>
            </a:r>
            <a:endParaRPr lang="zh-CN" altLang="en-US" dirty="0">
              <a:latin typeface="Microsoft YaHei" charset="-122"/>
              <a:ea typeface="Microsoft YaHei" charset="-122"/>
              <a:cs typeface="Microsoft YaHei" charset="-122"/>
            </a:endParaRPr>
          </a:p>
        </p:txBody>
      </p:sp>
      <p:sp>
        <p:nvSpPr>
          <p:cNvPr id="15" name="文本框 14"/>
          <p:cNvSpPr txBox="1"/>
          <p:nvPr/>
        </p:nvSpPr>
        <p:spPr>
          <a:xfrm>
            <a:off x="6166729" y="4941696"/>
            <a:ext cx="4401203"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样本被完全分</a:t>
            </a:r>
            <a:r>
              <a:rPr kumimoji="0" lang="zh-CN" altLang="en-US" sz="2800" b="0" i="0" u="none" strike="noStrike" cap="none" spc="0" normalizeH="0" baseline="0" smtClean="0">
                <a:ln>
                  <a:noFill/>
                </a:ln>
                <a:solidFill>
                  <a:srgbClr val="09405E"/>
                </a:solidFill>
                <a:effectLst/>
                <a:uFillTx/>
                <a:latin typeface="微软雅黑" pitchFamily="34" charset="-122"/>
                <a:ea typeface="微软雅黑" pitchFamily="34" charset="-122"/>
                <a:sym typeface="Times New Roman" panose="02020603050405020304"/>
              </a:rPr>
              <a:t>对，但间隔小</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10" name="文本框 9"/>
          <p:cNvSpPr txBox="1"/>
          <p:nvPr/>
        </p:nvSpPr>
        <p:spPr>
          <a:xfrm>
            <a:off x="1225242" y="4941696"/>
            <a:ext cx="4470132"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少量样本被错分，但间隔大</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591" y="2203704"/>
            <a:ext cx="7772400" cy="2450592"/>
          </a:xfrm>
          <a:prstGeom prst="rect">
            <a:avLst/>
          </a:prstGeom>
        </p:spPr>
      </p:pic>
    </p:spTree>
    <p:extLst>
      <p:ext uri="{BB962C8B-B14F-4D97-AF65-F5344CB8AC3E}">
        <p14:creationId xmlns:p14="http://schemas.microsoft.com/office/powerpoint/2010/main" val="1458081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当样本可以完全线性可分</a:t>
                </a:r>
                <a:r>
                  <a:rPr lang="zh-CN" altLang="en-US" dirty="0" smtClean="0"/>
                  <a:t>时</a:t>
                </a:r>
                <a:r>
                  <a:rPr lang="zh-CN" altLang="en-US" dirty="0"/>
                  <a:t>：</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微软雅黑" pitchFamily="34" charset="-122"/>
                          </a:rPr>
                          <m:t>𝑦</m:t>
                        </m:r>
                      </m:e>
                      <m:sub>
                        <m:r>
                          <a:rPr lang="en-US" altLang="zh-CN" i="1">
                            <a:latin typeface="Cambria Math" charset="0"/>
                            <a:ea typeface="微软雅黑" pitchFamily="34" charset="-122"/>
                          </a:rPr>
                          <m:t>𝑖</m:t>
                        </m:r>
                      </m:sub>
                    </m:sSub>
                    <m:d>
                      <m:dPr>
                        <m:ctrlPr>
                          <a:rPr lang="is-IS" altLang="zh-CN" i="1">
                            <a:latin typeface="Cambria Math" charset="0"/>
                            <a:ea typeface="微软雅黑" pitchFamily="34" charset="-122"/>
                          </a:rPr>
                        </m:ctrlPr>
                      </m:dPr>
                      <m:e>
                        <m:sSup>
                          <m:sSupPr>
                            <m:ctrlPr>
                              <a:rPr kumimoji="1" lang="en-US" altLang="zh-CN" i="1" dirty="0">
                                <a:latin typeface="Cambria Math" charset="0"/>
                              </a:rPr>
                            </m:ctrlPr>
                          </m:sSupPr>
                          <m:e>
                            <m:r>
                              <a:rPr kumimoji="1" lang="en-US" altLang="zh-CN" b="1" i="1" dirty="0">
                                <a:latin typeface="Cambria Math" charset="0"/>
                              </a:rPr>
                              <m:t>𝒘</m:t>
                            </m:r>
                          </m:e>
                          <m:sup>
                            <m:r>
                              <m:rPr>
                                <m:sty m:val="p"/>
                              </m:rPr>
                              <a:rPr kumimoji="1" lang="en-US" altLang="zh-CN" dirty="0">
                                <a:latin typeface="Cambria Math" charset="0"/>
                              </a:rPr>
                              <m:t>T</m:t>
                            </m:r>
                          </m:sup>
                        </m:sSup>
                        <m:sSub>
                          <m:sSubPr>
                            <m:ctrlPr>
                              <a:rPr kumimoji="1" lang="en-US" altLang="zh-CN" i="1" dirty="0">
                                <a:latin typeface="Cambria Math" charset="0"/>
                              </a:rPr>
                            </m:ctrlPr>
                          </m:sSubPr>
                          <m:e>
                            <m:r>
                              <a:rPr kumimoji="1" lang="en-US" altLang="zh-CN" b="1" i="1" dirty="0">
                                <a:latin typeface="Cambria Math" charset="0"/>
                              </a:rPr>
                              <m:t>𝒙</m:t>
                            </m:r>
                          </m:e>
                          <m:sub>
                            <m:r>
                              <a:rPr kumimoji="1" lang="en-US" altLang="zh-CN" i="1" dirty="0">
                                <a:latin typeface="Cambria Math" charset="0"/>
                              </a:rPr>
                              <m:t>𝑖</m:t>
                            </m:r>
                          </m:sub>
                        </m:sSub>
                        <m:r>
                          <a:rPr kumimoji="1" lang="en-US" altLang="zh-CN" i="1" dirty="0">
                            <a:latin typeface="Cambria Math" charset="0"/>
                          </a:rPr>
                          <m:t>+</m:t>
                        </m:r>
                        <m:r>
                          <a:rPr kumimoji="1" lang="en-US" altLang="zh-CN" i="1" dirty="0">
                            <a:latin typeface="Cambria Math" charset="0"/>
                          </a:rPr>
                          <m:t>𝑏</m:t>
                        </m:r>
                      </m:e>
                    </m:d>
                    <m:r>
                      <a:rPr lang="is-IS" altLang="zh-CN" i="1">
                        <a:latin typeface="Cambria Math" charset="0"/>
                        <a:ea typeface="Cambria Math" charset="0"/>
                        <a:cs typeface="Cambria Math" charset="0"/>
                      </a:rPr>
                      <m:t>≥</m:t>
                    </m:r>
                    <m:r>
                      <a:rPr lang="en-US" altLang="zh-CN" i="1">
                        <a:latin typeface="Cambria Math" charset="0"/>
                        <a:ea typeface="Cambria Math" charset="0"/>
                        <a:cs typeface="Cambria Math" charset="0"/>
                      </a:rPr>
                      <m:t>1</m:t>
                    </m:r>
                  </m:oMath>
                </a14:m>
                <a:endParaRPr kumimoji="1" lang="en-US" altLang="zh-CN" dirty="0" smtClean="0"/>
              </a:p>
              <a:p>
                <a:r>
                  <a:rPr lang="zh-CN" altLang="en-US" dirty="0"/>
                  <a:t>在实际问题中，数据不一定完全线性可</a:t>
                </a:r>
                <a:r>
                  <a:rPr lang="zh-CN" altLang="en-US" dirty="0" smtClean="0"/>
                  <a:t>分。</a:t>
                </a:r>
                <a:endParaRPr lang="en-US" altLang="zh-CN" dirty="0" smtClean="0"/>
              </a:p>
              <a:p>
                <a:r>
                  <a:rPr lang="zh-CN" altLang="en-US" dirty="0"/>
                  <a:t>因此解决方案引入</a:t>
                </a:r>
                <a:r>
                  <a:rPr lang="zh-CN" altLang="en-US" dirty="0">
                    <a:solidFill>
                      <a:srgbClr val="C00000"/>
                    </a:solidFill>
                  </a:rPr>
                  <a:t>软间隔</a:t>
                </a:r>
                <a:r>
                  <a:rPr lang="zh-CN" altLang="en-US" dirty="0"/>
                  <a:t>（</a:t>
                </a:r>
                <a:r>
                  <a:rPr lang="en-US" altLang="zh-CN" dirty="0"/>
                  <a:t> soft margin </a:t>
                </a:r>
                <a:r>
                  <a:rPr lang="zh-CN" altLang="en-US" dirty="0"/>
                  <a:t>），允许一些样本出错，即允许某些样本不满足约束，将约束放松</a:t>
                </a:r>
                <a:r>
                  <a:rPr lang="zh-CN" altLang="en-US" dirty="0" smtClean="0"/>
                  <a:t>为</a:t>
                </a:r>
                <a:endParaRPr lang="en-US" altLang="zh-CN" dirty="0" smtClean="0"/>
              </a:p>
              <a:p>
                <a:endParaRPr kumimoji="1" lang="en-US" altLang="zh-CN" dirty="0" smtClean="0"/>
              </a:p>
              <a:p>
                <a:endParaRPr kumimoji="1" lang="en-US" altLang="zh-CN" dirty="0"/>
              </a:p>
              <a:p>
                <a:r>
                  <a:rPr lang="zh-CN" altLang="en-US" dirty="0"/>
                  <a:t>其中</a:t>
                </a:r>
                <a14:m>
                  <m:oMath xmlns:m="http://schemas.openxmlformats.org/officeDocument/2006/math">
                    <m:sSub>
                      <m:sSubPr>
                        <m:ctrlPr>
                          <a:rPr kumimoji="1" lang="en-US" altLang="zh-CN" i="1" smtClean="0">
                            <a:solidFill>
                              <a:srgbClr val="09405E"/>
                            </a:solidFill>
                            <a:latin typeface="Cambria Math" charset="0"/>
                          </a:rPr>
                        </m:ctrlPr>
                      </m:sSubPr>
                      <m:e>
                        <m:r>
                          <m:rPr>
                            <m:nor/>
                          </m:rPr>
                          <a:rPr lang="en-GB" altLang="zh-CN" i="1" dirty="0">
                            <a:solidFill>
                              <a:srgbClr val="09405E"/>
                            </a:solidFill>
                            <a:latin typeface="Cambria Math" charset="0"/>
                            <a:ea typeface="Cambria Math" charset="0"/>
                            <a:cs typeface="Cambria Math" charset="0"/>
                            <a:sym typeface="Symbol" pitchFamily="18" charset="2"/>
                          </a:rPr>
                          <m:t></m:t>
                        </m:r>
                      </m:e>
                      <m:sub>
                        <m:r>
                          <a:rPr kumimoji="1" lang="en-US" altLang="zh-CN" i="1">
                            <a:solidFill>
                              <a:srgbClr val="09405E"/>
                            </a:solidFill>
                            <a:latin typeface="Cambria Math" charset="0"/>
                          </a:rPr>
                          <m:t>𝑖</m:t>
                        </m:r>
                      </m:sub>
                    </m:sSub>
                  </m:oMath>
                </a14:m>
                <a:r>
                  <a:rPr lang="zh-CN" altLang="en-US" dirty="0"/>
                  <a:t> 称为</a:t>
                </a:r>
                <a:r>
                  <a:rPr lang="zh-CN" altLang="en-US" dirty="0">
                    <a:solidFill>
                      <a:srgbClr val="C00000"/>
                    </a:solidFill>
                  </a:rPr>
                  <a:t>松弛变量</a:t>
                </a:r>
                <a:r>
                  <a:rPr lang="zh-CN" altLang="en-US" dirty="0"/>
                  <a:t>（</a:t>
                </a:r>
                <a:r>
                  <a:rPr lang="zh-CN" altLang="zh-CN" i="1" dirty="0"/>
                  <a:t>slack variables</a:t>
                </a:r>
                <a:r>
                  <a:rPr lang="zh-CN" altLang="en-US" dirty="0"/>
                  <a:t>）且</a:t>
                </a:r>
                <a14:m>
                  <m:oMath xmlns:m="http://schemas.openxmlformats.org/officeDocument/2006/math">
                    <m:sSub>
                      <m:sSubPr>
                        <m:ctrlPr>
                          <a:rPr kumimoji="1" lang="en-US" altLang="zh-CN" i="1">
                            <a:latin typeface="Cambria Math" charset="0"/>
                          </a:rPr>
                        </m:ctrlPr>
                      </m:sSubPr>
                      <m:e>
                        <m:r>
                          <m:rPr>
                            <m:nor/>
                          </m:rPr>
                          <a:rPr lang="en-GB" altLang="zh-CN" i="1" dirty="0">
                            <a:solidFill>
                              <a:srgbClr val="000000"/>
                            </a:solidFill>
                            <a:latin typeface="Cambria Math" charset="0"/>
                            <a:ea typeface="Cambria Math" charset="0"/>
                            <a:cs typeface="Cambria Math" charset="0"/>
                            <a:sym typeface="Symbol" pitchFamily="18" charset="2"/>
                          </a:rPr>
                          <m:t></m:t>
                        </m:r>
                      </m:e>
                      <m:sub>
                        <m:r>
                          <a:rPr kumimoji="1" lang="en-US" altLang="zh-CN" i="1">
                            <a:latin typeface="Cambria Math" charset="0"/>
                          </a:rPr>
                          <m:t>𝑖</m:t>
                        </m:r>
                      </m:sub>
                    </m:sSub>
                    <m:r>
                      <a:rPr kumimoji="1" lang="en-US" altLang="zh-CN" i="1">
                        <a:latin typeface="Cambria Math" charset="0"/>
                        <a:ea typeface="Cambria Math" charset="0"/>
                        <a:cs typeface="Cambria Math" charset="0"/>
                      </a:rPr>
                      <m:t>≥0</m:t>
                    </m:r>
                  </m:oMath>
                </a14:m>
                <a:r>
                  <a:rPr kumimoji="1" lang="zh-CN" altLang="en-US" dirty="0" smtClean="0"/>
                  <a:t>。</a:t>
                </a:r>
                <a:endParaRPr kumimoji="1" lang="en-US" altLang="zh-CN" dirty="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r="-175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C-SVM</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2150638" y="4293309"/>
                <a:ext cx="3699603"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d>
                        <m:dPr>
                          <m:ctrlPr>
                            <a:rPr lang="is-IS" altLang="zh-CN" sz="2800" i="1">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1</m:t>
                      </m:r>
                      <m:r>
                        <a:rPr lang="en-US" altLang="zh-CN" sz="2800" b="0" i="1" smtClean="0">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150638" y="4293309"/>
                <a:ext cx="3699603" cy="57868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672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当然松弛变量是有成本的， 样本不满足约束的程度越低越</a:t>
                </a:r>
                <a:r>
                  <a:rPr lang="zh-CN" altLang="en-US" dirty="0" smtClean="0"/>
                  <a:t>好。</a:t>
                </a:r>
                <a:endParaRPr lang="en-US" altLang="zh-CN" dirty="0" smtClean="0"/>
              </a:p>
              <a:p>
                <a:pPr>
                  <a:lnSpc>
                    <a:spcPct val="100000"/>
                  </a:lnSpc>
                </a:pPr>
                <a:r>
                  <a:rPr lang="zh-CN" altLang="en-US" dirty="0"/>
                  <a:t>每一个松弛变量对应一个代价 ，得到软间隔最大化的</a:t>
                </a:r>
                <a:r>
                  <a:rPr lang="en-US" altLang="zh-CN" dirty="0"/>
                  <a:t>SVM</a:t>
                </a:r>
                <a:r>
                  <a:rPr lang="zh-CN" altLang="en-US" dirty="0"/>
                  <a:t>（</a:t>
                </a:r>
                <a:r>
                  <a:rPr lang="en-US" altLang="zh-CN" dirty="0"/>
                  <a:t>C-SVM</a:t>
                </a:r>
                <a:r>
                  <a:rPr lang="zh-CN" altLang="en-US" dirty="0"/>
                  <a:t>）的目标函数</a:t>
                </a:r>
                <a:r>
                  <a:rPr lang="zh-CN" altLang="en-US" dirty="0" smtClean="0"/>
                  <a:t>：</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dirty="0"/>
                  <a:t>即间隔尽可能大，同时样本被误分类的程度尽可能</a:t>
                </a:r>
                <a:r>
                  <a:rPr lang="zh-CN" altLang="en-US" dirty="0" smtClean="0"/>
                  <a:t>低</a:t>
                </a:r>
                <a:r>
                  <a:rPr lang="en-US" altLang="zh-CN" dirty="0" smtClean="0"/>
                  <a:t>.</a:t>
                </a:r>
              </a:p>
              <a:p>
                <a:pPr>
                  <a:lnSpc>
                    <a:spcPct val="100000"/>
                  </a:lnSpc>
                </a:pPr>
                <a:r>
                  <a:rPr lang="zh-CN" altLang="en-US" dirty="0"/>
                  <a:t>其中参数</a:t>
                </a:r>
                <a14:m>
                  <m:oMath xmlns:m="http://schemas.openxmlformats.org/officeDocument/2006/math">
                    <m:r>
                      <a:rPr lang="en-US" altLang="zh-CN" i="1" dirty="0">
                        <a:latin typeface="Cambria Math" charset="0"/>
                      </a:rPr>
                      <m:t>𝐶</m:t>
                    </m:r>
                  </m:oMath>
                </a14:m>
                <a:r>
                  <a:rPr lang="zh-CN" altLang="en-US" dirty="0">
                    <a:latin typeface="Times New Roman" pitchFamily="18" charset="0"/>
                    <a:cs typeface="Times New Roman" pitchFamily="18" charset="0"/>
                  </a:rPr>
                  <a:t>控制间隔和松弛变量惩罚项之间的平衡</a:t>
                </a:r>
                <a:r>
                  <a:rPr lang="zh-CN" altLang="en-US" dirty="0"/>
                  <a:t>，</a:t>
                </a:r>
                <a14:m>
                  <m:oMath xmlns:m="http://schemas.openxmlformats.org/officeDocument/2006/math">
                    <m:r>
                      <a:rPr lang="en-US" altLang="zh-CN" i="1" dirty="0">
                        <a:latin typeface="Cambria Math" charset="0"/>
                      </a:rPr>
                      <m:t>𝐶</m:t>
                    </m:r>
                  </m:oMath>
                </a14:m>
                <a:r>
                  <a:rPr lang="zh-CN" altLang="en-US" dirty="0"/>
                  <a:t>越大</a:t>
                </a:r>
                <a:r>
                  <a:rPr lang="zh-CN" altLang="en-US" dirty="0"/>
                  <a:t>，对误分类的惩罚</a:t>
                </a:r>
                <a:r>
                  <a:rPr lang="zh-CN" altLang="en-US" dirty="0"/>
                  <a:t>越大，</a:t>
                </a:r>
                <a14:m>
                  <m:oMath xmlns:m="http://schemas.openxmlformats.org/officeDocument/2006/math">
                    <m:sSubSup>
                      <m:sSubSupPr>
                        <m:ctrlPr>
                          <a:rPr lang="en-US" altLang="zh-CN" i="1">
                            <a:solidFill>
                              <a:schemeClr val="tx1"/>
                            </a:solidFill>
                            <a:latin typeface="Cambria Math" charset="0"/>
                          </a:rPr>
                        </m:ctrlPr>
                      </m:sSubSupPr>
                      <m:e>
                        <m:d>
                          <m:dPr>
                            <m:begChr m:val="‖"/>
                            <m:endChr m:val="‖"/>
                            <m:ctrlPr>
                              <a:rPr lang="en-US" altLang="zh-CN" i="1">
                                <a:solidFill>
                                  <a:schemeClr val="tx1"/>
                                </a:solidFill>
                                <a:latin typeface="Cambria Math" charset="0"/>
                              </a:rPr>
                            </m:ctrlPr>
                          </m:dPr>
                          <m:e>
                            <m:r>
                              <a:rPr kumimoji="1" lang="en-US" altLang="zh-CN" b="1" i="1">
                                <a:solidFill>
                                  <a:schemeClr val="tx1"/>
                                </a:solidFill>
                                <a:latin typeface="Cambria Math" charset="0"/>
                                <a:ea typeface="Cambria Math" charset="0"/>
                                <a:cs typeface="Cambria Math" charset="0"/>
                              </a:rPr>
                              <m:t>𝒘</m:t>
                            </m:r>
                          </m:e>
                        </m:d>
                      </m:e>
                      <m:sub>
                        <m:r>
                          <a:rPr lang="en-US" altLang="zh-CN" i="1">
                            <a:solidFill>
                              <a:schemeClr val="tx1"/>
                            </a:solidFill>
                            <a:latin typeface="Cambria Math" charset="0"/>
                          </a:rPr>
                          <m:t>2</m:t>
                        </m:r>
                      </m:sub>
                      <m:sup>
                        <m:r>
                          <a:rPr lang="en-US" altLang="zh-CN" i="1">
                            <a:solidFill>
                              <a:schemeClr val="tx1"/>
                            </a:solidFill>
                            <a:latin typeface="Cambria Math" charset="0"/>
                          </a:rPr>
                          <m:t>2</m:t>
                        </m:r>
                      </m:sup>
                    </m:sSubSup>
                  </m:oMath>
                </a14:m>
                <a:r>
                  <a:rPr lang="zh-CN" altLang="en-US" dirty="0"/>
                  <a:t>越大，间隔越</a:t>
                </a:r>
                <a:r>
                  <a:rPr lang="zh-CN" altLang="en-US" dirty="0" smtClean="0"/>
                  <a:t>小</a:t>
                </a:r>
                <a:r>
                  <a:rPr lang="zh-CN" altLang="en-US" dirty="0"/>
                  <a:t>。</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b="-291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C-SVM</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3045135" y="2462515"/>
                <a:ext cx="4723857"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3045135" y="2462515"/>
                <a:ext cx="4723857" cy="13038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802321" y="3766398"/>
                <a:ext cx="7201651"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2802321" y="3766398"/>
                <a:ext cx="7201651"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591771" y="4398479"/>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3591771" y="4398479"/>
                <a:ext cx="3516284"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84995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317443" name="Rectangle 3"/>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数据不完全线性可</a:t>
            </a:r>
            <a:r>
              <a:rPr lang="zh-CN" altLang="en-US" dirty="0" smtClean="0">
                <a:latin typeface="Microsoft YaHei" charset="-122"/>
                <a:ea typeface="Microsoft YaHei" charset="-122"/>
                <a:cs typeface="Microsoft YaHei" charset="-122"/>
              </a:rPr>
              <a:t>分：松弛变量</a:t>
            </a:r>
            <a:endParaRPr lang="zh-CN" altLang="en-US" dirty="0">
              <a:latin typeface="Microsoft YaHei" charset="-122"/>
              <a:ea typeface="Microsoft YaHei" charset="-122"/>
              <a:cs typeface="Microsoft YaHei" charset="-122"/>
            </a:endParaRPr>
          </a:p>
        </p:txBody>
      </p:sp>
      <p:grpSp>
        <p:nvGrpSpPr>
          <p:cNvPr id="5" name="组 4"/>
          <p:cNvGrpSpPr/>
          <p:nvPr/>
        </p:nvGrpSpPr>
        <p:grpSpPr>
          <a:xfrm>
            <a:off x="2133600" y="1219200"/>
            <a:ext cx="8018462" cy="5318125"/>
            <a:chOff x="2133600" y="1219200"/>
            <a:chExt cx="8018462" cy="5318125"/>
          </a:xfrm>
        </p:grpSpPr>
        <p:sp>
          <p:nvSpPr>
            <p:cNvPr id="317442"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7444" name="Text Box 4"/>
                <p:cNvSpPr txBox="1">
                  <a:spLocks noChangeArrowheads="1"/>
                </p:cNvSpPr>
                <p:nvPr/>
              </p:nvSpPr>
              <p:spPr bwMode="auto">
                <a:xfrm>
                  <a:off x="3165475" y="56388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m:t>
                        </m:r>
                        <m:r>
                          <a:rPr kumimoji="1" lang="en-US" altLang="zh-CN" sz="1800" b="0" i="1" dirty="0" smtClean="0">
                            <a:solidFill>
                              <a:srgbClr val="09405E"/>
                            </a:solidFill>
                            <a:latin typeface="Cambria Math" charset="0"/>
                          </a:rPr>
                          <m:t>0</m:t>
                        </m:r>
                      </m:oMath>
                    </m:oMathPara>
                  </a14:m>
                  <a:endParaRPr lang="zh-CN" altLang="en-US" sz="1800" dirty="0">
                    <a:solidFill>
                      <a:srgbClr val="09405E"/>
                    </a:solidFill>
                  </a:endParaRPr>
                </a:p>
              </p:txBody>
            </p:sp>
          </mc:Choice>
          <mc:Fallback>
            <p:sp>
              <p:nvSpPr>
                <p:cNvPr id="317444" name="Text Box 4"/>
                <p:cNvSpPr txBox="1">
                  <a:spLocks noRot="1" noChangeAspect="1" noMove="1" noResize="1" noEditPoints="1" noAdjustHandles="1" noChangeArrowheads="1" noChangeShapeType="1" noTextEdit="1"/>
                </p:cNvSpPr>
                <p:nvPr/>
              </p:nvSpPr>
              <p:spPr bwMode="auto">
                <a:xfrm>
                  <a:off x="3165475" y="5638802"/>
                  <a:ext cx="1752600" cy="346057"/>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7445"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6"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7"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8" name="Text Box 12"/>
            <p:cNvSpPr txBox="1">
              <a:spLocks noChangeArrowheads="1"/>
            </p:cNvSpPr>
            <p:nvPr/>
          </p:nvSpPr>
          <p:spPr bwMode="auto">
            <a:xfrm>
              <a:off x="6248400" y="3394076"/>
              <a:ext cx="59372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i="1" dirty="0" smtClean="0">
                  <a:solidFill>
                    <a:srgbClr val="000000"/>
                  </a:solidFill>
                  <a:latin typeface="宋体" pitchFamily="2" charset="-122"/>
                  <a:ea typeface="宋体" pitchFamily="2" charset="-122"/>
                  <a:sym typeface="Symbol" pitchFamily="18" charset="2"/>
                </a:rPr>
                <a:t>b</a:t>
              </a:r>
              <a:endParaRPr lang="el-GR" altLang="zh-CN" sz="1800" i="1" baseline="-25000" dirty="0">
                <a:solidFill>
                  <a:srgbClr val="000000"/>
                </a:solidFill>
                <a:latin typeface="宋体" pitchFamily="2" charset="-122"/>
                <a:ea typeface="宋体" pitchFamily="2" charset="-122"/>
                <a:sym typeface="Symbol" pitchFamily="18" charset="2"/>
              </a:endParaRPr>
            </a:p>
          </p:txBody>
        </p:sp>
        <p:sp>
          <p:nvSpPr>
            <p:cNvPr id="317449"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50"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51" name="Text Box 16"/>
            <p:cNvSpPr txBox="1">
              <a:spLocks noChangeArrowheads="1"/>
            </p:cNvSpPr>
            <p:nvPr/>
          </p:nvSpPr>
          <p:spPr bwMode="auto">
            <a:xfrm>
              <a:off x="5257800" y="5029202"/>
              <a:ext cx="3810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b="1" dirty="0">
                  <a:solidFill>
                    <a:srgbClr val="000000"/>
                  </a:solidFill>
                  <a:latin typeface="宋体" pitchFamily="2" charset="-122"/>
                  <a:ea typeface="宋体" pitchFamily="2" charset="-122"/>
                  <a:sym typeface="Symbol" pitchFamily="18" charset="2"/>
                </a:rPr>
                <a:t>w</a:t>
              </a:r>
              <a:endParaRPr lang="el-GR" altLang="zh-CN" sz="1800" b="1" dirty="0">
                <a:solidFill>
                  <a:srgbClr val="000000"/>
                </a:solidFill>
                <a:latin typeface="宋体" pitchFamily="2" charset="-122"/>
                <a:ea typeface="宋体" pitchFamily="2" charset="-122"/>
                <a:sym typeface="Symbol" pitchFamily="18" charset="2"/>
              </a:endParaRPr>
            </a:p>
          </p:txBody>
        </p:sp>
        <p:sp>
          <p:nvSpPr>
            <p:cNvPr id="317452"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3"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4"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5"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6"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7"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8"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9"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0"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1"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2"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3"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4"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5"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6"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7"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8"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9"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70"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7471" name="Text Box 4"/>
                <p:cNvSpPr txBox="1">
                  <a:spLocks noChangeArrowheads="1"/>
                </p:cNvSpPr>
                <p:nvPr/>
              </p:nvSpPr>
              <p:spPr bwMode="auto">
                <a:xfrm>
                  <a:off x="3738563" y="6089651"/>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p:sp>
              <p:nvSpPr>
                <p:cNvPr id="317471" name="Text Box 4"/>
                <p:cNvSpPr txBox="1">
                  <a:spLocks noRot="1" noChangeAspect="1" noMove="1" noResize="1" noEditPoints="1" noAdjustHandles="1" noChangeArrowheads="1" noChangeShapeType="1" noTextEdit="1"/>
                </p:cNvSpPr>
                <p:nvPr/>
              </p:nvSpPr>
              <p:spPr bwMode="auto">
                <a:xfrm>
                  <a:off x="3738563" y="6089651"/>
                  <a:ext cx="1752600" cy="346057"/>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7472" name="Text Box 4"/>
                <p:cNvSpPr txBox="1">
                  <a:spLocks noChangeArrowheads="1"/>
                </p:cNvSpPr>
                <p:nvPr/>
              </p:nvSpPr>
              <p:spPr bwMode="auto">
                <a:xfrm>
                  <a:off x="2595563" y="51435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p:sp>
              <p:nvSpPr>
                <p:cNvPr id="317472" name="Text Box 4"/>
                <p:cNvSpPr txBox="1">
                  <a:spLocks noRot="1" noChangeAspect="1" noMove="1" noResize="1" noEditPoints="1" noAdjustHandles="1" noChangeArrowheads="1" noChangeShapeType="1" noTextEdit="1"/>
                </p:cNvSpPr>
                <p:nvPr/>
              </p:nvSpPr>
              <p:spPr bwMode="auto">
                <a:xfrm>
                  <a:off x="2595563" y="5143502"/>
                  <a:ext cx="1752600" cy="346057"/>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7474"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7"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2"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 name="Title 1"/>
            <p:cNvSpPr txBox="1">
              <a:spLocks/>
            </p:cNvSpPr>
            <p:nvPr/>
          </p:nvSpPr>
          <p:spPr>
            <a:xfrm>
              <a:off x="4095751" y="1785938"/>
              <a:ext cx="1714500" cy="500063"/>
            </a:xfrm>
            <a:prstGeom prst="rect">
              <a:avLst/>
            </a:prstGeom>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Misclassified point</a:t>
              </a:r>
            </a:p>
          </p:txBody>
        </p:sp>
        <p:sp>
          <p:nvSpPr>
            <p:cNvPr id="317480" name="Oval 26"/>
            <p:cNvSpPr>
              <a:spLocks noChangeArrowheads="1"/>
            </p:cNvSpPr>
            <p:nvPr/>
          </p:nvSpPr>
          <p:spPr bwMode="auto">
            <a:xfrm>
              <a:off x="5735639" y="1916114"/>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81" name="Text Box 34"/>
            <p:cNvSpPr txBox="1">
              <a:spLocks noChangeArrowheads="1"/>
            </p:cNvSpPr>
            <p:nvPr/>
          </p:nvSpPr>
          <p:spPr bwMode="auto">
            <a:xfrm>
              <a:off x="5334000" y="1524002"/>
              <a:ext cx="8382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ea typeface="宋体" pitchFamily="2" charset="-122"/>
                  <a:sym typeface="Symbol" pitchFamily="18" charset="2"/>
                </a:rPr>
                <a:t></a:t>
              </a:r>
              <a:r>
                <a:rPr lang="en-GB" altLang="zh-CN" sz="1800" dirty="0">
                  <a:solidFill>
                    <a:srgbClr val="000000"/>
                  </a:solidFill>
                  <a:ea typeface="宋体" pitchFamily="2" charset="-122"/>
                  <a:sym typeface="Symbol" pitchFamily="18" charset="2"/>
                </a:rPr>
                <a:t> &gt; 1</a:t>
              </a:r>
            </a:p>
          </p:txBody>
        </p:sp>
        <p:sp>
          <p:nvSpPr>
            <p:cNvPr id="317483" name="Text Box 33"/>
            <p:cNvSpPr txBox="1">
              <a:spLocks noChangeArrowheads="1"/>
            </p:cNvSpPr>
            <p:nvPr/>
          </p:nvSpPr>
          <p:spPr bwMode="auto">
            <a:xfrm>
              <a:off x="7848600" y="2590802"/>
              <a:ext cx="91440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latin typeface="Calibri" pitchFamily="34" charset="0"/>
                  <a:ea typeface="宋体" pitchFamily="2" charset="-122"/>
                  <a:sym typeface="Symbol" pitchFamily="18" charset="2"/>
                </a:rPr>
                <a:t> </a:t>
              </a:r>
              <a:r>
                <a:rPr lang="en-GB" altLang="zh-CN" sz="1800" dirty="0">
                  <a:solidFill>
                    <a:srgbClr val="000000"/>
                  </a:solidFill>
                  <a:latin typeface="Calibri" pitchFamily="34" charset="0"/>
                  <a:ea typeface="宋体" pitchFamily="2" charset="-122"/>
                  <a:sym typeface="Symbol" pitchFamily="18" charset="2"/>
                </a:rPr>
                <a:t>&lt; 1</a:t>
              </a:r>
            </a:p>
          </p:txBody>
        </p:sp>
        <p:sp>
          <p:nvSpPr>
            <p:cNvPr id="317484" name="Oval 22"/>
            <p:cNvSpPr>
              <a:spLocks noChangeArrowheads="1"/>
            </p:cNvSpPr>
            <p:nvPr/>
          </p:nvSpPr>
          <p:spPr bwMode="auto">
            <a:xfrm>
              <a:off x="7840664" y="294322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85" name="Text Box 32"/>
            <p:cNvSpPr txBox="1">
              <a:spLocks noChangeArrowheads="1"/>
            </p:cNvSpPr>
            <p:nvPr/>
          </p:nvSpPr>
          <p:spPr bwMode="auto">
            <a:xfrm>
              <a:off x="6461125" y="4886326"/>
              <a:ext cx="100647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latin typeface="Calibri" pitchFamily="34" charset="0"/>
                  <a:ea typeface="宋体" pitchFamily="2" charset="-122"/>
                  <a:sym typeface="Symbol" pitchFamily="18" charset="2"/>
                </a:rPr>
                <a:t></a:t>
              </a:r>
              <a:r>
                <a:rPr lang="en-GB" altLang="zh-CN" sz="1800" dirty="0">
                  <a:solidFill>
                    <a:srgbClr val="000000"/>
                  </a:solidFill>
                  <a:latin typeface="Calibri" pitchFamily="34" charset="0"/>
                  <a:ea typeface="宋体" pitchFamily="2" charset="-122"/>
                  <a:sym typeface="Symbol" pitchFamily="18" charset="2"/>
                </a:rPr>
                <a:t> = 0</a:t>
              </a:r>
            </a:p>
          </p:txBody>
        </p:sp>
        <mc:AlternateContent xmlns:mc="http://schemas.openxmlformats.org/markup-compatibility/2006">
          <mc:Choice xmlns:a14="http://schemas.microsoft.com/office/drawing/2010/main" Requires="a14">
            <p:sp>
              <p:nvSpPr>
                <p:cNvPr id="45" name="Text Box 22"/>
                <p:cNvSpPr txBox="1">
                  <a:spLocks noChangeArrowheads="1"/>
                </p:cNvSpPr>
                <p:nvPr/>
              </p:nvSpPr>
              <p:spPr bwMode="auto">
                <a:xfrm>
                  <a:off x="8053387" y="1565265"/>
                  <a:ext cx="2098675" cy="507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800" dirty="0" smtClean="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800" i="1" smtClean="0">
                              <a:solidFill>
                                <a:srgbClr val="000000"/>
                              </a:solidFill>
                              <a:latin typeface="Cambria Math" charset="0"/>
                              <a:ea typeface="宋体" pitchFamily="2" charset="-122"/>
                              <a:sym typeface="Symbol" pitchFamily="18" charset="2"/>
                            </a:rPr>
                          </m:ctrlPr>
                        </m:fPr>
                        <m:num>
                          <m:r>
                            <a:rPr lang="en-US" altLang="zh-CN" sz="1800" b="0" i="1" smtClean="0">
                              <a:solidFill>
                                <a:srgbClr val="000000"/>
                              </a:solidFill>
                              <a:latin typeface="Cambria Math" charset="0"/>
                              <a:ea typeface="宋体" pitchFamily="2" charset="-122"/>
                              <a:sym typeface="Symbol" pitchFamily="18" charset="2"/>
                            </a:rPr>
                            <m:t>2</m:t>
                          </m:r>
                        </m:num>
                        <m:den>
                          <m:sSub>
                            <m:sSubPr>
                              <m:ctrlPr>
                                <a:rPr lang="en-US" altLang="zh-CN" sz="1800" i="1" smtClean="0">
                                  <a:solidFill>
                                    <a:srgbClr val="000000"/>
                                  </a:solidFill>
                                  <a:latin typeface="Cambria Math" charset="0"/>
                                  <a:ea typeface="宋体" pitchFamily="2" charset="-122"/>
                                  <a:sym typeface="Symbol" pitchFamily="18" charset="2"/>
                                </a:rPr>
                              </m:ctrlPr>
                            </m:sSubPr>
                            <m:e>
                              <m:d>
                                <m:dPr>
                                  <m:begChr m:val="‖"/>
                                  <m:endChr m:val="‖"/>
                                  <m:ctrlPr>
                                    <a:rPr lang="en-US" altLang="zh-CN" sz="1800" i="1" smtClean="0">
                                      <a:solidFill>
                                        <a:srgbClr val="000000"/>
                                      </a:solidFill>
                                      <a:latin typeface="Cambria Math" charset="0"/>
                                      <a:ea typeface="宋体" pitchFamily="2" charset="-122"/>
                                      <a:sym typeface="Symbol" pitchFamily="18" charset="2"/>
                                    </a:rPr>
                                  </m:ctrlPr>
                                </m:dPr>
                                <m:e>
                                  <m:r>
                                    <a:rPr lang="en-US" altLang="zh-CN" sz="1800" b="1" i="1" smtClean="0">
                                      <a:solidFill>
                                        <a:srgbClr val="000000"/>
                                      </a:solidFill>
                                      <a:latin typeface="Cambria Math" charset="0"/>
                                      <a:ea typeface="宋体" pitchFamily="2" charset="-122"/>
                                      <a:sym typeface="Symbol" pitchFamily="18" charset="2"/>
                                    </a:rPr>
                                    <m:t>𝒘</m:t>
                                  </m:r>
                                </m:e>
                              </m:d>
                            </m:e>
                            <m:sub>
                              <m:r>
                                <a:rPr lang="en-US" altLang="zh-CN" sz="1800" b="0" i="1" smtClean="0">
                                  <a:solidFill>
                                    <a:srgbClr val="000000"/>
                                  </a:solidFill>
                                  <a:latin typeface="Cambria Math" charset="0"/>
                                  <a:ea typeface="宋体" pitchFamily="2" charset="-122"/>
                                  <a:sym typeface="Symbol" pitchFamily="18" charset="2"/>
                                </a:rPr>
                                <m:t>2</m:t>
                              </m:r>
                            </m:sub>
                          </m:sSub>
                        </m:den>
                      </m:f>
                    </m:oMath>
                  </a14:m>
                  <a:endParaRPr lang="el-GR" altLang="zh-CN" sz="1800" dirty="0">
                    <a:solidFill>
                      <a:srgbClr val="000000"/>
                    </a:solidFill>
                    <a:latin typeface="宋体" pitchFamily="2" charset="-122"/>
                    <a:ea typeface="宋体" pitchFamily="2" charset="-122"/>
                    <a:sym typeface="Symbol" pitchFamily="18" charset="2"/>
                  </a:endParaRPr>
                </a:p>
              </p:txBody>
            </p:sp>
          </mc:Choice>
          <mc:Fallback>
            <p:sp>
              <p:nvSpPr>
                <p:cNvPr id="45" name="Text Box 22"/>
                <p:cNvSpPr txBox="1">
                  <a:spLocks noRot="1" noChangeAspect="1" noMove="1" noResize="1" noEditPoints="1" noAdjustHandles="1" noChangeArrowheads="1" noChangeShapeType="1" noTextEdit="1"/>
                </p:cNvSpPr>
                <p:nvPr/>
              </p:nvSpPr>
              <p:spPr bwMode="auto">
                <a:xfrm>
                  <a:off x="8053387" y="1565265"/>
                  <a:ext cx="2098675" cy="507831"/>
                </a:xfrm>
                <a:prstGeom prst="rect">
                  <a:avLst/>
                </a:prstGeom>
                <a:blipFill rotWithShape="0">
                  <a:blip r:embed="rId6"/>
                  <a:stretch>
                    <a:fillRect t="-68675" b="-127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54875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en-US" altLang="zh-CN" dirty="0"/>
                  <a:t>C-SVM</a:t>
                </a:r>
                <a:r>
                  <a:rPr lang="zh-CN" altLang="en-US" dirty="0"/>
                  <a:t>目标</a:t>
                </a:r>
                <a:r>
                  <a:rPr lang="zh-CN" altLang="en-US" dirty="0" smtClean="0"/>
                  <a:t>函数</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smtClean="0"/>
              </a:p>
              <a:p>
                <a:pPr>
                  <a:lnSpc>
                    <a:spcPct val="100000"/>
                  </a:lnSpc>
                </a:pPr>
                <a:endParaRPr kumimoji="1" lang="en-US" altLang="zh-CN" dirty="0"/>
              </a:p>
              <a:p>
                <a:pPr>
                  <a:lnSpc>
                    <a:spcPct val="100000"/>
                  </a:lnSpc>
                </a:pPr>
                <a:r>
                  <a:rPr lang="zh-CN" altLang="en-US" dirty="0"/>
                  <a:t>形式与带正则的线性回归或</a:t>
                </a:r>
                <a:r>
                  <a:rPr lang="en-US" altLang="zh-CN" dirty="0"/>
                  <a:t>Logistic</a:t>
                </a:r>
                <a:r>
                  <a:rPr lang="zh-CN" altLang="en-US" dirty="0"/>
                  <a:t>回归的目标函数</a:t>
                </a:r>
                <a:r>
                  <a:rPr lang="zh-CN" altLang="en-US" dirty="0" smtClean="0"/>
                  <a:t>类似</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lang="en-US" altLang="zh-CN" dirty="0" smtClean="0"/>
              </a:p>
              <a:p>
                <a:pPr>
                  <a:lnSpc>
                    <a:spcPct val="100000"/>
                  </a:lnSpc>
                </a:pPr>
                <a:r>
                  <a:rPr lang="zh-CN" altLang="en-US" dirty="0" smtClean="0"/>
                  <a:t>事实上</a:t>
                </a:r>
                <a:r>
                  <a:rPr lang="zh-CN" altLang="en-US" dirty="0"/>
                  <a:t>，</a:t>
                </a:r>
                <a:r>
                  <a:rPr lang="zh-CN" altLang="en-US" dirty="0"/>
                  <a:t>被误分</a:t>
                </a:r>
                <a:r>
                  <a:rPr lang="zh-CN" altLang="en-US" dirty="0"/>
                  <a:t>的样本点</a:t>
                </a:r>
                <a:r>
                  <a:rPr lang="zh-CN" altLang="en-US" dirty="0"/>
                  <a:t>的</a:t>
                </a:r>
                <a14:m>
                  <m:oMath xmlns:m="http://schemas.openxmlformats.org/officeDocument/2006/math">
                    <m:sSub>
                      <m:sSubPr>
                        <m:ctrlPr>
                          <a:rPr kumimoji="1" lang="en-US" altLang="zh-CN" i="1">
                            <a:latin typeface="Cambria Math" charset="0"/>
                          </a:rPr>
                        </m:ctrlPr>
                      </m:sSubPr>
                      <m:e>
                        <m:r>
                          <m:rPr>
                            <m:nor/>
                          </m:rPr>
                          <a:rPr lang="en-GB" altLang="zh-CN" i="1" dirty="0">
                            <a:solidFill>
                              <a:srgbClr val="000000"/>
                            </a:solidFill>
                            <a:latin typeface="Cambria Math" charset="0"/>
                            <a:ea typeface="Cambria Math" charset="0"/>
                            <a:cs typeface="Cambria Math" charset="0"/>
                            <a:sym typeface="Symbol" pitchFamily="18" charset="2"/>
                          </a:rPr>
                          <m:t></m:t>
                        </m:r>
                      </m:e>
                      <m:sub>
                        <m:r>
                          <a:rPr kumimoji="1" lang="en-US" altLang="zh-CN" i="1">
                            <a:latin typeface="Cambria Math" charset="0"/>
                          </a:rPr>
                          <m:t>𝑖</m:t>
                        </m:r>
                      </m:sub>
                    </m:sSub>
                    <m:r>
                      <a:rPr kumimoji="1" lang="en-US" altLang="zh-CN" i="1">
                        <a:latin typeface="Cambria Math" charset="0"/>
                        <a:ea typeface="Cambria Math" charset="0"/>
                        <a:cs typeface="Cambria Math" charset="0"/>
                      </a:rPr>
                      <m:t>≥1</m:t>
                    </m:r>
                  </m:oMath>
                </a14:m>
                <a:r>
                  <a:rPr lang="zh-CN" altLang="en-US" dirty="0"/>
                  <a:t>，因此</a:t>
                </a:r>
                <a14:m>
                  <m:oMath xmlns:m="http://schemas.openxmlformats.org/officeDocument/2006/math">
                    <m:nary>
                      <m:naryPr>
                        <m:chr m:val="∑"/>
                        <m:ctrlPr>
                          <a:rPr lang="is-IS" altLang="zh-CN" i="1">
                            <a:latin typeface="Cambria Math"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kumimoji="1" lang="en-US" altLang="zh-CN" i="1">
                                <a:latin typeface="Cambria Math" charset="0"/>
                              </a:rPr>
                            </m:ctrlPr>
                          </m:sSubPr>
                          <m:e>
                            <m:r>
                              <m:rPr>
                                <m:nor/>
                              </m:rPr>
                              <a:rPr lang="en-GB" altLang="zh-CN" i="1" dirty="0">
                                <a:solidFill>
                                  <a:srgbClr val="000000"/>
                                </a:solidFill>
                                <a:latin typeface="Cambria Math" charset="0"/>
                                <a:ea typeface="Cambria Math" charset="0"/>
                                <a:cs typeface="Cambria Math" charset="0"/>
                                <a:sym typeface="Symbol" pitchFamily="18" charset="2"/>
                              </a:rPr>
                              <m:t></m:t>
                            </m:r>
                          </m:e>
                          <m:sub>
                            <m:r>
                              <a:rPr kumimoji="1" lang="en-US" altLang="zh-CN" i="1">
                                <a:latin typeface="Cambria Math" charset="0"/>
                              </a:rPr>
                              <m:t>𝑖</m:t>
                            </m:r>
                          </m:sub>
                        </m:sSub>
                      </m:e>
                    </m:nary>
                  </m:oMath>
                </a14:m>
                <a:r>
                  <a:rPr lang="zh-CN" altLang="en-US" dirty="0"/>
                  <a:t>为</a:t>
                </a:r>
                <a:r>
                  <a:rPr lang="zh-CN" altLang="en-US" dirty="0"/>
                  <a:t>被误</a:t>
                </a:r>
                <a:r>
                  <a:rPr lang="zh-CN" altLang="en-US" dirty="0"/>
                  <a:t>分样本数的</a:t>
                </a:r>
                <a:r>
                  <a:rPr lang="zh-CN" altLang="en-US" dirty="0" smtClean="0"/>
                  <a:t>上界，</a:t>
                </a:r>
                <a:r>
                  <a:rPr lang="zh-CN" altLang="en-US" dirty="0"/>
                  <a:t>可视为训练</a:t>
                </a:r>
                <a:r>
                  <a:rPr lang="zh-CN" altLang="en-US" dirty="0" smtClean="0"/>
                  <a:t>误差。</a:t>
                </a:r>
                <a:endParaRPr lang="en-US" altLang="zh-CN" dirty="0" smtClean="0"/>
              </a:p>
              <a:p>
                <a:pPr>
                  <a:lnSpc>
                    <a:spcPct val="100000"/>
                  </a:lnSpc>
                </a:pPr>
                <a:r>
                  <a:rPr lang="zh-CN" altLang="en-US" dirty="0"/>
                  <a:t>因此</a:t>
                </a:r>
                <a:r>
                  <a:rPr lang="zh-CN" altLang="en-US" dirty="0">
                    <a:solidFill>
                      <a:srgbClr val="C00000"/>
                    </a:solidFill>
                  </a:rPr>
                  <a:t>参数</a:t>
                </a:r>
                <a:r>
                  <a:rPr lang="en-US" altLang="zh-CN" i="1" dirty="0">
                    <a:solidFill>
                      <a:srgbClr val="C00000"/>
                    </a:solidFill>
                    <a:latin typeface="Cambria Math" charset="0"/>
                    <a:ea typeface="Cambria Math" charset="0"/>
                    <a:cs typeface="Cambria Math" charset="0"/>
                  </a:rPr>
                  <a:t>C</a:t>
                </a:r>
                <a:r>
                  <a:rPr lang="zh-CN" altLang="en-US" dirty="0"/>
                  <a:t>可视为控制最小训练误差和模型复杂度的</a:t>
                </a:r>
                <a:r>
                  <a:rPr lang="zh-CN" altLang="en-US" dirty="0" smtClean="0"/>
                  <a:t>参数。</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b="-326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Times New Roman" pitchFamily="18" charset="0"/>
                <a:cs typeface="Times New Roman" pitchFamily="18" charset="0"/>
              </a:rPr>
              <a:t>C-SVM</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3734071" y="832757"/>
                <a:ext cx="4723857"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3734071" y="832757"/>
                <a:ext cx="4723857" cy="13038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491257" y="2136640"/>
                <a:ext cx="7201651"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3491257" y="2136640"/>
                <a:ext cx="7201651"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280707" y="2768721"/>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4280707" y="2768721"/>
                <a:ext cx="3516284"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491257" y="3606947"/>
                <a:ext cx="5358005"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charset="0"/>
                            </a:rPr>
                          </m:ctrlPr>
                        </m:dPr>
                        <m:e>
                          <m:r>
                            <a:rPr kumimoji="1" lang="en-US" altLang="zh-CN" sz="2400" b="1" i="1" dirty="0">
                              <a:solidFill>
                                <a:srgbClr val="09405E"/>
                              </a:solidFill>
                              <a:latin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𝜆</m:t>
                          </m:r>
                        </m:e>
                      </m:d>
                      <m:r>
                        <a:rPr lang="en-US" altLang="zh-CN" sz="2400" i="1">
                          <a:solidFill>
                            <a:srgbClr val="09405E"/>
                          </a:solidFill>
                          <a:latin typeface="Cambria Math" charset="0"/>
                        </a:rPr>
                        <m:t>=</m:t>
                      </m:r>
                      <m:r>
                        <a:rPr lang="en-US" altLang="zh-CN" sz="2400" b="0" i="1" smtClean="0">
                          <a:solidFill>
                            <a:srgbClr val="09405E"/>
                          </a:solidFill>
                          <a:latin typeface="Cambria Math" charset="0"/>
                        </a:rPr>
                        <m:t>𝐶</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r>
                            <a:rPr lang="en-US" altLang="zh-CN" sz="2400" i="1">
                              <a:solidFill>
                                <a:srgbClr val="09405E"/>
                              </a:solidFill>
                              <a:latin typeface="Cambria Math" charset="0"/>
                            </a:rPr>
                            <m:t>𝐿</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0" i="1" smtClean="0">
                              <a:solidFill>
                                <a:srgbClr val="09405E"/>
                              </a:solidFill>
                              <a:latin typeface="Cambria Math" charset="0"/>
                            </a:rPr>
                            <m:t>,</m:t>
                          </m:r>
                          <m:r>
                            <a:rPr kumimoji="1" lang="en-US" altLang="zh-CN" sz="2400" b="1" i="1" dirty="0">
                              <a:solidFill>
                                <a:srgbClr val="09405E"/>
                              </a:solidFill>
                              <a:latin typeface="Cambria Math" charset="0"/>
                            </a:rPr>
                            <m:t>𝒘</m:t>
                          </m:r>
                          <m:r>
                            <a:rPr lang="en-US" altLang="zh-CN" sz="2400" i="1">
                              <a:solidFill>
                                <a:srgbClr val="09405E"/>
                              </a:solidFill>
                              <a:latin typeface="Cambria Math" charset="0"/>
                            </a:rPr>
                            <m:t>))</m:t>
                          </m:r>
                        </m:e>
                      </m:nary>
                      <m:r>
                        <a:rPr lang="en-US" altLang="zh-CN" sz="2400" i="1">
                          <a:solidFill>
                            <a:srgbClr val="09405E"/>
                          </a:solidFill>
                          <a:latin typeface="Cambria Math" charset="0"/>
                        </a:rPr>
                        <m:t>+</m:t>
                      </m:r>
                      <m:r>
                        <a:rPr lang="en-US" altLang="zh-CN" sz="2400" i="1">
                          <a:solidFill>
                            <a:srgbClr val="09405E"/>
                          </a:solidFill>
                          <a:latin typeface="Cambria Math" charset="0"/>
                          <a:ea typeface="Cambria Math" charset="0"/>
                          <a:cs typeface="Cambria Math" charset="0"/>
                        </a:rPr>
                        <m:t>𝑅</m:t>
                      </m:r>
                      <m:r>
                        <a:rPr lang="en-US" altLang="zh-CN" sz="2400" i="1">
                          <a:solidFill>
                            <a:srgbClr val="09405E"/>
                          </a:solidFill>
                          <a:latin typeface="Cambria Math" charset="0"/>
                          <a:ea typeface="Cambria Math" charset="0"/>
                          <a:cs typeface="Cambria Math" charset="0"/>
                        </a:rPr>
                        <m:t>(</m:t>
                      </m:r>
                      <m:r>
                        <a:rPr kumimoji="1" lang="en-US" altLang="zh-CN" sz="2400" b="1" i="1" dirty="0">
                          <a:solidFill>
                            <a:srgbClr val="09405E"/>
                          </a:solidFill>
                          <a:latin typeface="Cambria Math" charset="0"/>
                        </a:rPr>
                        <m:t>𝒘</m:t>
                      </m:r>
                      <m:r>
                        <a:rPr lang="en-US" altLang="zh-CN" sz="2400" i="1">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3491257" y="3606947"/>
                <a:ext cx="5358005" cy="113082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953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在</a:t>
                </a:r>
                <a:r>
                  <a:rPr lang="en-US" altLang="zh-CN" dirty="0"/>
                  <a:t>C-SVM</a:t>
                </a:r>
                <a:r>
                  <a:rPr lang="zh-CN" altLang="en-US" dirty="0" smtClean="0"/>
                  <a:t>中</a:t>
                </a:r>
                <a:endParaRPr lang="en-US" altLang="zh-CN" dirty="0" smtClean="0"/>
              </a:p>
              <a:p>
                <a:pPr lvl="1"/>
                <a:r>
                  <a:rPr lang="zh-CN" altLang="en-US" sz="2800" dirty="0" smtClean="0"/>
                  <a:t> 当</a:t>
                </a:r>
                <a14:m>
                  <m:oMath xmlns:m="http://schemas.openxmlformats.org/officeDocument/2006/math">
                    <m:sSub>
                      <m:sSubPr>
                        <m:ctrlPr>
                          <a:rPr lang="en-US" altLang="zh-CN" sz="2800" i="1">
                            <a:latin typeface="Cambria Math" charset="0"/>
                            <a:ea typeface="微软雅黑" pitchFamily="34" charset="-122"/>
                          </a:rPr>
                        </m:ctrlPr>
                      </m:sSubPr>
                      <m:e>
                        <m:r>
                          <a:rPr lang="en-US" altLang="zh-CN" sz="2800" i="1">
                            <a:latin typeface="Cambria Math" charset="0"/>
                            <a:ea typeface="微软雅黑" pitchFamily="34" charset="-122"/>
                          </a:rPr>
                          <m:t>𝑦</m:t>
                        </m:r>
                      </m:e>
                      <m:sub>
                        <m:r>
                          <a:rPr lang="en-US" altLang="zh-CN" sz="2800" i="1">
                            <a:latin typeface="Cambria Math" charset="0"/>
                            <a:ea typeface="微软雅黑" pitchFamily="34" charset="-122"/>
                          </a:rPr>
                          <m:t>𝑖</m:t>
                        </m:r>
                      </m:sub>
                    </m:sSub>
                    <m:d>
                      <m:dPr>
                        <m:ctrlPr>
                          <a:rPr lang="is-IS" altLang="zh-CN" sz="2800" i="1">
                            <a:latin typeface="Cambria Math" charset="0"/>
                            <a:ea typeface="微软雅黑" pitchFamily="34" charset="-122"/>
                          </a:rPr>
                        </m:ctrlPr>
                      </m:dPr>
                      <m:e>
                        <m:sSup>
                          <m:sSupPr>
                            <m:ctrlPr>
                              <a:rPr kumimoji="1" lang="en-US" altLang="zh-CN" sz="2800" i="1" dirty="0">
                                <a:latin typeface="Cambria Math" charset="0"/>
                              </a:rPr>
                            </m:ctrlPr>
                          </m:sSupPr>
                          <m:e>
                            <m:r>
                              <a:rPr kumimoji="1" lang="en-US" altLang="zh-CN" sz="2800" b="1" i="1" dirty="0">
                                <a:latin typeface="Cambria Math" charset="0"/>
                              </a:rPr>
                              <m:t>𝒘</m:t>
                            </m:r>
                          </m:e>
                          <m:sup>
                            <m:r>
                              <m:rPr>
                                <m:sty m:val="p"/>
                              </m:rPr>
                              <a:rPr kumimoji="1" lang="en-US" altLang="zh-CN" sz="2800" dirty="0">
                                <a:latin typeface="Cambria Math" charset="0"/>
                              </a:rPr>
                              <m:t>T</m:t>
                            </m:r>
                          </m:sup>
                        </m:sSup>
                        <m:sSub>
                          <m:sSubPr>
                            <m:ctrlPr>
                              <a:rPr kumimoji="1" lang="en-US" altLang="zh-CN" sz="2800" i="1" dirty="0">
                                <a:latin typeface="Cambria Math" charset="0"/>
                              </a:rPr>
                            </m:ctrlPr>
                          </m:sSubPr>
                          <m:e>
                            <m:r>
                              <a:rPr kumimoji="1" lang="en-US" altLang="zh-CN" sz="2800" b="1" i="1" dirty="0">
                                <a:latin typeface="Cambria Math" charset="0"/>
                              </a:rPr>
                              <m:t>𝒙</m:t>
                            </m:r>
                          </m:e>
                          <m:sub>
                            <m:r>
                              <a:rPr kumimoji="1" lang="en-US" altLang="zh-CN" sz="2800" i="1" dirty="0">
                                <a:latin typeface="Cambria Math" charset="0"/>
                              </a:rPr>
                              <m:t>𝑖</m:t>
                            </m:r>
                          </m:sub>
                        </m:sSub>
                        <m:r>
                          <a:rPr kumimoji="1" lang="en-US" altLang="zh-CN" sz="2800" i="1" dirty="0">
                            <a:latin typeface="Cambria Math" charset="0"/>
                          </a:rPr>
                          <m:t>+</m:t>
                        </m:r>
                        <m:r>
                          <a:rPr kumimoji="1" lang="en-US" altLang="zh-CN" sz="2800" i="1" dirty="0">
                            <a:latin typeface="Cambria Math" charset="0"/>
                          </a:rPr>
                          <m:t>𝑏</m:t>
                        </m:r>
                      </m:e>
                    </m:d>
                    <m:r>
                      <a:rPr lang="is-I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1</m:t>
                    </m:r>
                    <m:r>
                      <a:rPr lang="zh-CN" altLang="en-US" sz="2800" b="0" i="1" smtClean="0">
                        <a:latin typeface="Cambria Math" charset="0"/>
                        <a:ea typeface="Cambria Math" charset="0"/>
                        <a:cs typeface="Cambria Math" charset="0"/>
                      </a:rPr>
                      <m:t>，</m:t>
                    </m:r>
                    <m:sSub>
                      <m:sSubPr>
                        <m:ctrlPr>
                          <a:rPr kumimoji="1" lang="en-US" altLang="zh-CN" sz="2800" i="1">
                            <a:latin typeface="Cambria Math" charset="0"/>
                          </a:rPr>
                        </m:ctrlPr>
                      </m:sSubPr>
                      <m:e>
                        <m:r>
                          <m:rPr>
                            <m:nor/>
                          </m:rPr>
                          <a:rPr lang="en-GB" altLang="zh-CN" sz="2800" i="1" dirty="0">
                            <a:latin typeface="Cambria Math" charset="0"/>
                            <a:ea typeface="Cambria Math" charset="0"/>
                            <a:cs typeface="Cambria Math" charset="0"/>
                            <a:sym typeface="Symbol" pitchFamily="18" charset="2"/>
                          </a:rPr>
                          <m:t></m:t>
                        </m:r>
                      </m:e>
                      <m:sub>
                        <m:r>
                          <a:rPr kumimoji="1" lang="en-US" altLang="zh-CN" sz="2800" i="1">
                            <a:latin typeface="Cambria Math" charset="0"/>
                          </a:rPr>
                          <m:t>𝑖</m:t>
                        </m:r>
                      </m:sub>
                    </m:sSub>
                    <m:r>
                      <a:rPr kumimoji="1" lang="en-US" altLang="zh-CN" sz="2800" b="0" i="1" smtClean="0">
                        <a:latin typeface="Cambria Math" charset="0"/>
                      </a:rPr>
                      <m:t>=0</m:t>
                    </m:r>
                  </m:oMath>
                </a14:m>
                <a:endParaRPr lang="en-US" altLang="zh-CN" sz="2800" dirty="0" smtClean="0"/>
              </a:p>
              <a:p>
                <a:pPr lvl="1"/>
                <a:r>
                  <a:rPr lang="zh-CN" altLang="en-US" sz="2800" dirty="0" smtClean="0"/>
                  <a:t> 其他</a:t>
                </a:r>
                <a:r>
                  <a:rPr lang="zh-CN" altLang="en-US" sz="2800" dirty="0"/>
                  <a:t>点：</a:t>
                </a:r>
                <a14:m>
                  <m:oMath xmlns:m="http://schemas.openxmlformats.org/officeDocument/2006/math">
                    <m:sSub>
                      <m:sSubPr>
                        <m:ctrlPr>
                          <a:rPr kumimoji="1" lang="en-US" altLang="zh-CN" sz="2800" i="1">
                            <a:latin typeface="Cambria Math" charset="0"/>
                          </a:rPr>
                        </m:ctrlPr>
                      </m:sSubPr>
                      <m:e>
                        <m:r>
                          <m:rPr>
                            <m:nor/>
                          </m:rPr>
                          <a:rPr lang="en-GB" altLang="zh-CN" sz="2800" i="1" dirty="0">
                            <a:latin typeface="Cambria Math" charset="0"/>
                            <a:ea typeface="Cambria Math" charset="0"/>
                            <a:cs typeface="Cambria Math" charset="0"/>
                            <a:sym typeface="Symbol" pitchFamily="18" charset="2"/>
                          </a:rPr>
                          <m:t></m:t>
                        </m:r>
                      </m:e>
                      <m:sub>
                        <m:r>
                          <a:rPr kumimoji="1" lang="en-US" altLang="zh-CN" sz="2800" i="1">
                            <a:latin typeface="Cambria Math" charset="0"/>
                          </a:rPr>
                          <m:t>𝑖</m:t>
                        </m:r>
                      </m:sub>
                    </m:sSub>
                    <m:r>
                      <a:rPr kumimoji="1" lang="en-US" altLang="zh-CN" sz="2800" i="1">
                        <a:latin typeface="Cambria Math" charset="0"/>
                      </a:rPr>
                      <m:t>=</m:t>
                    </m:r>
                    <m:r>
                      <a:rPr kumimoji="1" lang="en-US" altLang="zh-CN" sz="2800" b="0" i="1" smtClean="0">
                        <a:latin typeface="Cambria Math" charset="0"/>
                      </a:rPr>
                      <m:t>1−</m:t>
                    </m:r>
                    <m:sSub>
                      <m:sSubPr>
                        <m:ctrlPr>
                          <a:rPr lang="en-US" altLang="zh-CN" sz="2800" i="1">
                            <a:latin typeface="Cambria Math" charset="0"/>
                            <a:ea typeface="微软雅黑" pitchFamily="34" charset="-122"/>
                          </a:rPr>
                        </m:ctrlPr>
                      </m:sSubPr>
                      <m:e>
                        <m:r>
                          <a:rPr lang="en-US" altLang="zh-CN" sz="2800" i="1">
                            <a:latin typeface="Cambria Math" charset="0"/>
                            <a:ea typeface="微软雅黑" pitchFamily="34" charset="-122"/>
                          </a:rPr>
                          <m:t>𝑦</m:t>
                        </m:r>
                      </m:e>
                      <m:sub>
                        <m:r>
                          <a:rPr lang="en-US" altLang="zh-CN" sz="2800" i="1">
                            <a:latin typeface="Cambria Math" charset="0"/>
                            <a:ea typeface="微软雅黑" pitchFamily="34" charset="-122"/>
                          </a:rPr>
                          <m:t>𝑖</m:t>
                        </m:r>
                      </m:sub>
                    </m:sSub>
                    <m:d>
                      <m:dPr>
                        <m:ctrlPr>
                          <a:rPr lang="is-IS" altLang="zh-CN" sz="2800" i="1">
                            <a:latin typeface="Cambria Math" charset="0"/>
                            <a:ea typeface="微软雅黑" pitchFamily="34" charset="-122"/>
                          </a:rPr>
                        </m:ctrlPr>
                      </m:dPr>
                      <m:e>
                        <m:sSup>
                          <m:sSupPr>
                            <m:ctrlPr>
                              <a:rPr kumimoji="1" lang="en-US" altLang="zh-CN" sz="2800" i="1" dirty="0">
                                <a:latin typeface="Cambria Math" charset="0"/>
                              </a:rPr>
                            </m:ctrlPr>
                          </m:sSupPr>
                          <m:e>
                            <m:r>
                              <a:rPr kumimoji="1" lang="en-US" altLang="zh-CN" sz="2800" b="1" i="1" dirty="0">
                                <a:latin typeface="Cambria Math" charset="0"/>
                              </a:rPr>
                              <m:t>𝒘</m:t>
                            </m:r>
                          </m:e>
                          <m:sup>
                            <m:r>
                              <m:rPr>
                                <m:sty m:val="p"/>
                              </m:rPr>
                              <a:rPr kumimoji="1" lang="en-US" altLang="zh-CN" sz="2800" dirty="0">
                                <a:latin typeface="Cambria Math" charset="0"/>
                              </a:rPr>
                              <m:t>T</m:t>
                            </m:r>
                          </m:sup>
                        </m:sSup>
                        <m:sSub>
                          <m:sSubPr>
                            <m:ctrlPr>
                              <a:rPr kumimoji="1" lang="en-US" altLang="zh-CN" sz="2800" i="1" dirty="0">
                                <a:latin typeface="Cambria Math" charset="0"/>
                              </a:rPr>
                            </m:ctrlPr>
                          </m:sSubPr>
                          <m:e>
                            <m:r>
                              <a:rPr kumimoji="1" lang="en-US" altLang="zh-CN" sz="2800" b="1" i="1" dirty="0">
                                <a:latin typeface="Cambria Math" charset="0"/>
                              </a:rPr>
                              <m:t>𝒙</m:t>
                            </m:r>
                          </m:e>
                          <m:sub>
                            <m:r>
                              <a:rPr kumimoji="1" lang="en-US" altLang="zh-CN" sz="2800" i="1" dirty="0">
                                <a:latin typeface="Cambria Math" charset="0"/>
                              </a:rPr>
                              <m:t>𝑖</m:t>
                            </m:r>
                          </m:sub>
                        </m:sSub>
                        <m:r>
                          <a:rPr kumimoji="1" lang="en-US" altLang="zh-CN" sz="2800" i="1" dirty="0">
                            <a:latin typeface="Cambria Math" charset="0"/>
                          </a:rPr>
                          <m:t>+</m:t>
                        </m:r>
                        <m:r>
                          <a:rPr kumimoji="1" lang="en-US" altLang="zh-CN" sz="2800" i="1" dirty="0">
                            <a:latin typeface="Cambria Math" charset="0"/>
                          </a:rPr>
                          <m:t>𝑏</m:t>
                        </m:r>
                      </m:e>
                    </m:d>
                  </m:oMath>
                </a14:m>
                <a:endParaRPr lang="en-US" altLang="zh-CN" sz="2800" dirty="0" smtClean="0"/>
              </a:p>
              <a:p>
                <a:pPr lvl="1"/>
                <a:endParaRPr lang="en-US" altLang="zh-CN" sz="2800" dirty="0"/>
              </a:p>
              <a:p>
                <a:r>
                  <a:rPr lang="zh-CN" altLang="en-US" dirty="0"/>
                  <a:t>因此得到替代损失</a:t>
                </a:r>
                <a:r>
                  <a:rPr lang="zh-CN" altLang="en-US" dirty="0" smtClean="0"/>
                  <a:t>函数</a:t>
                </a:r>
                <a:endParaRPr lang="en-US" altLang="zh-CN" dirty="0" smtClean="0"/>
              </a:p>
              <a:p>
                <a:endParaRPr lang="en-US" altLang="zh-CN" dirty="0"/>
              </a:p>
              <a:p>
                <a:endParaRPr lang="en-US" altLang="zh-CN" dirty="0" smtClean="0"/>
              </a:p>
              <a:p>
                <a:r>
                  <a:rPr lang="zh-CN" altLang="en-US" dirty="0"/>
                  <a:t>该损失函数称为合页损失</a:t>
                </a:r>
                <a:r>
                  <a:rPr lang="en-US" altLang="zh-CN" dirty="0"/>
                  <a:t>(</a:t>
                </a:r>
                <a:r>
                  <a:rPr lang="en-US" altLang="zh-CN" dirty="0">
                    <a:solidFill>
                      <a:srgbClr val="C00000"/>
                    </a:solidFill>
                  </a:rPr>
                  <a:t>Hinge Loss</a:t>
                </a:r>
                <a:r>
                  <a:rPr lang="en-US" altLang="zh-CN" dirty="0" smtClean="0"/>
                  <a:t>)</a:t>
                </a:r>
                <a:r>
                  <a:rPr lang="zh-CN" altLang="en-US" dirty="0" smtClean="0"/>
                  <a:t>。</a:t>
                </a:r>
                <a:endParaRPr lang="zh-CN" altLang="en-US" dirty="0"/>
              </a:p>
              <a:p>
                <a:pPr lvl="1"/>
                <a:endParaRPr lang="zh-CN" altLang="en-US" sz="2800" dirty="0"/>
              </a:p>
              <a:p>
                <a:pPr lvl="1"/>
                <a:endParaRPr kumimoji="1" lang="zh-CN" altLang="en-US" sz="2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合页损失（</a:t>
            </a:r>
            <a:r>
              <a:rPr lang="en-US" altLang="zh-CN" dirty="0"/>
              <a:t>Hinge Loss</a:t>
            </a:r>
            <a:r>
              <a:rPr lang="zh-CN" altLang="en-US" dirty="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7180" y="1089724"/>
            <a:ext cx="2153022" cy="165681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894" y="2889081"/>
            <a:ext cx="3036236" cy="2024157"/>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172394" y="3969465"/>
                <a:ext cx="6444328" cy="9611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rPr>
                        <m:t>𝜉</m:t>
                      </m:r>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0" i="1" smtClean="0">
                              <a:solidFill>
                                <a:srgbClr val="09405E"/>
                              </a:solidFill>
                              <a:latin typeface="Cambria Math" charset="0"/>
                              <a:ea typeface="Cambria Math" charset="0"/>
                              <a:cs typeface="Cambria Math" charset="0"/>
                            </a:rPr>
                            <m:t>𝐿</m:t>
                          </m:r>
                        </m:e>
                        <m:sub>
                          <m:r>
                            <a:rPr lang="en-US" altLang="zh-CN" sz="2800" b="0" i="1" smtClean="0">
                              <a:solidFill>
                                <a:srgbClr val="09405E"/>
                              </a:solidFill>
                              <a:latin typeface="Cambria Math" charset="0"/>
                              <a:ea typeface="Cambria Math" charset="0"/>
                              <a:cs typeface="Cambria Math" charset="0"/>
                            </a:rPr>
                            <m:t>𝐻𝑖𝑛𝑔𝑒</m:t>
                          </m:r>
                        </m:sub>
                      </m:sSub>
                      <m:d>
                        <m:dPr>
                          <m:ctrlPr>
                            <a:rPr lang="en-US" altLang="zh-CN" sz="2800" b="0" i="1" smtClean="0">
                              <a:solidFill>
                                <a:srgbClr val="09405E"/>
                              </a:solidFill>
                              <a:latin typeface="Cambria Math" charset="0"/>
                              <a:ea typeface="Cambria Math" charset="0"/>
                              <a:cs typeface="Cambria Math" charset="0"/>
                            </a:rPr>
                          </m:ctrlPr>
                        </m:dPr>
                        <m:e>
                          <m:r>
                            <a:rPr lang="en-US" altLang="zh-CN" sz="2800" b="0" i="1" smtClean="0">
                              <a:solidFill>
                                <a:srgbClr val="09405E"/>
                              </a:solidFill>
                              <a:latin typeface="Cambria Math" charset="0"/>
                              <a:ea typeface="Cambria Math" charset="0"/>
                              <a:cs typeface="Cambria Math" charset="0"/>
                            </a:rPr>
                            <m:t>𝑦</m:t>
                          </m:r>
                          <m:r>
                            <a:rPr lang="en-US" altLang="zh-CN" sz="2800" b="0" i="1" smtClean="0">
                              <a:solidFill>
                                <a:srgbClr val="09405E"/>
                              </a:solidFill>
                              <a:latin typeface="Cambria Math" charset="0"/>
                              <a:ea typeface="Cambria Math" charset="0"/>
                              <a:cs typeface="Cambria Math" charset="0"/>
                            </a:rPr>
                            <m:t>,</m:t>
                          </m:r>
                          <m:acc>
                            <m:accPr>
                              <m:chr m:val="̂"/>
                              <m:ctrlPr>
                                <a:rPr lang="en-US" altLang="zh-CN" sz="2800" b="0" i="1" smtClean="0">
                                  <a:solidFill>
                                    <a:srgbClr val="09405E"/>
                                  </a:solidFill>
                                  <a:latin typeface="Cambria Math" charset="0"/>
                                  <a:ea typeface="Cambria Math" charset="0"/>
                                  <a:cs typeface="Cambria Math" charset="0"/>
                                </a:rPr>
                              </m:ctrlPr>
                            </m:accPr>
                            <m:e>
                              <m:r>
                                <a:rPr lang="en-US" altLang="zh-CN" sz="2800" b="0" i="1" smtClean="0">
                                  <a:solidFill>
                                    <a:srgbClr val="09405E"/>
                                  </a:solidFill>
                                  <a:latin typeface="Cambria Math" charset="0"/>
                                  <a:ea typeface="Cambria Math" charset="0"/>
                                  <a:cs typeface="Cambria Math" charset="0"/>
                                </a:rPr>
                                <m:t>𝑦</m:t>
                              </m:r>
                            </m:e>
                          </m:acc>
                        </m:e>
                      </m:d>
                      <m:r>
                        <a:rPr lang="en-US" altLang="zh-CN" sz="2800" b="0" i="1" smtClean="0">
                          <a:solidFill>
                            <a:srgbClr val="09405E"/>
                          </a:solidFill>
                          <a:latin typeface="Cambria Math" charset="0"/>
                          <a:ea typeface="Cambria Math" charset="0"/>
                          <a:cs typeface="Cambria Math" charset="0"/>
                        </a:rPr>
                        <m:t>=</m:t>
                      </m:r>
                      <m:d>
                        <m:dPr>
                          <m:begChr m:val="{"/>
                          <m:endChr m:val=""/>
                          <m:ctrlPr>
                            <a:rPr lang="en-US" altLang="zh-CN" sz="2800" b="0" i="1" smtClean="0">
                              <a:solidFill>
                                <a:srgbClr val="09405E"/>
                              </a:solidFill>
                              <a:latin typeface="Cambria Math" charset="0"/>
                              <a:ea typeface="Cambria Math" charset="0"/>
                              <a:cs typeface="Cambria Math" charset="0"/>
                            </a:rPr>
                          </m:ctrlPr>
                        </m:dPr>
                        <m:e>
                          <m:m>
                            <m:mPr>
                              <m:mcs>
                                <m:mc>
                                  <m:mcPr>
                                    <m:count m:val="2"/>
                                    <m:mcJc m:val="center"/>
                                  </m:mcPr>
                                </m:mc>
                              </m:mcs>
                              <m:ctrlPr>
                                <a:rPr lang="mr-IN" altLang="zh-CN" sz="2800" b="0" i="1" smtClean="0">
                                  <a:solidFill>
                                    <a:srgbClr val="09405E"/>
                                  </a:solidFill>
                                  <a:latin typeface="Cambria Math" charset="0"/>
                                  <a:ea typeface="Cambria Math" charset="0"/>
                                  <a:cs typeface="Cambria Math" charset="0"/>
                                </a:rPr>
                              </m:ctrlPr>
                            </m:mPr>
                            <m:mr>
                              <m:e>
                                <m:r>
                                  <m:rPr>
                                    <m:brk m:alnAt="7"/>
                                  </m:rPr>
                                  <a:rPr lang="en-US" altLang="zh-CN" sz="2800" b="0" i="1" smtClean="0">
                                    <a:solidFill>
                                      <a:srgbClr val="09405E"/>
                                    </a:solidFill>
                                    <a:latin typeface="Cambria Math" charset="0"/>
                                    <a:ea typeface="Cambria Math" charset="0"/>
                                    <a:cs typeface="Cambria Math" charset="0"/>
                                  </a:rPr>
                                  <m:t>0</m:t>
                                </m:r>
                              </m:e>
                              <m:e>
                                <m:r>
                                  <a:rPr lang="en-US" altLang="zh-CN" sz="2800" i="1">
                                    <a:solidFill>
                                      <a:srgbClr val="09405E"/>
                                    </a:solidFill>
                                    <a:latin typeface="Cambria Math" charset="0"/>
                                    <a:ea typeface="Cambria Math" charset="0"/>
                                    <a:cs typeface="Cambria Math" charset="0"/>
                                  </a:rPr>
                                  <m:t>𝑦</m:t>
                                </m:r>
                                <m:acc>
                                  <m:accPr>
                                    <m:chr m:val="̂"/>
                                    <m:ctrlPr>
                                      <a:rPr lang="en-US" altLang="zh-CN" sz="2800" i="1">
                                        <a:solidFill>
                                          <a:srgbClr val="09405E"/>
                                        </a:solidFill>
                                        <a:latin typeface="Cambria Math" charset="0"/>
                                        <a:ea typeface="Cambria Math" charset="0"/>
                                        <a:cs typeface="Cambria Math" charset="0"/>
                                      </a:rPr>
                                    </m:ctrlPr>
                                  </m:accPr>
                                  <m:e>
                                    <m:r>
                                      <a:rPr lang="en-US" altLang="zh-CN" sz="2800" i="1">
                                        <a:solidFill>
                                          <a:srgbClr val="09405E"/>
                                        </a:solidFill>
                                        <a:latin typeface="Cambria Math" charset="0"/>
                                        <a:ea typeface="Cambria Math" charset="0"/>
                                        <a:cs typeface="Cambria Math" charset="0"/>
                                      </a:rPr>
                                      <m:t>𝑦</m:t>
                                    </m:r>
                                  </m:e>
                                </m:acc>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e>
                            </m:mr>
                            <m:mr>
                              <m:e>
                                <m:r>
                                  <a:rPr lang="en-US" altLang="zh-CN" sz="2800" b="0" i="1" smtClean="0">
                                    <a:solidFill>
                                      <a:srgbClr val="09405E"/>
                                    </a:solidFill>
                                    <a:latin typeface="Cambria Math" charset="0"/>
                                    <a:ea typeface="Cambria Math" charset="0"/>
                                    <a:cs typeface="Cambria Math" charset="0"/>
                                  </a:rPr>
                                  <m:t>1−</m:t>
                                </m:r>
                                <m:r>
                                  <a:rPr lang="en-US" altLang="zh-CN" sz="2800" b="0" i="1" smtClean="0">
                                    <a:solidFill>
                                      <a:srgbClr val="09405E"/>
                                    </a:solidFill>
                                    <a:latin typeface="Cambria Math" charset="0"/>
                                    <a:ea typeface="Cambria Math" charset="0"/>
                                    <a:cs typeface="Cambria Math" charset="0"/>
                                  </a:rPr>
                                  <m:t>𝑦</m:t>
                                </m:r>
                                <m:acc>
                                  <m:accPr>
                                    <m:chr m:val="̂"/>
                                    <m:ctrlPr>
                                      <a:rPr lang="en-US" altLang="zh-CN" sz="2800" b="0" i="1" smtClean="0">
                                        <a:solidFill>
                                          <a:srgbClr val="09405E"/>
                                        </a:solidFill>
                                        <a:latin typeface="Cambria Math" charset="0"/>
                                        <a:ea typeface="Cambria Math" charset="0"/>
                                        <a:cs typeface="Cambria Math" charset="0"/>
                                      </a:rPr>
                                    </m:ctrlPr>
                                  </m:accPr>
                                  <m:e>
                                    <m:r>
                                      <a:rPr lang="en-US" altLang="zh-CN" sz="2800" b="0" i="1" smtClean="0">
                                        <a:solidFill>
                                          <a:srgbClr val="09405E"/>
                                        </a:solidFill>
                                        <a:latin typeface="Cambria Math" charset="0"/>
                                        <a:ea typeface="Cambria Math" charset="0"/>
                                        <a:cs typeface="Cambria Math" charset="0"/>
                                      </a:rPr>
                                      <m:t>𝑦</m:t>
                                    </m:r>
                                  </m:e>
                                </m:acc>
                              </m:e>
                              <m:e>
                                <m:r>
                                  <a:rPr lang="en-US" altLang="zh-CN" sz="2800" b="0" i="1" smtClean="0">
                                    <a:solidFill>
                                      <a:srgbClr val="09405E"/>
                                    </a:solidFill>
                                    <a:latin typeface="Cambria Math" charset="0"/>
                                    <a:ea typeface="Cambria Math" charset="0"/>
                                    <a:cs typeface="Cambria Math" charset="0"/>
                                  </a:rPr>
                                  <m:t>𝑜𝑡h𝑒𝑟𝑤𝑖𝑠𝑒</m:t>
                                </m:r>
                              </m:e>
                            </m:mr>
                          </m:m>
                        </m:e>
                      </m:d>
                    </m:oMath>
                  </m:oMathPara>
                </a14:m>
                <a:endParaRPr kumimoji="0" lang="zh-CN" altLang="en-US" sz="2800" b="0" i="1"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6" name="文本框 5"/>
              <p:cNvSpPr txBox="1">
                <a:spLocks noRot="1" noChangeAspect="1" noMove="1" noResize="1" noEditPoints="1" noAdjustHandles="1" noChangeArrowheads="1" noChangeShapeType="1" noTextEdit="1"/>
              </p:cNvSpPr>
              <p:nvPr/>
            </p:nvSpPr>
            <p:spPr>
              <a:xfrm>
                <a:off x="1172394" y="3969465"/>
                <a:ext cx="6444328" cy="961161"/>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688054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将合页损失代入</a:t>
            </a:r>
            <a:r>
              <a:rPr lang="en-US" altLang="zh-CN" dirty="0"/>
              <a:t>C-SVM</a:t>
            </a:r>
            <a:r>
              <a:rPr lang="zh-CN" altLang="en-US" dirty="0"/>
              <a:t>的目标</a:t>
            </a:r>
            <a:r>
              <a:rPr lang="zh-CN" altLang="en-US" dirty="0" smtClean="0"/>
              <a:t>函数</a:t>
            </a:r>
            <a:endParaRPr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a:p>
          <a:p>
            <a:r>
              <a:rPr lang="zh-CN" altLang="en-US" dirty="0"/>
              <a:t>对比一般机器学习模型的目标</a:t>
            </a:r>
            <a:r>
              <a:rPr lang="zh-CN" altLang="en-US" dirty="0" smtClean="0"/>
              <a:t>函数</a:t>
            </a:r>
            <a:endParaRPr lang="en-US" altLang="zh-CN" dirty="0" smtClean="0"/>
          </a:p>
          <a:p>
            <a:pPr lvl="1"/>
            <a:endParaRPr kumimoji="1" lang="en-US" altLang="zh-CN" dirty="0" smtClean="0"/>
          </a:p>
          <a:p>
            <a:pPr lvl="1"/>
            <a:endParaRPr kumimoji="1" lang="en-US" altLang="zh-CN" dirty="0" smtClean="0"/>
          </a:p>
          <a:p>
            <a:pPr lvl="1"/>
            <a:endParaRPr kumimoji="1" lang="en-US" altLang="zh-CN" dirty="0"/>
          </a:p>
          <a:p>
            <a:r>
              <a:rPr lang="zh-CN" altLang="en-US" dirty="0" smtClean="0"/>
              <a:t>形式相同</a:t>
            </a:r>
            <a:r>
              <a:rPr lang="zh-CN" altLang="en-US" dirty="0" smtClean="0">
                <a:solidFill>
                  <a:schemeClr val="tx1"/>
                </a:solidFill>
              </a:rPr>
              <a:t>。</a:t>
            </a:r>
            <a:endParaRPr kumimoji="1" lang="zh-CN" altLang="en-US" dirty="0"/>
          </a:p>
        </p:txBody>
      </p:sp>
      <p:sp>
        <p:nvSpPr>
          <p:cNvPr id="3" name="标题 2"/>
          <p:cNvSpPr>
            <a:spLocks noGrp="1"/>
          </p:cNvSpPr>
          <p:nvPr>
            <p:ph type="title"/>
          </p:nvPr>
        </p:nvSpPr>
        <p:spPr/>
        <p:txBody>
          <a:bodyPr/>
          <a:lstStyle/>
          <a:p>
            <a:r>
              <a:rPr lang="en-US" altLang="zh-CN" dirty="0"/>
              <a:t>C-SVM</a:t>
            </a:r>
            <a:r>
              <a:rPr lang="zh-CN" altLang="en-US" dirty="0"/>
              <a:t>：合页损失</a:t>
            </a:r>
            <a:r>
              <a:rPr lang="en-US" altLang="zh-CN" dirty="0"/>
              <a:t>+L2</a:t>
            </a:r>
            <a:r>
              <a:rPr lang="zh-CN" altLang="en-US" dirty="0"/>
              <a:t>正则</a:t>
            </a:r>
            <a:endParaRPr kumimoji="1" lang="zh-CN" altLang="en-US" dirty="0"/>
          </a:p>
        </p:txBody>
      </p:sp>
      <p:sp>
        <p:nvSpPr>
          <p:cNvPr id="4" name="文本框 3"/>
          <p:cNvSpPr txBox="1"/>
          <p:nvPr/>
        </p:nvSpPr>
        <p:spPr>
          <a:xfrm>
            <a:off x="1156370" y="6396450"/>
            <a:ext cx="495584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注意：</a:t>
            </a:r>
            <a:r>
              <a:rPr kumimoji="0" lang="en-US" altLang="zh-CN"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SVM</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也可扩展到采用合页损失</a:t>
            </a:r>
            <a:r>
              <a:rPr kumimoji="0" lang="en-US" altLang="zh-CN"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+L1</a:t>
            </a:r>
            <a:r>
              <a:rPr kumimoji="0" lang="zh-CN" altLang="en-US"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正则。</a:t>
            </a:r>
          </a:p>
        </p:txBody>
      </p:sp>
      <mc:AlternateContent xmlns:mc="http://schemas.openxmlformats.org/markup-compatibility/2006">
        <mc:Choice xmlns:a14="http://schemas.microsoft.com/office/drawing/2010/main" Requires="a14">
          <p:sp>
            <p:nvSpPr>
              <p:cNvPr id="5" name="矩形 4"/>
              <p:cNvSpPr/>
              <p:nvPr/>
            </p:nvSpPr>
            <p:spPr>
              <a:xfrm>
                <a:off x="2197521" y="1585198"/>
                <a:ext cx="412343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b="0" i="1" smtClean="0">
                              <a:solidFill>
                                <a:srgbClr val="09405E"/>
                              </a:solidFill>
                              <a:latin typeface="Cambria Math" charset="0"/>
                              <a:ea typeface="Cambria Math" charset="0"/>
                              <a:cs typeface="Cambria Math" charset="0"/>
                            </a:rPr>
                            <m:t>,</m:t>
                          </m:r>
                          <m:r>
                            <a:rPr kumimoji="1" lang="en-US" altLang="zh-CN" sz="2400" b="0" i="1" smtClean="0">
                              <a:solidFill>
                                <a:srgbClr val="09405E"/>
                              </a:solidFill>
                              <a:latin typeface="Cambria Math" charset="0"/>
                              <a:ea typeface="Cambria Math" charset="0"/>
                              <a:cs typeface="Cambria Math" charset="0"/>
                            </a:rPr>
                            <m:t>𝑏</m:t>
                          </m:r>
                          <m:r>
                            <a:rPr kumimoji="1" lang="en-US" altLang="zh-CN" sz="2400" b="0" i="0" smtClean="0">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a:solidFill>
                            <a:srgbClr val="09405E"/>
                          </a:solidFill>
                          <a:latin typeface="Cambria Math" charset="0"/>
                        </a:rPr>
                        <m:t>=</m:t>
                      </m:r>
                      <m:f>
                        <m:fPr>
                          <m:ctrlPr>
                            <a:rPr lang="mr-IN" altLang="zh-CN" sz="2400" i="1">
                              <a:solidFill>
                                <a:srgbClr val="09405E"/>
                              </a:solidFill>
                              <a:latin typeface="Cambria Math"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charset="0"/>
                            </a:rPr>
                          </m:ctrlPr>
                        </m:sSubSupPr>
                        <m:e>
                          <m:d>
                            <m:dPr>
                              <m:begChr m:val="‖"/>
                              <m:endChr m:val="‖"/>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oMath>
                  </m:oMathPara>
                </a14:m>
                <a:endParaRPr lang="zh-CN" altLang="en-US" sz="24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2197521" y="1585198"/>
                <a:ext cx="4123436"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634291" y="2716020"/>
                <a:ext cx="5440657"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m:t>
                      </m:r>
                      <m:f>
                        <m:fPr>
                          <m:ctrlPr>
                            <a:rPr lang="mr-IN" altLang="zh-CN" sz="2400" i="1">
                              <a:solidFill>
                                <a:srgbClr val="09405E"/>
                              </a:solidFill>
                              <a:latin typeface="Cambria Math"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charset="0"/>
                            </a:rPr>
                          </m:ctrlPr>
                        </m:sSubSupPr>
                        <m:e>
                          <m:d>
                            <m:dPr>
                              <m:begChr m:val="‖"/>
                              <m:endChr m:val="‖"/>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smtClean="0">
                              <a:solidFill>
                                <a:srgbClr val="09405E"/>
                              </a:solidFill>
                              <a:latin typeface="Cambria Math" charset="0"/>
                            </a:rPr>
                          </m:ctrlPr>
                        </m:naryPr>
                        <m:sub>
                          <m:r>
                            <m:rPr>
                              <m:brk m:alnAt="23"/>
                            </m:rPr>
                            <a:rPr lang="en-US" altLang="zh-CN" sz="2400" b="0" i="1" smtClean="0">
                              <a:solidFill>
                                <a:srgbClr val="09405E"/>
                              </a:solidFill>
                              <a:latin typeface="Cambria Math" charset="0"/>
                            </a:rPr>
                            <m:t>𝑖</m:t>
                          </m:r>
                          <m:r>
                            <a:rPr lang="en-US" altLang="zh-CN" sz="2400" b="0" i="1" smtClean="0">
                              <a:solidFill>
                                <a:srgbClr val="09405E"/>
                              </a:solidFill>
                              <a:latin typeface="Cambria Math" charset="0"/>
                            </a:rPr>
                            <m:t>=1</m:t>
                          </m:r>
                        </m:sub>
                        <m:sup>
                          <m:r>
                            <a:rPr lang="en-US" altLang="zh-CN" sz="2400" b="0" i="1" smtClean="0">
                              <a:solidFill>
                                <a:srgbClr val="09405E"/>
                              </a:solidFill>
                              <a:latin typeface="Cambria Math" charset="0"/>
                            </a:rPr>
                            <m:t>𝑁</m:t>
                          </m:r>
                        </m:sup>
                        <m:e>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𝐿</m:t>
                              </m:r>
                            </m:e>
                            <m:sub>
                              <m:r>
                                <a:rPr lang="en-US" altLang="zh-CN" sz="2400" i="1">
                                  <a:solidFill>
                                    <a:srgbClr val="09405E"/>
                                  </a:solidFill>
                                  <a:latin typeface="Cambria Math" charset="0"/>
                                  <a:ea typeface="Cambria Math" charset="0"/>
                                  <a:cs typeface="Cambria Math" charset="0"/>
                                </a:rPr>
                                <m:t>𝐻𝑖𝑛𝑔𝑒</m:t>
                              </m:r>
                            </m:sub>
                          </m:sSub>
                          <m:d>
                            <m:dPr>
                              <m:ctrlPr>
                                <a:rPr lang="mr-IN" altLang="zh-CN" sz="2400" i="1">
                                  <a:solidFill>
                                    <a:srgbClr val="09405E"/>
                                  </a:solidFill>
                                  <a:latin typeface="Cambria Math" charset="0"/>
                                  <a:ea typeface="Cambria Math" charset="0"/>
                                  <a:cs typeface="Cambria Math" charset="0"/>
                                </a:rPr>
                              </m:ctrlPr>
                            </m:dPr>
                            <m:e>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1" i="1" smtClean="0">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lang="en-US" altLang="zh-CN" sz="2400" i="1">
                                  <a:solidFill>
                                    <a:srgbClr val="09405E"/>
                                  </a:solidFill>
                                  <a:latin typeface="Cambria Math" charset="0"/>
                                </a:rPr>
                                <m:t>)</m:t>
                              </m:r>
                            </m:e>
                          </m:d>
                        </m:e>
                      </m:nary>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3634291" y="2716020"/>
                <a:ext cx="5440657"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197521" y="4488800"/>
                <a:ext cx="520892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charset="0"/>
                            </a:rPr>
                          </m:ctrlPr>
                        </m:dPr>
                        <m:e>
                          <m:r>
                            <a:rPr kumimoji="1" lang="el-GR" altLang="zh-CN" sz="2400" b="1" i="1">
                              <a:solidFill>
                                <a:srgbClr val="09405E"/>
                              </a:solidFill>
                              <a:latin typeface="Cambria Math" charset="0"/>
                              <a:ea typeface="Cambria Math" charset="0"/>
                              <a:cs typeface="Cambria Math" charset="0"/>
                            </a:rPr>
                            <m:t>𝜽</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𝜆</m:t>
                          </m:r>
                        </m:e>
                      </m:d>
                      <m:r>
                        <a:rPr lang="en-US" altLang="zh-CN" sz="2400" i="1">
                          <a:solidFill>
                            <a:srgbClr val="09405E"/>
                          </a:solidFill>
                          <a:latin typeface="Cambria Math" charset="0"/>
                        </a:rPr>
                        <m:t>=</m:t>
                      </m:r>
                      <m:r>
                        <a:rPr lang="en-US" altLang="zh-CN" sz="2400" b="0" i="1" smtClean="0">
                          <a:solidFill>
                            <a:srgbClr val="09405E"/>
                          </a:solidFill>
                          <a:latin typeface="Cambria Math" charset="0"/>
                        </a:rPr>
                        <m:t>𝐶</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r>
                            <a:rPr lang="en-US" altLang="zh-CN" sz="2400" i="1">
                              <a:solidFill>
                                <a:srgbClr val="09405E"/>
                              </a:solidFill>
                              <a:latin typeface="Cambria Math" charset="0"/>
                            </a:rPr>
                            <m:t>𝐿</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1" i="1" smtClean="0">
                              <a:solidFill>
                                <a:srgbClr val="09405E"/>
                              </a:solidFill>
                              <a:latin typeface="Cambria Math" charset="0"/>
                            </a:rPr>
                            <m:t>,</m:t>
                          </m:r>
                          <m:r>
                            <a:rPr kumimoji="1" lang="el-GR" altLang="zh-CN" sz="2400" b="1" i="1">
                              <a:solidFill>
                                <a:srgbClr val="09405E"/>
                              </a:solidFill>
                              <a:latin typeface="Cambria Math" charset="0"/>
                              <a:ea typeface="Cambria Math" charset="0"/>
                              <a:cs typeface="Cambria Math" charset="0"/>
                            </a:rPr>
                            <m:t>𝜽</m:t>
                          </m:r>
                          <m:r>
                            <a:rPr lang="en-US" altLang="zh-CN" sz="2400" i="1">
                              <a:solidFill>
                                <a:srgbClr val="09405E"/>
                              </a:solidFill>
                              <a:latin typeface="Cambria Math" charset="0"/>
                            </a:rPr>
                            <m:t>))</m:t>
                          </m:r>
                        </m:e>
                      </m:nary>
                      <m:r>
                        <a:rPr lang="en-US" altLang="zh-CN" sz="2400" i="1">
                          <a:solidFill>
                            <a:srgbClr val="09405E"/>
                          </a:solidFill>
                          <a:latin typeface="Cambria Math" charset="0"/>
                        </a:rPr>
                        <m:t>+</m:t>
                      </m:r>
                      <m:r>
                        <a:rPr lang="en-US" altLang="zh-CN" sz="2400" i="1">
                          <a:solidFill>
                            <a:srgbClr val="09405E"/>
                          </a:solidFill>
                          <a:latin typeface="Cambria Math" charset="0"/>
                          <a:ea typeface="Cambria Math" charset="0"/>
                          <a:cs typeface="Cambria Math" charset="0"/>
                        </a:rPr>
                        <m:t>𝑅</m:t>
                      </m:r>
                      <m:r>
                        <a:rPr lang="en-US" altLang="zh-CN" sz="2400" i="1">
                          <a:solidFill>
                            <a:srgbClr val="09405E"/>
                          </a:solidFill>
                          <a:latin typeface="Cambria Math" charset="0"/>
                          <a:ea typeface="Cambria Math" charset="0"/>
                          <a:cs typeface="Cambria Math" charset="0"/>
                        </a:rPr>
                        <m:t>(</m:t>
                      </m:r>
                      <m:r>
                        <a:rPr kumimoji="1" lang="el-GR" altLang="zh-CN" sz="2400" b="1" i="1">
                          <a:solidFill>
                            <a:srgbClr val="09405E"/>
                          </a:solidFill>
                          <a:latin typeface="Cambria Math" charset="0"/>
                          <a:ea typeface="Cambria Math" charset="0"/>
                          <a:cs typeface="Cambria Math" charset="0"/>
                        </a:rPr>
                        <m:t>𝜽</m:t>
                      </m:r>
                      <m:r>
                        <a:rPr lang="en-US" altLang="zh-CN" sz="2400" i="1">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2197521" y="4488800"/>
                <a:ext cx="5208926" cy="113082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5408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50539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线性</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分类原理</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带松弛变量的</a:t>
            </a: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的对偶问题</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核化</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模型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回归（</a:t>
            </a:r>
            <a:r>
              <a:rPr kumimoji="1" lang="en-US" altLang="zh-CN" sz="2800" dirty="0">
                <a:solidFill>
                  <a:srgbClr val="09405E"/>
                </a:solidFill>
                <a:latin typeface="微软雅黑" panose="020B0503020204020204" pitchFamily="34" charset="-122"/>
                <a:ea typeface="微软雅黑" panose="020B0503020204020204" pitchFamily="34" charset="-122"/>
              </a:rPr>
              <a:t>SVR</a:t>
            </a:r>
            <a:r>
              <a:rPr kumimoji="1" lang="zh-CN" altLang="en-US" sz="2800" dirty="0" smtClean="0">
                <a:solidFill>
                  <a:srgbClr val="09405E"/>
                </a:solidFill>
                <a:latin typeface="微软雅黑" panose="020B0503020204020204" pitchFamily="34" charset="-122"/>
                <a:ea typeface="微软雅黑" panose="020B0503020204020204" pitchFamily="34" charset="-122"/>
              </a:rPr>
              <a:t>）</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Sklearn</a:t>
            </a:r>
            <a:r>
              <a:rPr kumimoji="1" lang="zh-CN" altLang="en-US" sz="2800" dirty="0">
                <a:solidFill>
                  <a:srgbClr val="09405E"/>
                </a:solidFill>
                <a:latin typeface="微软雅黑" panose="020B0503020204020204" pitchFamily="34" charset="-122"/>
                <a:ea typeface="微软雅黑" panose="020B0503020204020204" pitchFamily="34" charset="-122"/>
              </a:rPr>
              <a:t>中的</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a:t>
            </a:r>
            <a:r>
              <a:rPr kumimoji="1" lang="en-US" altLang="zh-CN" sz="2800" dirty="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应用案例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116040"/>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的对偶</a:t>
            </a:r>
            <a:r>
              <a:rPr kumimoji="1" lang="zh-CN" altLang="en-US" sz="2800" dirty="0" smtClean="0">
                <a:solidFill>
                  <a:srgbClr val="09405E"/>
                </a:solidFill>
                <a:latin typeface="微软雅黑" panose="020B0503020204020204" pitchFamily="34" charset="-122"/>
                <a:ea typeface="微软雅黑" panose="020B0503020204020204" pitchFamily="34" charset="-122"/>
              </a:rPr>
              <a:t>问题</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632079"/>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C-SVM</a:t>
            </a:r>
            <a:r>
              <a:rPr lang="zh-CN" altLang="en-US" dirty="0"/>
              <a:t>的目标函数</a:t>
            </a:r>
            <a:r>
              <a:rPr lang="zh-CN" altLang="en-US" dirty="0" smtClean="0"/>
              <a:t>为</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smtClean="0"/>
          </a:p>
          <a:p>
            <a:pPr>
              <a:lnSpc>
                <a:spcPct val="100000"/>
              </a:lnSpc>
            </a:pPr>
            <a:r>
              <a:rPr lang="zh-CN" altLang="en-US" dirty="0"/>
              <a:t>为带不等式约束的优化</a:t>
            </a:r>
            <a:r>
              <a:rPr lang="zh-CN" altLang="en-US" dirty="0" smtClean="0"/>
              <a:t>问题。</a:t>
            </a:r>
            <a:endParaRPr lang="en-US" altLang="zh-CN" dirty="0" smtClean="0"/>
          </a:p>
          <a:p>
            <a:pPr>
              <a:lnSpc>
                <a:spcPct val="100000"/>
              </a:lnSpc>
            </a:pPr>
            <a:r>
              <a:rPr lang="zh-CN" altLang="en-US" dirty="0"/>
              <a:t>带不等式约束的优化问题可采用拉格朗日乘子变成非约束的优化问题，再进一步变成对偶问题（</a:t>
            </a:r>
            <a:r>
              <a:rPr lang="en-US" altLang="zh-CN" dirty="0"/>
              <a:t>dual problem</a:t>
            </a:r>
            <a:r>
              <a:rPr lang="zh-CN" altLang="en-US" dirty="0" smtClean="0"/>
              <a:t>）。</a:t>
            </a:r>
            <a:endParaRPr lang="en-US" altLang="zh-CN" dirty="0" smtClean="0"/>
          </a:p>
          <a:p>
            <a:pPr>
              <a:lnSpc>
                <a:spcPct val="100000"/>
              </a:lnSpc>
            </a:pPr>
            <a:r>
              <a:rPr lang="zh-CN" altLang="en-US" dirty="0"/>
              <a:t>通过求解与原问题等价的对偶问题</a:t>
            </a:r>
            <a:r>
              <a:rPr lang="en-US" altLang="zh-CN" dirty="0"/>
              <a:t>(dual problem)</a:t>
            </a:r>
            <a:r>
              <a:rPr lang="zh-CN" altLang="en-US" dirty="0"/>
              <a:t>得到原始问题的最优解。</a:t>
            </a:r>
            <a:r>
              <a:rPr lang="zh-CN" altLang="en-US" dirty="0" smtClean="0"/>
              <a:t>优点</a:t>
            </a:r>
            <a:endParaRPr lang="en-US" altLang="zh-CN" dirty="0" smtClean="0"/>
          </a:p>
          <a:p>
            <a:pPr lvl="1">
              <a:lnSpc>
                <a:spcPct val="100000"/>
              </a:lnSpc>
            </a:pPr>
            <a:r>
              <a:rPr kumimoji="1" lang="zh-CN" altLang="en-US" dirty="0" smtClean="0"/>
              <a:t> </a:t>
            </a:r>
            <a:r>
              <a:rPr lang="en-US" altLang="zh-CN" dirty="0"/>
              <a:t>1.</a:t>
            </a:r>
            <a:r>
              <a:rPr lang="zh-CN" altLang="en-US" dirty="0"/>
              <a:t> 对偶问题往往更容易</a:t>
            </a:r>
            <a:r>
              <a:rPr lang="zh-CN" altLang="en-US" dirty="0" smtClean="0"/>
              <a:t>求解</a:t>
            </a:r>
            <a:endParaRPr lang="en-US" altLang="zh-CN" dirty="0" smtClean="0"/>
          </a:p>
          <a:p>
            <a:pPr lvl="1">
              <a:lnSpc>
                <a:spcPct val="100000"/>
              </a:lnSpc>
            </a:pPr>
            <a:r>
              <a:rPr kumimoji="1" lang="zh-CN" altLang="en-US" dirty="0"/>
              <a:t> </a:t>
            </a:r>
            <a:r>
              <a:rPr lang="en-US" altLang="zh-CN" dirty="0"/>
              <a:t>2.</a:t>
            </a:r>
            <a:r>
              <a:rPr lang="zh-CN" altLang="en-US" dirty="0"/>
              <a:t> 可以自然的引入核函数，进而推广到非线性模型</a:t>
            </a:r>
            <a:endParaRPr kumimoji="1" lang="zh-CN" altLang="en-US" dirty="0"/>
          </a:p>
        </p:txBody>
      </p:sp>
      <p:sp>
        <p:nvSpPr>
          <p:cNvPr id="3" name="标题 2"/>
          <p:cNvSpPr>
            <a:spLocks noGrp="1"/>
          </p:cNvSpPr>
          <p:nvPr>
            <p:ph type="title"/>
          </p:nvPr>
        </p:nvSpPr>
        <p:spPr/>
        <p:txBody>
          <a:bodyPr/>
          <a:lstStyle/>
          <a:p>
            <a:r>
              <a:rPr lang="zh-CN" altLang="en-US" dirty="0">
                <a:cs typeface="Times New Roman" panose="02020603050405020304"/>
              </a:rPr>
              <a:t>回忆：</a:t>
            </a:r>
            <a:r>
              <a:rPr lang="en-US" altLang="zh-CN" dirty="0">
                <a:cs typeface="Times New Roman" panose="02020603050405020304"/>
              </a:rPr>
              <a:t>SVM</a:t>
            </a:r>
            <a:r>
              <a:rPr lang="zh-CN" altLang="en-US" dirty="0">
                <a:cs typeface="Times New Roman" panose="02020603050405020304"/>
              </a:rPr>
              <a:t>分类</a:t>
            </a:r>
            <a:r>
              <a:rPr lang="zh-CN" altLang="en-US" dirty="0" smtClean="0">
                <a:cs typeface="Times New Roman" panose="02020603050405020304"/>
              </a:rPr>
              <a:t>模型</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4572271" y="832757"/>
                <a:ext cx="4723857"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4572271" y="832757"/>
                <a:ext cx="4723857" cy="130388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329457" y="2136640"/>
                <a:ext cx="7201651"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4329457" y="2136640"/>
                <a:ext cx="7201651"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118907" y="2768721"/>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5118907" y="2768721"/>
                <a:ext cx="3516284"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8823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sz="quarter" idx="10"/>
          </p:nvPr>
        </p:nvSpPr>
        <p:spPr>
          <a:xfrm>
            <a:off x="667325" y="940605"/>
            <a:ext cx="10752465" cy="5237271"/>
          </a:xfrm>
        </p:spPr>
        <p:txBody>
          <a:bodyPr>
            <a:normAutofit/>
          </a:bodyPr>
          <a:lstStyle/>
          <a:p>
            <a:pPr>
              <a:buClr>
                <a:schemeClr val="tx1"/>
              </a:buClr>
              <a:buFont typeface="Wingdings" charset="2"/>
              <a:buChar char="n"/>
            </a:pPr>
            <a:r>
              <a:rPr lang="en-US" altLang="zh-CN" dirty="0" smtClean="0">
                <a:latin typeface="Microsoft YaHei" charset="-122"/>
                <a:ea typeface="Microsoft YaHei" charset="-122"/>
                <a:cs typeface="Microsoft YaHei" charset="-122"/>
              </a:rPr>
              <a:t>C-SVM</a:t>
            </a:r>
            <a:r>
              <a:rPr lang="zh-CN" altLang="en-US" dirty="0" smtClean="0">
                <a:latin typeface="Microsoft YaHei" charset="-122"/>
                <a:ea typeface="Microsoft YaHei" charset="-122"/>
                <a:cs typeface="Microsoft YaHei" charset="-122"/>
              </a:rPr>
              <a:t>原问题目标函数</a:t>
            </a:r>
            <a:r>
              <a:rPr lang="zh-CN" altLang="en-US"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a:buClr>
                <a:schemeClr val="tx1"/>
              </a:buClr>
              <a:buFont typeface="Wingdings" charset="2"/>
              <a:buChar char="n"/>
            </a:pPr>
            <a:r>
              <a:rPr lang="zh-CN" altLang="en-US" dirty="0" smtClean="0">
                <a:latin typeface="Microsoft YaHei" charset="-122"/>
                <a:ea typeface="Microsoft YaHei" charset="-122"/>
                <a:cs typeface="Microsoft YaHei" charset="-122"/>
              </a:rPr>
              <a:t>写成标准的不等式约束问题：</a:t>
            </a:r>
            <a:endParaRPr lang="en-US" altLang="zh-CN"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smtClean="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a:buClr>
                <a:schemeClr val="tx1"/>
              </a:buClr>
              <a:buFont typeface="Wingdings" charset="2"/>
              <a:buChar char="n"/>
            </a:pPr>
            <a:r>
              <a:rPr lang="zh-CN" altLang="en-US" dirty="0" smtClean="0">
                <a:latin typeface="Microsoft YaHei" charset="-122"/>
                <a:ea typeface="Microsoft YaHei" charset="-122"/>
                <a:cs typeface="Microsoft YaHei" charset="-122"/>
              </a:rPr>
              <a:t>对应的广义拉格朗日函数：</a:t>
            </a:r>
            <a:endParaRPr lang="zh-CN" altLang="en-US" dirty="0">
              <a:latin typeface="Microsoft YaHei" charset="-122"/>
              <a:ea typeface="Microsoft YaHei" charset="-122"/>
              <a:cs typeface="Microsoft YaHei" charset="-122"/>
            </a:endParaRPr>
          </a:p>
          <a:p>
            <a:pPr marL="914400" lvl="1" indent="-457200">
              <a:buFont typeface="Wingdings" charset="2"/>
              <a:buChar char="n"/>
            </a:pPr>
            <a:endParaRPr lang="en-US" altLang="zh-CN" sz="2800" dirty="0">
              <a:latin typeface="Microsoft YaHei" charset="-122"/>
              <a:ea typeface="Microsoft YaHei" charset="-122"/>
              <a:cs typeface="Microsoft YaHei" charset="-122"/>
            </a:endParaRPr>
          </a:p>
          <a:p>
            <a:pPr marL="914400" lvl="1" indent="-457200">
              <a:buFont typeface="Wingdings" charset="2"/>
              <a:buChar char="n"/>
            </a:pPr>
            <a:endParaRPr lang="zh-CN" altLang="en-US" sz="2800" dirty="0">
              <a:latin typeface="Microsoft YaHei" charset="-122"/>
              <a:ea typeface="Microsoft YaHei" charset="-122"/>
              <a:cs typeface="Microsoft YaHei" charset="-122"/>
            </a:endParaRPr>
          </a:p>
        </p:txBody>
      </p:sp>
      <p:sp>
        <p:nvSpPr>
          <p:cNvPr id="212994" name="Rectangle 2"/>
          <p:cNvSpPr>
            <a:spLocks noGrp="1" noRot="1" noChangeArrowheads="1"/>
          </p:cNvSpPr>
          <p:nvPr>
            <p:ph type="title"/>
          </p:nvPr>
        </p:nvSpPr>
        <p:spPr/>
        <p:txBody>
          <a:bodyPr>
            <a:normAutofit/>
          </a:bodyPr>
          <a:lstStyle/>
          <a:p>
            <a:r>
              <a:rPr lang="zh-CN" altLang="en-US" dirty="0" smtClean="0">
                <a:latin typeface="Microsoft YaHei" charset="-122"/>
                <a:ea typeface="Microsoft YaHei" charset="-122"/>
                <a:cs typeface="Microsoft YaHei" charset="-122"/>
              </a:rPr>
              <a:t>拉格朗日乘子法</a:t>
            </a:r>
            <a:endParaRPr lang="zh-CN" altLang="en-US"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7" name="矩形 6"/>
              <p:cNvSpPr/>
              <p:nvPr/>
            </p:nvSpPr>
            <p:spPr>
              <a:xfrm>
                <a:off x="5125397" y="785393"/>
                <a:ext cx="4070538"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ea typeface="微软雅黑" pitchFamily="34" charset="-122"/>
                            </a:rPr>
                          </m:ctrlPr>
                        </m:funcPr>
                        <m:fName>
                          <m:r>
                            <a:rPr lang="en-US" altLang="zh-CN" sz="2400" i="1">
                              <a:solidFill>
                                <a:srgbClr val="09405E"/>
                              </a:solidFill>
                              <a:latin typeface="Cambria Math" charset="0"/>
                            </a:rPr>
                            <m:t>𝐽</m:t>
                          </m:r>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r>
                            <a:rPr lang="en-US" altLang="zh-CN" sz="2400" b="0" i="1" smtClean="0">
                              <a:solidFill>
                                <a:srgbClr val="09405E"/>
                              </a:solidFill>
                              <a:latin typeface="Cambria Math" charset="0"/>
                            </a:rPr>
                            <m:t>+</m:t>
                          </m:r>
                          <m:f>
                            <m:fPr>
                              <m:ctrlPr>
                                <a:rPr lang="el-GR" altLang="zh-CN" sz="2400" b="0" i="1" smtClean="0">
                                  <a:solidFill>
                                    <a:srgbClr val="09405E"/>
                                  </a:solidFill>
                                  <a:latin typeface="Cambria Math" charset="0"/>
                                  <a:ea typeface="微软雅黑" pitchFamily="34" charset="-122"/>
                                </a:rPr>
                              </m:ctrlPr>
                            </m:fPr>
                            <m:num>
                              <m:r>
                                <a:rPr lang="en-US" altLang="zh-CN" sz="2400" b="0" i="1" smtClean="0">
                                  <a:solidFill>
                                    <a:srgbClr val="09405E"/>
                                  </a:solidFill>
                                  <a:latin typeface="Cambria Math" charset="0"/>
                                  <a:ea typeface="微软雅黑" pitchFamily="34" charset="-122"/>
                                </a:rPr>
                                <m:t>1</m:t>
                              </m:r>
                            </m:num>
                            <m:den>
                              <m:r>
                                <a:rPr lang="el-GR" altLang="zh-CN" sz="2400" b="0" i="1" smtClean="0">
                                  <a:solidFill>
                                    <a:srgbClr val="09405E"/>
                                  </a:solidFill>
                                  <a:latin typeface="Cambria Math" charset="0"/>
                                  <a:ea typeface="微软雅黑" pitchFamily="34" charset="-122"/>
                                </a:rPr>
                                <m:t>2</m:t>
                              </m:r>
                            </m:den>
                          </m:f>
                        </m:fName>
                        <m:e>
                          <m:sSubSup>
                            <m:sSubSupPr>
                              <m:ctrlPr>
                                <a:rPr kumimoji="1" lang="en-US" altLang="zh-CN" sz="2400" b="1" i="1" dirty="0">
                                  <a:solidFill>
                                    <a:srgbClr val="09405E"/>
                                  </a:solidFill>
                                  <a:latin typeface="Cambria Math" charset="0"/>
                                  <a:ea typeface="Cambria Math" charset="0"/>
                                  <a:cs typeface="Cambria Math" charset="0"/>
                                </a:rPr>
                              </m:ctrlPr>
                            </m:sSubSupPr>
                            <m:e>
                              <m:d>
                                <m:dPr>
                                  <m:begChr m:val="‖"/>
                                  <m:endChr m:val="‖"/>
                                  <m:ctrlPr>
                                    <a:rPr kumimoji="1" lang="en-US" altLang="zh-CN" sz="2400" b="1" i="1" dirty="0">
                                      <a:solidFill>
                                        <a:srgbClr val="09405E"/>
                                      </a:solidFill>
                                      <a:latin typeface="Cambria Math"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e>
                      </m:func>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5125397" y="785393"/>
                <a:ext cx="4070538"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613942" y="1811989"/>
                <a:ext cx="6195735" cy="5091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sSub>
                            <m:sSubPr>
                              <m:ctrlPr>
                                <a:rPr lang="en-US" altLang="zh-CN" sz="2400" b="0" i="1" smtClean="0">
                                  <a:solidFill>
                                    <a:srgbClr val="09405E"/>
                                  </a:solidFill>
                                  <a:latin typeface="Cambria Math" charset="0"/>
                                  <a:ea typeface="微软雅黑" pitchFamily="34" charset="-122"/>
                                </a:rPr>
                              </m:ctrlPr>
                            </m:sSubPr>
                            <m:e>
                              <m:r>
                                <a:rPr lang="en-US" altLang="zh-CN" sz="2400" b="0" i="1" smtClean="0">
                                  <a:solidFill>
                                    <a:srgbClr val="09405E"/>
                                  </a:solidFill>
                                  <a:latin typeface="Cambria Math" charset="0"/>
                                  <a:ea typeface="微软雅黑" pitchFamily="34" charset="-122"/>
                                </a:rPr>
                                <m:t>𝑦</m:t>
                              </m:r>
                            </m:e>
                            <m:sub>
                              <m:r>
                                <a:rPr lang="en-US" altLang="zh-CN" sz="2400" b="0" i="1" smtClean="0">
                                  <a:solidFill>
                                    <a:srgbClr val="09405E"/>
                                  </a:solidFill>
                                  <a:latin typeface="Cambria Math" charset="0"/>
                                  <a:ea typeface="微软雅黑" pitchFamily="34" charset="-122"/>
                                </a:rPr>
                                <m:t>𝑖</m:t>
                              </m:r>
                            </m:sub>
                          </m:sSub>
                          <m:d>
                            <m:dPr>
                              <m:ctrlPr>
                                <a:rPr lang="is-IS" altLang="zh-CN" sz="2400" b="0" i="1" smtClean="0">
                                  <a:solidFill>
                                    <a:srgbClr val="09405E"/>
                                  </a:solidFill>
                                  <a:latin typeface="Cambria Math" charset="0"/>
                                  <a:ea typeface="微软雅黑" pitchFamily="34" charset="-122"/>
                                </a:rPr>
                              </m:ctrlPr>
                            </m:dPr>
                            <m:e>
                              <m:sSup>
                                <m:sSupPr>
                                  <m:ctrlPr>
                                    <a:rPr kumimoji="1" lang="en-US" altLang="zh-CN" sz="2400" i="1" dirty="0">
                                      <a:solidFill>
                                        <a:srgbClr val="09405E"/>
                                      </a:solidFill>
                                      <a:latin typeface="Cambria Math" charset="0"/>
                                    </a:rPr>
                                  </m:ctrlPr>
                                </m:sSupPr>
                                <m:e>
                                  <m:r>
                                    <a:rPr kumimoji="1" lang="en-US" altLang="zh-CN" sz="2400" b="1" i="1" dirty="0">
                                      <a:solidFill>
                                        <a:srgbClr val="09405E"/>
                                      </a:solidFill>
                                      <a:latin typeface="Cambria Math" charset="0"/>
                                    </a:rPr>
                                    <m:t>𝒘</m:t>
                                  </m:r>
                                </m:e>
                                <m:sup>
                                  <m:r>
                                    <m:rPr>
                                      <m:sty m:val="p"/>
                                    </m:rPr>
                                    <a:rPr kumimoji="1" lang="en-US" altLang="zh-CN" sz="2400" dirty="0">
                                      <a:solidFill>
                                        <a:srgbClr val="09405E"/>
                                      </a:solidFill>
                                      <a:latin typeface="Cambria Math" charset="0"/>
                                    </a:rPr>
                                    <m:t>T</m:t>
                                  </m:r>
                                </m:sup>
                              </m:sSup>
                              <m:sSub>
                                <m:sSubPr>
                                  <m:ctrlPr>
                                    <a:rPr kumimoji="1" lang="en-US" altLang="zh-CN" sz="2400" i="1" dirty="0" smtClean="0">
                                      <a:solidFill>
                                        <a:srgbClr val="09405E"/>
                                      </a:solidFill>
                                      <a:latin typeface="Cambria Math" charset="0"/>
                                    </a:rPr>
                                  </m:ctrlPr>
                                </m:sSubPr>
                                <m:e>
                                  <m:r>
                                    <a:rPr kumimoji="1" lang="en-US" altLang="zh-CN" sz="2400" b="1" i="1" dirty="0">
                                      <a:solidFill>
                                        <a:srgbClr val="09405E"/>
                                      </a:solidFill>
                                      <a:latin typeface="Cambria Math" charset="0"/>
                                    </a:rPr>
                                    <m:t>𝒙</m:t>
                                  </m:r>
                                </m:e>
                                <m:sub>
                                  <m:r>
                                    <a:rPr kumimoji="1" lang="en-US" altLang="zh-CN" sz="2400" b="0" i="1" dirty="0" smtClean="0">
                                      <a:solidFill>
                                        <a:srgbClr val="09405E"/>
                                      </a:solidFill>
                                      <a:latin typeface="Cambria Math" charset="0"/>
                                    </a:rPr>
                                    <m:t>𝑖</m:t>
                                  </m:r>
                                </m:sub>
                              </m:sSub>
                              <m:r>
                                <a:rPr kumimoji="1" lang="en-US" altLang="zh-CN" sz="2400" i="1" dirty="0">
                                  <a:solidFill>
                                    <a:srgbClr val="09405E"/>
                                  </a:solidFill>
                                  <a:latin typeface="Cambria Math" charset="0"/>
                                </a:rPr>
                                <m:t>+</m:t>
                              </m:r>
                              <m:r>
                                <a:rPr kumimoji="1" lang="en-US" altLang="zh-CN" sz="2400" i="1" dirty="0">
                                  <a:solidFill>
                                    <a:srgbClr val="09405E"/>
                                  </a:solidFill>
                                  <a:latin typeface="Cambria Math" charset="0"/>
                                </a:rPr>
                                <m:t>𝑏</m:t>
                              </m:r>
                            </m:e>
                          </m:d>
                          <m:r>
                            <a:rPr lang="is-I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1</m:t>
                          </m:r>
                          <m:r>
                            <a:rPr lang="en-US" altLang="zh-CN"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charset="0"/>
                                </a:rPr>
                              </m:ctrlPr>
                            </m:sSubPr>
                            <m:e>
                              <m:r>
                                <m:rPr>
                                  <m:nor/>
                                </m:rPr>
                                <a:rPr lang="en-GB" altLang="zh-CN" sz="2400" i="1" dirty="0">
                                  <a:solidFill>
                                    <a:srgbClr val="09405E"/>
                                  </a:solidFill>
                                  <a:latin typeface="Cambria Math" charset="0"/>
                                  <a:ea typeface="Cambria Math" charset="0"/>
                                  <a:cs typeface="Cambria Math" charset="0"/>
                                  <a:sym typeface="Symbol" pitchFamily="18" charset="2"/>
                                </a:rPr>
                                <m:t></m:t>
                              </m:r>
                            </m:e>
                            <m:sub>
                              <m:r>
                                <a:rPr kumimoji="1" lang="en-US" altLang="zh-CN" sz="2400" i="1">
                                  <a:solidFill>
                                    <a:srgbClr val="09405E"/>
                                  </a:solidFill>
                                  <a:latin typeface="Cambria Math" charset="0"/>
                                </a:rPr>
                                <m:t>𝑖</m:t>
                              </m:r>
                            </m:sub>
                          </m:sSub>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4613942" y="1811989"/>
                <a:ext cx="6195735" cy="50917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351248" y="2555239"/>
                <a:ext cx="3037691" cy="461665"/>
              </a:xfrm>
              <a:prstGeom prst="rect">
                <a:avLst/>
              </a:prstGeom>
            </p:spPr>
            <p:txBody>
              <a:bodyPr wrap="none">
                <a:spAutoFit/>
              </a:bodyPr>
              <a:lstStyle/>
              <a:p>
                <a14:m>
                  <m:oMath xmlns:m="http://schemas.openxmlformats.org/officeDocument/2006/math">
                    <m:sSub>
                      <m:sSubPr>
                        <m:ctrlPr>
                          <a:rPr kumimoji="1" lang="en-US" altLang="zh-CN" sz="2400" i="1" smtClean="0">
                            <a:solidFill>
                              <a:srgbClr val="09405E"/>
                            </a:solidFill>
                            <a:latin typeface="Cambria Math" charset="0"/>
                          </a:rPr>
                        </m:ctrlPr>
                      </m:sSubPr>
                      <m:e>
                        <m:r>
                          <m:rPr>
                            <m:nor/>
                          </m:rPr>
                          <a:rPr lang="en-GB" altLang="zh-CN" sz="2400" i="1" dirty="0">
                            <a:solidFill>
                              <a:srgbClr val="09405E"/>
                            </a:solidFill>
                            <a:latin typeface="Cambria Math" charset="0"/>
                            <a:ea typeface="Cambria Math" charset="0"/>
                            <a:cs typeface="Cambria Math" charset="0"/>
                            <a:sym typeface="Symbol" pitchFamily="18" charset="2"/>
                          </a:rPr>
                          <m:t></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b="0" i="1" smtClean="0">
                        <a:solidFill>
                          <a:srgbClr val="09405E"/>
                        </a:solidFill>
                        <a:latin typeface="Cambria Math" charset="0"/>
                        <a:ea typeface="Cambria Math" charset="0"/>
                        <a:cs typeface="Cambria Math" charset="0"/>
                      </a:rPr>
                      <m:t>，</m:t>
                    </m:r>
                  </m:oMath>
                </a14:m>
                <a:r>
                  <a:rPr lang="en-US" altLang="zh-CN" sz="2400" dirty="0">
                    <a:solidFill>
                      <a:srgbClr val="09405E"/>
                    </a:solidFill>
                    <a:ea typeface="Cambria Math" charset="0"/>
                    <a:cs typeface="Cambria Math" charset="0"/>
                  </a:rPr>
                  <a:t> </a:t>
                </a:r>
                <a14:m>
                  <m:oMath xmlns:m="http://schemas.openxmlformats.org/officeDocument/2006/math">
                    <m:r>
                      <a:rPr lang="en-US" altLang="zh-CN" sz="2400" b="0" i="1" dirty="0" smtClean="0">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=1,2,…,</m:t>
                    </m:r>
                    <m:r>
                      <a:rPr lang="en-US" altLang="zh-CN" sz="2400" i="1">
                        <a:solidFill>
                          <a:srgbClr val="09405E"/>
                        </a:solidFill>
                        <a:latin typeface="Cambria Math" charset="0"/>
                        <a:ea typeface="Cambria Math" charset="0"/>
                        <a:cs typeface="Cambria Math" charset="0"/>
                      </a:rPr>
                      <m:t>𝑁</m:t>
                    </m:r>
                  </m:oMath>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5351248" y="2555239"/>
                <a:ext cx="3037691" cy="461665"/>
              </a:xfrm>
              <a:prstGeom prst="rect">
                <a:avLst/>
              </a:prstGeom>
              <a:blipFill rotWithShape="0">
                <a:blip r:embed="rId5"/>
                <a:stretch>
                  <a:fillRect l="-1807" b="-17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5563905" y="2905374"/>
                <a:ext cx="3015120"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min</m:t>
                          </m:r>
                        </m:fName>
                        <m:e>
                          <m:func>
                            <m:funcPr>
                              <m:ctrlPr>
                                <a:rPr lang="en-US" altLang="zh-CN" sz="2400" i="1">
                                  <a:solidFill>
                                    <a:srgbClr val="09405E"/>
                                  </a:solidFill>
                                  <a:latin typeface="Cambria Math" charset="0"/>
                                  <a:ea typeface="微软雅黑" pitchFamily="34" charset="-122"/>
                                </a:rPr>
                              </m:ctrlPr>
                            </m:funcPr>
                            <m:fName>
                              <m:r>
                                <a:rPr lang="en-US" altLang="zh-CN" sz="2400" i="1">
                                  <a:solidFill>
                                    <a:srgbClr val="09405E"/>
                                  </a:solidFill>
                                  <a:latin typeface="Cambria Math" charset="0"/>
                                </a:rPr>
                                <m:t>𝐶</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r>
                                <a:rPr lang="en-US" altLang="zh-CN" sz="2400" i="1">
                                  <a:solidFill>
                                    <a:srgbClr val="09405E"/>
                                  </a:solidFill>
                                  <a:latin typeface="Cambria Math" charset="0"/>
                                </a:rPr>
                                <m:t>+</m:t>
                              </m:r>
                              <m:f>
                                <m:fPr>
                                  <m:ctrlPr>
                                    <a:rPr lang="el-GR"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1</m:t>
                                  </m:r>
                                </m:num>
                                <m:den>
                                  <m:r>
                                    <a:rPr lang="el-GR" altLang="zh-CN" sz="2400" i="1">
                                      <a:solidFill>
                                        <a:srgbClr val="09405E"/>
                                      </a:solidFill>
                                      <a:latin typeface="Cambria Math" charset="0"/>
                                      <a:ea typeface="微软雅黑" pitchFamily="34" charset="-122"/>
                                    </a:rPr>
                                    <m:t>2</m:t>
                                  </m:r>
                                </m:den>
                              </m:f>
                            </m:fName>
                            <m:e>
                              <m:sSubSup>
                                <m:sSubSupPr>
                                  <m:ctrlPr>
                                    <a:rPr kumimoji="1" lang="en-US" altLang="zh-CN" sz="2400" b="1" i="1" dirty="0">
                                      <a:solidFill>
                                        <a:srgbClr val="09405E"/>
                                      </a:solidFill>
                                      <a:latin typeface="Cambria Math" charset="0"/>
                                      <a:ea typeface="Cambria Math" charset="0"/>
                                      <a:cs typeface="Cambria Math" charset="0"/>
                                    </a:rPr>
                                  </m:ctrlPr>
                                </m:sSubSupPr>
                                <m:e>
                                  <m:d>
                                    <m:dPr>
                                      <m:begChr m:val="‖"/>
                                      <m:endChr m:val="‖"/>
                                      <m:ctrlPr>
                                        <a:rPr kumimoji="1" lang="en-US" altLang="zh-CN" sz="2400" b="1" i="1" dirty="0">
                                          <a:solidFill>
                                            <a:srgbClr val="09405E"/>
                                          </a:solidFill>
                                          <a:latin typeface="Cambria Math"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e>
                          </m:func>
                        </m:e>
                      </m:func>
                    </m:oMath>
                  </m:oMathPara>
                </a14:m>
                <a:endParaRPr lang="zh-CN" altLang="en-US" sz="2400" dirty="0">
                  <a:solidFill>
                    <a:srgbClr val="09405E"/>
                  </a:solidFill>
                </a:endParaRPr>
              </a:p>
            </p:txBody>
          </p:sp>
        </mc:Choice>
        <mc:Fallback>
          <p:sp>
            <p:nvSpPr>
              <p:cNvPr id="14" name="矩形 13"/>
              <p:cNvSpPr>
                <a:spLocks noRot="1" noChangeAspect="1" noMove="1" noResize="1" noEditPoints="1" noAdjustHandles="1" noChangeArrowheads="1" noChangeShapeType="1" noTextEdit="1"/>
              </p:cNvSpPr>
              <p:nvPr/>
            </p:nvSpPr>
            <p:spPr>
              <a:xfrm>
                <a:off x="5563905" y="2905374"/>
                <a:ext cx="3015120" cy="113082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5023081" y="3935053"/>
                <a:ext cx="6731715" cy="5091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r>
                            <a:rPr lang="en-US" altLang="zh-CN" sz="2400" b="0" i="1" smtClean="0">
                              <a:solidFill>
                                <a:srgbClr val="09405E"/>
                              </a:solidFill>
                              <a:latin typeface="Cambria Math" charset="0"/>
                              <a:ea typeface="Cambria Math" charset="0"/>
                              <a:cs typeface="Cambria Math" charset="0"/>
                            </a:rPr>
                            <m:t>1</m:t>
                          </m:r>
                          <m:r>
                            <a:rPr lang="en-US" altLang="zh-CN"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charset="0"/>
                                </a:rPr>
                              </m:ctrlPr>
                            </m:sSubPr>
                            <m:e>
                              <m:r>
                                <m:rPr>
                                  <m:nor/>
                                </m:rPr>
                                <a:rPr lang="en-GB" altLang="zh-CN" sz="2400" i="1" dirty="0">
                                  <a:solidFill>
                                    <a:srgbClr val="09405E"/>
                                  </a:solidFill>
                                  <a:latin typeface="Cambria Math" charset="0"/>
                                  <a:ea typeface="Cambria Math" charset="0"/>
                                  <a:cs typeface="Cambria Math" charset="0"/>
                                  <a:sym typeface="Symbol" pitchFamily="18" charset="2"/>
                                </a:rPr>
                                <m:t></m:t>
                              </m:r>
                            </m:e>
                            <m:sub>
                              <m:r>
                                <a:rPr kumimoji="1" lang="en-US" altLang="zh-CN" sz="2400" i="1">
                                  <a:solidFill>
                                    <a:srgbClr val="09405E"/>
                                  </a:solidFill>
                                  <a:latin typeface="Cambria Math" charset="0"/>
                                </a:rPr>
                                <m:t>𝑖</m:t>
                              </m:r>
                            </m:sub>
                          </m:sSub>
                          <m:r>
                            <a:rPr kumimoji="1" lang="en-US" altLang="zh-CN" sz="2400" b="0" i="1" smtClean="0">
                              <a:solidFill>
                                <a:srgbClr val="09405E"/>
                              </a:solidFill>
                              <a:latin typeface="Cambria Math" charset="0"/>
                            </a:rPr>
                            <m:t>−</m:t>
                          </m:r>
                          <m:sSub>
                            <m:sSubPr>
                              <m:ctrlPr>
                                <a:rPr lang="en-US" altLang="zh-CN" sz="2400" i="1">
                                  <a:solidFill>
                                    <a:srgbClr val="09405E"/>
                                  </a:solidFill>
                                  <a:latin typeface="Cambria Math" charset="0"/>
                                  <a:ea typeface="微软雅黑" pitchFamily="34" charset="-122"/>
                                </a:rPr>
                              </m:ctrlPr>
                            </m:sSubPr>
                            <m:e>
                              <m:r>
                                <a:rPr lang="en-US" altLang="zh-CN" sz="2400" i="1">
                                  <a:solidFill>
                                    <a:srgbClr val="09405E"/>
                                  </a:solidFill>
                                  <a:latin typeface="Cambria Math" charset="0"/>
                                  <a:ea typeface="微软雅黑" pitchFamily="34" charset="-122"/>
                                </a:rPr>
                                <m:t>𝑦</m:t>
                              </m:r>
                            </m:e>
                            <m:sub>
                              <m:r>
                                <a:rPr lang="en-US" altLang="zh-CN" sz="2400" i="1">
                                  <a:solidFill>
                                    <a:srgbClr val="09405E"/>
                                  </a:solidFill>
                                  <a:latin typeface="Cambria Math" charset="0"/>
                                  <a:ea typeface="微软雅黑" pitchFamily="34" charset="-122"/>
                                </a:rPr>
                                <m:t>𝑖</m:t>
                              </m:r>
                            </m:sub>
                          </m:sSub>
                          <m:d>
                            <m:dPr>
                              <m:ctrlPr>
                                <a:rPr lang="is-IS" altLang="zh-CN" sz="2400" i="1">
                                  <a:solidFill>
                                    <a:srgbClr val="09405E"/>
                                  </a:solidFill>
                                  <a:latin typeface="Cambria Math" charset="0"/>
                                  <a:ea typeface="微软雅黑" pitchFamily="34" charset="-122"/>
                                </a:rPr>
                              </m:ctrlPr>
                            </m:dPr>
                            <m:e>
                              <m:sSup>
                                <m:sSupPr>
                                  <m:ctrlPr>
                                    <a:rPr kumimoji="1" lang="en-US" altLang="zh-CN" sz="2400" i="1" dirty="0">
                                      <a:solidFill>
                                        <a:srgbClr val="09405E"/>
                                      </a:solidFill>
                                      <a:latin typeface="Cambria Math" charset="0"/>
                                    </a:rPr>
                                  </m:ctrlPr>
                                </m:sSupPr>
                                <m:e>
                                  <m:r>
                                    <a:rPr kumimoji="1" lang="en-US" altLang="zh-CN" sz="2400" b="1" i="1" dirty="0">
                                      <a:solidFill>
                                        <a:srgbClr val="09405E"/>
                                      </a:solidFill>
                                      <a:latin typeface="Cambria Math" charset="0"/>
                                    </a:rPr>
                                    <m:t>𝒘</m:t>
                                  </m:r>
                                </m:e>
                                <m:sup>
                                  <m:r>
                                    <m:rPr>
                                      <m:sty m:val="p"/>
                                    </m:rPr>
                                    <a:rPr kumimoji="1" lang="en-US" altLang="zh-CN" sz="2400" dirty="0">
                                      <a:solidFill>
                                        <a:srgbClr val="09405E"/>
                                      </a:solidFill>
                                      <a:latin typeface="Cambria Math" charset="0"/>
                                    </a:rPr>
                                    <m:t>T</m:t>
                                  </m:r>
                                </m:sup>
                              </m:sSup>
                              <m:sSub>
                                <m:sSubPr>
                                  <m:ctrlPr>
                                    <a:rPr kumimoji="1" lang="en-US" altLang="zh-CN" sz="2400" i="1" dirty="0">
                                      <a:solidFill>
                                        <a:srgbClr val="09405E"/>
                                      </a:solidFill>
                                      <a:latin typeface="Cambria Math"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r>
                                <a:rPr kumimoji="1" lang="en-US" altLang="zh-CN" sz="2400" i="1" dirty="0">
                                  <a:solidFill>
                                    <a:srgbClr val="09405E"/>
                                  </a:solidFill>
                                  <a:latin typeface="Cambria Math" charset="0"/>
                                </a:rPr>
                                <m:t>+</m:t>
                              </m:r>
                              <m:r>
                                <a:rPr kumimoji="1" lang="en-US" altLang="zh-CN" sz="2400" i="1" dirty="0">
                                  <a:solidFill>
                                    <a:srgbClr val="09405E"/>
                                  </a:solidFill>
                                  <a:latin typeface="Cambria Math" charset="0"/>
                                </a:rPr>
                                <m:t>𝑏</m:t>
                              </m:r>
                            </m:e>
                          </m:d>
                          <m:r>
                            <a:rPr kumimoji="1" lang="en-US" altLang="zh-CN" sz="2400" i="1" dirty="0" smtClean="0">
                              <a:solidFill>
                                <a:srgbClr val="09405E"/>
                              </a:solidFill>
                              <a:latin typeface="Cambria Math" charset="0"/>
                              <a:ea typeface="Cambria Math" charset="0"/>
                              <a:cs typeface="Cambria Math" charset="0"/>
                            </a:rPr>
                            <m:t>≤</m:t>
                          </m:r>
                          <m:r>
                            <a:rPr kumimoji="1" lang="en-US" altLang="zh-CN" sz="2400" b="0" i="1" dirty="0" smtClean="0">
                              <a:solidFill>
                                <a:srgbClr val="09405E"/>
                              </a:solidFill>
                              <a:latin typeface="Cambria Math" charset="0"/>
                              <a:ea typeface="Cambria Math" charset="0"/>
                              <a:cs typeface="Cambria Math" charset="0"/>
                            </a:rPr>
                            <m:t>0</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5023081" y="3935053"/>
                <a:ext cx="6731715" cy="50917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5527206" y="4505314"/>
                <a:ext cx="3266920" cy="461665"/>
              </a:xfrm>
              <a:prstGeom prst="rect">
                <a:avLst/>
              </a:prstGeom>
            </p:spPr>
            <p:txBody>
              <a:bodyPr wrap="none">
                <a:spAutoFit/>
              </a:bodyPr>
              <a:lstStyle/>
              <a:p>
                <a14:m>
                  <m:oMath xmlns:m="http://schemas.openxmlformats.org/officeDocument/2006/math">
                    <m:r>
                      <a:rPr kumimoji="1" lang="en-US" altLang="zh-CN" sz="2400" b="0" i="1" smtClean="0">
                        <a:solidFill>
                          <a:srgbClr val="09405E"/>
                        </a:solidFill>
                        <a:latin typeface="Cambria Math" charset="0"/>
                      </a:rPr>
                      <m:t>−</m:t>
                    </m:r>
                    <m:sSub>
                      <m:sSubPr>
                        <m:ctrlPr>
                          <a:rPr kumimoji="1" lang="en-US" altLang="zh-CN" sz="2400" i="1">
                            <a:solidFill>
                              <a:srgbClr val="09405E"/>
                            </a:solidFill>
                            <a:latin typeface="Cambria Math" charset="0"/>
                          </a:rPr>
                        </m:ctrlPr>
                      </m:sSubPr>
                      <m:e>
                        <m:r>
                          <m:rPr>
                            <m:nor/>
                          </m:rPr>
                          <a:rPr lang="en-GB" altLang="zh-CN" sz="2400" i="1" dirty="0">
                            <a:solidFill>
                              <a:srgbClr val="09405E"/>
                            </a:solidFill>
                            <a:latin typeface="Cambria Math" charset="0"/>
                            <a:ea typeface="Cambria Math" charset="0"/>
                            <a:cs typeface="Cambria Math" charset="0"/>
                            <a:sym typeface="Symbol" pitchFamily="18" charset="2"/>
                          </a:rPr>
                          <m:t></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0</m:t>
                    </m:r>
                    <m:r>
                      <a:rPr kumimoji="1" lang="zh-CN" altLang="en-US" sz="2400" b="0" i="1" smtClean="0">
                        <a:solidFill>
                          <a:srgbClr val="09405E"/>
                        </a:solidFill>
                        <a:latin typeface="Cambria Math" charset="0"/>
                        <a:ea typeface="Cambria Math" charset="0"/>
                        <a:cs typeface="Cambria Math" charset="0"/>
                      </a:rPr>
                      <m:t>，</m:t>
                    </m:r>
                  </m:oMath>
                </a14:m>
                <a:r>
                  <a:rPr lang="en-US" altLang="zh-CN" sz="2400" dirty="0">
                    <a:solidFill>
                      <a:srgbClr val="09405E"/>
                    </a:solidFill>
                    <a:ea typeface="Cambria Math" charset="0"/>
                    <a:cs typeface="Cambria Math" charset="0"/>
                  </a:rPr>
                  <a:t> </a:t>
                </a:r>
                <a14:m>
                  <m:oMath xmlns:m="http://schemas.openxmlformats.org/officeDocument/2006/math">
                    <m:r>
                      <a:rPr lang="en-US" altLang="zh-CN" sz="2400" b="0" i="1" dirty="0" smtClean="0">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=1,2,…,</m:t>
                    </m:r>
                    <m:r>
                      <a:rPr lang="en-US" altLang="zh-CN" sz="2400" i="1">
                        <a:solidFill>
                          <a:srgbClr val="09405E"/>
                        </a:solidFill>
                        <a:latin typeface="Cambria Math" charset="0"/>
                        <a:ea typeface="Cambria Math" charset="0"/>
                        <a:cs typeface="Cambria Math" charset="0"/>
                      </a:rPr>
                      <m:t>𝑁</m:t>
                    </m:r>
                  </m:oMath>
                </a14:m>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5527206" y="4505314"/>
                <a:ext cx="3266920" cy="461665"/>
              </a:xfrm>
              <a:prstGeom prst="rect">
                <a:avLst/>
              </a:prstGeom>
              <a:blipFill rotWithShape="0">
                <a:blip r:embed="rId8"/>
                <a:stretch>
                  <a:fillRect b="-17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548189" y="5046160"/>
                <a:ext cx="10643811" cy="11382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d>
                        <m:dPr>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r>
                            <a:rPr lang="zh-CN" altLang="en-US" sz="2400" b="0" i="0">
                              <a:solidFill>
                                <a:srgbClr val="09405E"/>
                              </a:solidFill>
                              <a:latin typeface="Cambria Math" charset="0"/>
                            </a:rPr>
                            <m:t>,</m:t>
                          </m:r>
                          <m:r>
                            <a:rPr lang="zh-CN" altLang="en-US" sz="2400" b="0" i="1">
                              <a:solidFill>
                                <a:srgbClr val="09405E"/>
                              </a:solidFill>
                              <a:latin typeface="Cambria Math" charset="0"/>
                            </a:rPr>
                            <m:t>𝑏</m:t>
                          </m:r>
                          <m:r>
                            <a:rPr lang="zh-CN" altLang="en-US" sz="2400" b="0" i="0">
                              <a:solidFill>
                                <a:srgbClr val="09405E"/>
                              </a:solidFill>
                              <a:latin typeface="Cambria Math" charset="0"/>
                            </a:rPr>
                            <m:t>,</m:t>
                          </m:r>
                          <m:r>
                            <a:rPr lang="zh-CN" altLang="en-US" sz="2400" b="1" i="1">
                              <a:solidFill>
                                <a:srgbClr val="09405E"/>
                              </a:solidFill>
                              <a:latin typeface="Cambria Math" charset="0"/>
                            </a:rPr>
                            <m:t>𝜶</m:t>
                          </m:r>
                          <m:r>
                            <a:rPr lang="zh-CN" altLang="en-US" sz="2400" b="0" i="0">
                              <a:solidFill>
                                <a:srgbClr val="09405E"/>
                              </a:solidFill>
                              <a:latin typeface="Cambria Math" charset="0"/>
                            </a:rPr>
                            <m:t>,</m:t>
                          </m:r>
                          <m:r>
                            <a:rPr lang="zh-CN" altLang="en-US" sz="2400" b="1" i="1">
                              <a:solidFill>
                                <a:srgbClr val="09405E"/>
                              </a:solidFill>
                              <a:latin typeface="Cambria Math" charset="0"/>
                            </a:rPr>
                            <m:t>𝝃</m:t>
                          </m:r>
                          <m:r>
                            <a:rPr lang="zh-CN" altLang="en-US" sz="2400" b="0" i="0">
                              <a:solidFill>
                                <a:srgbClr val="09405E"/>
                              </a:solidFill>
                              <a:latin typeface="Cambria Math" charset="0"/>
                            </a:rPr>
                            <m:t>,</m:t>
                          </m:r>
                          <m:r>
                            <a:rPr lang="zh-CN" altLang="en-US" sz="2400" b="1" i="1">
                              <a:solidFill>
                                <a:srgbClr val="09405E"/>
                              </a:solidFill>
                              <a:latin typeface="Cambria Math" charset="0"/>
                            </a:rPr>
                            <m:t>𝝁</m:t>
                          </m:r>
                        </m:e>
                      </m:d>
                      <m:r>
                        <a:rPr lang="zh-CN" altLang="en-US" sz="2400" b="0" i="0">
                          <a:solidFill>
                            <a:srgbClr val="09405E"/>
                          </a:solidFill>
                          <a:latin typeface="Cambria Math" charset="0"/>
                        </a:rPr>
                        <m:t>=</m:t>
                      </m:r>
                      <m:f>
                        <m:fPr>
                          <m:ctrlPr>
                            <a:rPr lang="zh-CN" altLang="en-US" sz="2400" b="0" i="1">
                              <a:solidFill>
                                <a:srgbClr val="09405E"/>
                              </a:solidFill>
                              <a:latin typeface="Cambria Math" charset="0"/>
                            </a:rPr>
                          </m:ctrlPr>
                        </m:fPr>
                        <m:num>
                          <m:r>
                            <a:rPr lang="zh-CN" altLang="en-US" sz="2400" b="0" i="0">
                              <a:solidFill>
                                <a:srgbClr val="09405E"/>
                              </a:solidFill>
                              <a:latin typeface="Cambria Math" charset="0"/>
                            </a:rPr>
                            <m:t>1</m:t>
                          </m:r>
                        </m:num>
                        <m:den>
                          <m:r>
                            <a:rPr lang="zh-CN" altLang="en-US" sz="2400" b="0" i="0">
                              <a:solidFill>
                                <a:srgbClr val="09405E"/>
                              </a:solidFill>
                              <a:latin typeface="Cambria Math" charset="0"/>
                            </a:rPr>
                            <m:t>2</m:t>
                          </m:r>
                        </m:den>
                      </m:f>
                      <m:sSubSup>
                        <m:sSubSupPr>
                          <m:ctrlPr>
                            <a:rPr lang="zh-CN" altLang="en-US" sz="2400" b="0" i="1">
                              <a:solidFill>
                                <a:srgbClr val="09405E"/>
                              </a:solidFill>
                              <a:latin typeface="Cambria Math" charset="0"/>
                            </a:rPr>
                          </m:ctrlPr>
                        </m:sSubSupPr>
                        <m:e>
                          <m:d>
                            <m:dPr>
                              <m:begChr m:val="‖"/>
                              <m:endChr m:val="‖"/>
                              <m:ctrlPr>
                                <a:rPr lang="zh-CN" altLang="en-US" sz="2400" b="0" i="1">
                                  <a:solidFill>
                                    <a:srgbClr val="09405E"/>
                                  </a:solidFill>
                                  <a:latin typeface="Cambria Math" charset="0"/>
                                </a:rPr>
                              </m:ctrlPr>
                            </m:dPr>
                            <m:e>
                              <m:r>
                                <a:rPr lang="zh-CN" altLang="en-US" sz="2400" b="1" i="1">
                                  <a:solidFill>
                                    <a:srgbClr val="09405E"/>
                                  </a:solidFill>
                                  <a:latin typeface="Cambria Math" charset="0"/>
                                </a:rPr>
                                <m:t>𝒘</m:t>
                              </m:r>
                            </m:e>
                          </m:d>
                        </m:e>
                        <m:sub>
                          <m:r>
                            <a:rPr lang="zh-CN" altLang="en-US" sz="2400" b="0" i="0">
                              <a:solidFill>
                                <a:srgbClr val="09405E"/>
                              </a:solidFill>
                              <a:latin typeface="Cambria Math" charset="0"/>
                            </a:rPr>
                            <m:t>2</m:t>
                          </m:r>
                        </m:sub>
                        <m:sup>
                          <m:r>
                            <a:rPr lang="zh-CN" altLang="en-US" sz="2400" b="0" i="0">
                              <a:solidFill>
                                <a:srgbClr val="09405E"/>
                              </a:solidFill>
                              <a:latin typeface="Cambria Math" charset="0"/>
                            </a:rPr>
                            <m:t>2</m:t>
                          </m:r>
                        </m:sup>
                      </m:sSubSup>
                      <m:r>
                        <a:rPr lang="zh-CN" altLang="en-US" sz="2400" b="0" i="0">
                          <a:solidFill>
                            <a:srgbClr val="09405E"/>
                          </a:solidFill>
                          <a:latin typeface="Cambria Math" charset="0"/>
                        </a:rPr>
                        <m:t>+</m:t>
                      </m:r>
                      <m:r>
                        <a:rPr lang="zh-CN" altLang="en-US" sz="2400" b="0" i="1">
                          <a:solidFill>
                            <a:srgbClr val="09405E"/>
                          </a:solidFill>
                          <a:latin typeface="Cambria Math" charset="0"/>
                        </a:rPr>
                        <m:t>𝐶</m:t>
                      </m:r>
                      <m:nary>
                        <m:naryPr>
                          <m:chr m:val="∑"/>
                          <m:limLoc m:val="undOvr"/>
                          <m:ctrlPr>
                            <a:rPr lang="zh-CN" altLang="en-US" sz="2400" b="0" i="1">
                              <a:solidFill>
                                <a:srgbClr val="09405E"/>
                              </a:solidFill>
                              <a:latin typeface="Cambria Math" charset="0"/>
                            </a:rPr>
                          </m:ctrlPr>
                        </m:naryPr>
                        <m:sub>
                          <m:r>
                            <a:rPr lang="zh-CN" altLang="en-US" sz="2400" b="0" i="1">
                              <a:solidFill>
                                <a:srgbClr val="09405E"/>
                              </a:solidFill>
                              <a:latin typeface="Cambria Math" charset="0"/>
                            </a:rPr>
                            <m:t>𝑖</m:t>
                          </m:r>
                          <m:r>
                            <a:rPr lang="zh-CN" altLang="en-US" sz="2400" b="0" i="0">
                              <a:solidFill>
                                <a:srgbClr val="09405E"/>
                              </a:solidFill>
                              <a:latin typeface="Cambria Math" charset="0"/>
                            </a:rPr>
                            <m:t>=1</m:t>
                          </m:r>
                        </m:sub>
                        <m:sup>
                          <m:r>
                            <a:rPr lang="zh-CN" altLang="en-US" sz="2400" b="0" i="1">
                              <a:solidFill>
                                <a:srgbClr val="09405E"/>
                              </a:solidFill>
                              <a:latin typeface="Cambria Math" charset="0"/>
                            </a:rPr>
                            <m:t>𝑁</m:t>
                          </m:r>
                        </m:sup>
                        <m:e>
                          <m:sSub>
                            <m:sSubPr>
                              <m:ctrlPr>
                                <a:rPr lang="zh-CN" altLang="en-US" sz="2400" b="0" i="1">
                                  <a:solidFill>
                                    <a:srgbClr val="09405E"/>
                                  </a:solidFill>
                                  <a:latin typeface="Cambria Math" charset="0"/>
                                </a:rPr>
                              </m:ctrlPr>
                            </m:sSubPr>
                            <m:e>
                              <m:r>
                                <a:rPr lang="zh-CN" altLang="en-US" sz="2400" b="0" i="1">
                                  <a:solidFill>
                                    <a:srgbClr val="09405E"/>
                                  </a:solidFill>
                                  <a:latin typeface="Cambria Math" charset="0"/>
                                </a:rPr>
                                <m:t>𝜉</m:t>
                              </m:r>
                            </m:e>
                            <m:sub>
                              <m:r>
                                <a:rPr lang="zh-CN" altLang="en-US" sz="2400" b="0" i="1">
                                  <a:solidFill>
                                    <a:srgbClr val="09405E"/>
                                  </a:solidFill>
                                  <a:latin typeface="Cambria Math" charset="0"/>
                                </a:rPr>
                                <m:t>𝑖</m:t>
                              </m:r>
                            </m:sub>
                          </m:sSub>
                        </m:e>
                      </m:nary>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r>
                        <a:rPr lang="en-US" altLang="zh-CN" sz="2400" i="1">
                          <a:solidFill>
                            <a:srgbClr val="09405E"/>
                          </a:solidFill>
                        </a:rPr>
                        <m:t>(</m:t>
                      </m:r>
                      <m:sSup>
                        <m:sSupPr>
                          <m:ctrlPr>
                            <a:rPr lang="zh-CN" altLang="zh-CN" sz="2400" i="1">
                              <a:solidFill>
                                <a:srgbClr val="09405E"/>
                              </a:solidFill>
                            </a:rPr>
                          </m:ctrlPr>
                        </m:sSupPr>
                        <m:e>
                          <m:r>
                            <a:rPr lang="en-US" altLang="zh-CN" sz="2400" b="1" i="1">
                              <a:solidFill>
                                <a:srgbClr val="09405E"/>
                              </a:solidFill>
                            </a:rPr>
                            <m:t>𝒘</m:t>
                          </m:r>
                        </m:e>
                        <m:sup>
                          <m:r>
                            <m:rPr>
                              <m:sty m:val="p"/>
                            </m:rPr>
                            <a:rPr lang="en-US" altLang="zh-CN" sz="2400">
                              <a:solidFill>
                                <a:srgbClr val="09405E"/>
                              </a:solidFill>
                            </a:rPr>
                            <m:t>T</m:t>
                          </m:r>
                        </m:sup>
                      </m:sSup>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𝑖</m:t>
                          </m:r>
                        </m:sub>
                      </m:sSub>
                      <m:r>
                        <a:rPr lang="en-US" altLang="zh-CN" sz="2400" i="1">
                          <a:solidFill>
                            <a:srgbClr val="09405E"/>
                          </a:solidFill>
                        </a:rPr>
                        <m:t>+</m:t>
                      </m:r>
                      <m:r>
                        <a:rPr lang="en-US" altLang="zh-CN" sz="2400" i="1">
                          <a:solidFill>
                            <a:srgbClr val="09405E"/>
                          </a:solidFill>
                        </a:rPr>
                        <m:t>𝑏</m:t>
                      </m:r>
                      <m:r>
                        <a:rPr lang="en-US" altLang="zh-CN" sz="2400" i="1">
                          <a:solidFill>
                            <a:srgbClr val="09405E"/>
                          </a:solidFill>
                        </a:rPr>
                        <m:t>)−1+</m:t>
                      </m:r>
                      <m:sSub>
                        <m:sSubPr>
                          <m:ctrlPr>
                            <a:rPr lang="zh-CN" altLang="zh-CN" sz="2400" i="1">
                              <a:solidFill>
                                <a:srgbClr val="09405E"/>
                              </a:solidFill>
                            </a:rPr>
                          </m:ctrlPr>
                        </m:sSubPr>
                        <m:e>
                          <m:r>
                            <a:rPr lang="en-US" altLang="zh-CN" sz="2400" i="1">
                              <a:solidFill>
                                <a:srgbClr val="09405E"/>
                              </a:solidFill>
                            </a:rPr>
                            <m:t>𝜉</m:t>
                          </m:r>
                        </m:e>
                        <m:sub>
                          <m:r>
                            <a:rPr lang="en-US" altLang="zh-CN" sz="2400" i="1">
                              <a:solidFill>
                                <a:srgbClr val="09405E"/>
                              </a:solidFill>
                            </a:rPr>
                            <m:t>𝑖</m:t>
                          </m:r>
                        </m:sub>
                      </m:sSub>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𝜇</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𝜉</m:t>
                          </m:r>
                        </m:e>
                        <m:sub>
                          <m:r>
                            <a:rPr lang="en-US" altLang="zh-CN" sz="2400" i="1">
                              <a:solidFill>
                                <a:srgbClr val="09405E"/>
                              </a:solidFill>
                            </a:rPr>
                            <m:t>𝑖</m:t>
                          </m:r>
                        </m:sub>
                      </m:sSub>
                    </m:oMath>
                  </m:oMathPara>
                </a14:m>
                <a:endParaRPr lang="zh-CN" altLang="en-US" sz="24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548189" y="5046160"/>
                <a:ext cx="10643811" cy="113826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1004621" y="6285724"/>
                <a:ext cx="7218643"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kumimoji="1" lang="en-US" altLang="zh-CN" sz="2400" i="1" dirty="0" smtClean="0">
                              <a:solidFill>
                                <a:srgbClr val="09405E"/>
                              </a:solidFill>
                              <a:latin typeface="Cambria Math" charset="0"/>
                              <a:ea typeface="Cambria Math" charset="0"/>
                              <a:cs typeface="Cambria Math" charset="0"/>
                            </a:rPr>
                            <m:t>≥</m:t>
                          </m:r>
                          <m:r>
                            <a:rPr kumimoji="1" lang="en-US" altLang="zh-CN" sz="2400" b="0" i="1" dirty="0" smtClean="0">
                              <a:solidFill>
                                <a:srgbClr val="09405E"/>
                              </a:solidFill>
                              <a:latin typeface="Cambria Math" charset="0"/>
                              <a:ea typeface="Cambria Math" charset="0"/>
                              <a:cs typeface="Cambria Math" charset="0"/>
                            </a:rPr>
                            <m:t>0</m:t>
                          </m:r>
                          <m:r>
                            <a:rPr lang="en-US" altLang="zh-CN" sz="2400" b="0" i="1" smtClean="0">
                              <a:solidFill>
                                <a:srgbClr val="09405E"/>
                              </a:solidFill>
                              <a:latin typeface="Cambria Math" charset="0"/>
                              <a:ea typeface="Cambria Math" charset="0"/>
                              <a:cs typeface="Cambria Math" charset="0"/>
                            </a:rPr>
                            <m:t>,</m:t>
                          </m:r>
                          <m:sSub>
                            <m:sSubPr>
                              <m:ctrlPr>
                                <a:rPr lang="zh-CN" altLang="zh-CN" sz="2400" i="1">
                                  <a:solidFill>
                                    <a:srgbClr val="09405E"/>
                                  </a:solidFill>
                                  <a:latin typeface="Cambria Math" charset="0"/>
                                </a:rPr>
                              </m:ctrlPr>
                            </m:sSubPr>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kumimoji="1" lang="en-US" altLang="zh-CN" sz="2400" i="1" dirty="0">
                                  <a:solidFill>
                                    <a:srgbClr val="09405E"/>
                                  </a:solidFill>
                                  <a:latin typeface="Cambria Math" charset="0"/>
                                  <a:ea typeface="Cambria Math" charset="0"/>
                                  <a:cs typeface="Cambria Math" charset="0"/>
                                </a:rPr>
                                <m:t>≥0</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  </m:t>
                              </m:r>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charset="0"/>
                                </a:rPr>
                              </m:ctrlPr>
                            </m:sSubPr>
                            <m:e>
                              <m:r>
                                <m:rPr>
                                  <m:nor/>
                                </m:rPr>
                                <a:rPr lang="en-GB" altLang="zh-CN" sz="2400" i="1" dirty="0">
                                  <a:solidFill>
                                    <a:srgbClr val="09405E"/>
                                  </a:solidFill>
                                  <a:latin typeface="Cambria Math" charset="0"/>
                                  <a:ea typeface="Cambria Math" charset="0"/>
                                  <a:cs typeface="Cambria Math" charset="0"/>
                                  <a:sym typeface="Symbol" pitchFamily="18" charset="2"/>
                                </a:rPr>
                                <m:t></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i="1">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p:sp>
            <p:nvSpPr>
              <p:cNvPr id="17" name="矩形 16"/>
              <p:cNvSpPr>
                <a:spLocks noRot="1" noChangeAspect="1" noMove="1" noResize="1" noEditPoints="1" noAdjustHandles="1" noChangeArrowheads="1" noChangeShapeType="1" noTextEdit="1"/>
              </p:cNvSpPr>
              <p:nvPr/>
            </p:nvSpPr>
            <p:spPr>
              <a:xfrm>
                <a:off x="1004621" y="6285724"/>
                <a:ext cx="7218643" cy="461665"/>
              </a:xfrm>
              <a:prstGeom prst="rect">
                <a:avLst/>
              </a:prstGeom>
              <a:blipFill rotWithShape="0">
                <a:blip r:embed="rId10"/>
                <a:stretch>
                  <a:fillRect t="-102632" b="-1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290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noChangeArrowheads="1"/>
          </p:cNvSpPr>
          <p:nvPr>
            <p:ph sz="quarter" idx="10"/>
          </p:nvPr>
        </p:nvSpPr>
        <p:spPr/>
        <p:txBody>
          <a:bodyPr>
            <a:normAutofit/>
          </a:bodyPr>
          <a:lstStyle/>
          <a:p>
            <a:pPr>
              <a:buClr>
                <a:schemeClr val="tx1"/>
              </a:buClr>
              <a:buFont typeface="Wingdings" charset="2"/>
              <a:buChar char="n"/>
            </a:pPr>
            <a:r>
              <a:rPr lang="zh-CN" altLang="en-US" dirty="0" smtClean="0">
                <a:latin typeface="Times New Roman" pitchFamily="18" charset="0"/>
                <a:cs typeface="Times New Roman" pitchFamily="18" charset="0"/>
              </a:rPr>
              <a:t>一般地，原</a:t>
            </a:r>
            <a:r>
              <a:rPr lang="zh-CN" altLang="en-US" dirty="0">
                <a:latin typeface="Times New Roman" pitchFamily="18" charset="0"/>
                <a:cs typeface="Times New Roman" pitchFamily="18" charset="0"/>
              </a:rPr>
              <a:t>问题：</a:t>
            </a: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smtClean="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r>
              <a:rPr lang="en-US" altLang="zh-CN" dirty="0">
                <a:latin typeface="Times New Roman" pitchFamily="18" charset="0"/>
                <a:cs typeface="Times New Roman" pitchFamily="18" charset="0"/>
              </a:rPr>
              <a:t> </a:t>
            </a:r>
            <a:r>
              <a:rPr lang="zh-CN" altLang="en-US" dirty="0" smtClean="0">
                <a:latin typeface="Times New Roman" pitchFamily="18" charset="0"/>
                <a:cs typeface="Times New Roman" pitchFamily="18" charset="0"/>
              </a:rPr>
              <a:t>广义拉格朗日</a:t>
            </a:r>
            <a:r>
              <a:rPr lang="zh-CN" altLang="en-US" dirty="0">
                <a:latin typeface="Times New Roman" pitchFamily="18" charset="0"/>
                <a:cs typeface="Times New Roman" pitchFamily="18" charset="0"/>
              </a:rPr>
              <a:t>函数</a:t>
            </a:r>
            <a:r>
              <a:rPr lang="zh-CN" altLang="en-US" dirty="0" smtClean="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p:txBody>
      </p:sp>
      <p:sp>
        <p:nvSpPr>
          <p:cNvPr id="355330" name="Rectangle 2"/>
          <p:cNvSpPr>
            <a:spLocks noGrp="1" noRot="1" noChangeArrowheads="1"/>
          </p:cNvSpPr>
          <p:nvPr>
            <p:ph type="title"/>
          </p:nvPr>
        </p:nvSpPr>
        <p:spPr>
          <a:xfrm>
            <a:off x="765176" y="163931"/>
            <a:ext cx="9753146" cy="674233"/>
          </a:xfrm>
        </p:spPr>
        <p:txBody>
          <a:bodyPr>
            <a:normAutofit/>
          </a:bodyPr>
          <a:lstStyle/>
          <a:p>
            <a:r>
              <a:rPr lang="zh-CN" altLang="en-US" dirty="0">
                <a:effectLst/>
                <a:latin typeface="Microsoft YaHei" charset="-122"/>
                <a:ea typeface="Microsoft YaHei" charset="-122"/>
                <a:cs typeface="Microsoft YaHei" charset="-122"/>
              </a:rPr>
              <a:t>对偶</a:t>
            </a:r>
            <a:r>
              <a:rPr lang="zh-CN" altLang="en-US" dirty="0" smtClean="0">
                <a:effectLst/>
                <a:latin typeface="Microsoft YaHei" charset="-122"/>
                <a:ea typeface="Microsoft YaHei" charset="-122"/>
                <a:cs typeface="Microsoft YaHei" charset="-122"/>
              </a:rPr>
              <a:t>性</a:t>
            </a:r>
            <a:r>
              <a:rPr lang="en-US" altLang="zh-CN" dirty="0" smtClean="0">
                <a:effectLst/>
                <a:latin typeface="Microsoft YaHei" charset="-122"/>
                <a:ea typeface="Microsoft YaHei" charset="-122"/>
                <a:cs typeface="Microsoft YaHei" charset="-122"/>
              </a:rPr>
              <a:t>(</a:t>
            </a:r>
            <a:r>
              <a:rPr lang="zh-CN" altLang="en-US" dirty="0" smtClean="0">
                <a:effectLst/>
                <a:latin typeface="Microsoft YaHei" charset="-122"/>
                <a:ea typeface="Microsoft YaHei" charset="-122"/>
                <a:cs typeface="Microsoft YaHei" charset="-122"/>
              </a:rPr>
              <a:t> </a:t>
            </a:r>
            <a:r>
              <a:rPr lang="en-US" altLang="zh-CN" dirty="0">
                <a:effectLst/>
                <a:latin typeface="Microsoft YaHei" charset="-122"/>
                <a:ea typeface="Microsoft YaHei" charset="-122"/>
                <a:cs typeface="Microsoft YaHei" charset="-122"/>
              </a:rPr>
              <a:t>Duality)</a:t>
            </a:r>
            <a:endParaRPr lang="zh-CN" altLang="en-US" dirty="0">
              <a:effectLst/>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4" name="文本框 3"/>
              <p:cNvSpPr txBox="1"/>
              <p:nvPr/>
            </p:nvSpPr>
            <p:spPr>
              <a:xfrm>
                <a:off x="6212774" y="1173670"/>
                <a:ext cx="2157385" cy="5586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𝑃</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func>
                        <m:funcPr>
                          <m:ctrlPr>
                            <a:rPr kumimoji="0" lang="mr-IN"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funcPr>
                        <m:fName>
                          <m:limLow>
                            <m:limLowPr>
                              <m:ctrlPr>
                                <a:rPr kumimoji="0" lang="mr-IN"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limLowPr>
                            <m:e>
                              <m:r>
                                <m:rPr>
                                  <m:sty m:val="p"/>
                                </m:rPr>
                                <a:rPr kumimoji="0" lang="mr-IN"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min</m:t>
                              </m:r>
                            </m:e>
                            <m:lim>
                              <m:r>
                                <a:rPr kumimoji="0" lang="en-US" altLang="zh-CN" sz="2800" b="1"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𝐱</m:t>
                              </m:r>
                            </m:lim>
                          </m:limLow>
                        </m:fNa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𝑓</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kumimoji="0" lang="en-US" altLang="zh-CN" sz="2800" b="1"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𝒙</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e>
                      </m:func>
                    </m:oMath>
                  </m:oMathPara>
                </a14:m>
                <a:endParaRPr kumimoji="0" lang="en-US" altLang="zh-CN"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6212774" y="1173670"/>
                <a:ext cx="2157385" cy="558614"/>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096000" y="2345315"/>
                <a:ext cx="3177215" cy="465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h</m:t>
                          </m:r>
                        </m:e>
                        <m:sub>
                          <m:r>
                            <a:rPr lang="en-US" altLang="zh-CN" sz="2800" b="0" i="1" smtClean="0">
                              <a:solidFill>
                                <a:srgbClr val="09405E"/>
                              </a:solidFill>
                              <a:latin typeface="Cambria Math" charset="0"/>
                              <a:ea typeface="微软雅黑" pitchFamily="34" charset="-122"/>
                            </a:rPr>
                            <m:t>𝑗</m:t>
                          </m:r>
                        </m:sub>
                      </m:sSub>
                      <m:d>
                        <m:d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dPr>
                        <m:e>
                          <m:r>
                            <a:rPr lang="en-US" altLang="zh-CN" sz="2800" b="1" i="1">
                              <a:solidFill>
                                <a:srgbClr val="09405E"/>
                              </a:solidFill>
                              <a:latin typeface="Cambria Math" charset="0"/>
                              <a:ea typeface="微软雅黑" pitchFamily="34" charset="-122"/>
                              <a:sym typeface="Times New Roman" panose="02020603050405020304"/>
                            </a:rPr>
                            <m:t>𝒙</m:t>
                          </m:r>
                        </m:e>
                      </m:d>
                      <m:r>
                        <a:rPr lang="en-US" altLang="zh-CN" sz="2800" b="0" i="1" smtClean="0">
                          <a:solidFill>
                            <a:srgbClr val="09405E"/>
                          </a:solidFill>
                          <a:latin typeface="Cambria Math" charset="0"/>
                          <a:ea typeface="微软雅黑" pitchFamily="34" charset="-122"/>
                        </a:rPr>
                        <m:t>=0</m:t>
                      </m:r>
                      <m:r>
                        <a:rPr lang="en-US" altLang="zh-CN" sz="2800" i="1">
                          <a:solidFill>
                            <a:srgbClr val="09405E"/>
                          </a:solidFill>
                          <a:latin typeface="Cambria Math" charset="0"/>
                          <a:ea typeface="微软雅黑" pitchFamily="34" charset="-122"/>
                        </a:rPr>
                        <m:t>, 1</m:t>
                      </m:r>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𝑗</m:t>
                      </m:r>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𝐿</m:t>
                      </m:r>
                    </m:oMath>
                  </m:oMathPara>
                </a14:m>
                <a:endParaRPr kumimoji="0" lang="en-US" altLang="zh-CN" sz="2800" i="1"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0" name="文本框 9"/>
              <p:cNvSpPr txBox="1">
                <a:spLocks noRot="1" noChangeAspect="1" noMove="1" noResize="1" noEditPoints="1" noAdjustHandles="1" noChangeArrowheads="1" noChangeShapeType="1" noTextEdit="1"/>
              </p:cNvSpPr>
              <p:nvPr/>
            </p:nvSpPr>
            <p:spPr>
              <a:xfrm>
                <a:off x="6096000" y="2345315"/>
                <a:ext cx="3177215" cy="46557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154278" y="1725812"/>
                <a:ext cx="4232249"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      </m:t>
                      </m:r>
                      <m:sSub>
                        <m:sSub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𝑔</m:t>
                          </m:r>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𝑖</m:t>
                          </m:r>
                        </m:sub>
                      </m:sSub>
                      <m:d>
                        <m:d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dPr>
                        <m:e>
                          <m:r>
                            <a:rPr lang="en-US" altLang="zh-CN" sz="2800" b="1" i="1">
                              <a:solidFill>
                                <a:srgbClr val="09405E"/>
                              </a:solidFill>
                              <a:latin typeface="Cambria Math" charset="0"/>
                              <a:ea typeface="微软雅黑" pitchFamily="34" charset="-122"/>
                              <a:sym typeface="Times New Roman" panose="02020603050405020304"/>
                            </a:rPr>
                            <m:t>𝒙</m:t>
                          </m:r>
                        </m:e>
                      </m:d>
                      <m:r>
                        <a:rPr lang="en-US" altLang="zh-CN" sz="2800" i="1">
                          <a:solidFill>
                            <a:srgbClr val="09405E"/>
                          </a:solidFill>
                          <a:latin typeface="Cambria Math" charset="0"/>
                          <a:ea typeface="微软雅黑" pitchFamily="34" charset="-122"/>
                          <a:cs typeface="Cambria Math" charset="0"/>
                        </a:rPr>
                        <m:t>≤</m:t>
                      </m:r>
                      <m:r>
                        <a:rPr lang="en-US" altLang="zh-CN" sz="2800" b="0" i="1" smtClean="0">
                          <a:solidFill>
                            <a:srgbClr val="09405E"/>
                          </a:solidFill>
                          <a:latin typeface="Cambria Math" charset="0"/>
                          <a:ea typeface="微软雅黑" pitchFamily="34" charset="-122"/>
                        </a:rPr>
                        <m:t>0, 1</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𝐾</m:t>
                      </m:r>
                    </m:oMath>
                  </m:oMathPara>
                </a14:m>
                <a:endParaRPr kumimoji="0" lang="en-US" altLang="zh-CN" sz="2800" i="1"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1" name="文本框 10"/>
              <p:cNvSpPr txBox="1">
                <a:spLocks noRot="1" noChangeAspect="1" noMove="1" noResize="1" noEditPoints="1" noAdjustHandles="1" noChangeArrowheads="1" noChangeShapeType="1" noTextEdit="1"/>
              </p:cNvSpPr>
              <p:nvPr/>
            </p:nvSpPr>
            <p:spPr>
              <a:xfrm>
                <a:off x="5154278" y="1725812"/>
                <a:ext cx="4232249" cy="430887"/>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4752726" y="3436931"/>
                <a:ext cx="7234866" cy="1352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solidFill>
                            <a:srgbClr val="09405E"/>
                          </a:solidFill>
                          <a:latin typeface="Cambria Math" charset="0"/>
                        </a:rPr>
                        <m:t>𝐿</m:t>
                      </m:r>
                      <m:d>
                        <m:dPr>
                          <m:ctrlPr>
                            <a:rPr lang="en-US" altLang="zh-CN" sz="2800" i="1" dirty="0">
                              <a:solidFill>
                                <a:srgbClr val="09405E"/>
                              </a:solidFill>
                              <a:latin typeface="Cambria Math" charset="0"/>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r>
                        <a:rPr lang="en-US" altLang="zh-CN" sz="2800" i="1" dirty="0">
                          <a:solidFill>
                            <a:srgbClr val="09405E"/>
                          </a:solidFill>
                          <a:latin typeface="Cambria Math" charset="0"/>
                        </a:rPr>
                        <m:t>=</m:t>
                      </m:r>
                      <m:r>
                        <a:rPr lang="en-US" altLang="zh-CN" sz="2800" i="1">
                          <a:solidFill>
                            <a:srgbClr val="09405E"/>
                          </a:solidFill>
                          <a:latin typeface="Cambria Math" charset="0"/>
                        </a:rPr>
                        <m:t>𝑓</m:t>
                      </m:r>
                      <m:d>
                        <m:dPr>
                          <m:ctrlPr>
                            <a:rPr lang="en-US" altLang="zh-CN" sz="2800" i="1">
                              <a:solidFill>
                                <a:srgbClr val="09405E"/>
                              </a:solidFill>
                              <a:latin typeface="Cambria Math"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𝐾</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Sub>
                        </m:e>
                      </m:nary>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𝑔</m:t>
                          </m:r>
                        </m:e>
                        <m:sub>
                          <m:r>
                            <a:rPr lang="en-US" altLang="zh-CN" sz="2800" i="1">
                              <a:solidFill>
                                <a:srgbClr val="09405E"/>
                              </a:solidFill>
                              <a:latin typeface="Cambria Math" charset="0"/>
                            </a:rPr>
                            <m:t>𝑖</m:t>
                          </m:r>
                        </m:sub>
                      </m:sSub>
                      <m:d>
                        <m:dPr>
                          <m:ctrlPr>
                            <a:rPr lang="en-US" altLang="zh-CN" sz="2800" i="1">
                              <a:solidFill>
                                <a:srgbClr val="09405E"/>
                              </a:solidFill>
                              <a:latin typeface="Cambria Math"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nary>
                        <m:naryPr>
                          <m:chr m:val="∑"/>
                          <m:ctrlPr>
                            <a:rPr lang="is-IS" altLang="zh-CN" sz="2800" i="1">
                              <a:solidFill>
                                <a:srgbClr val="09405E"/>
                              </a:solidFill>
                              <a:latin typeface="Cambria Math" charset="0"/>
                            </a:rPr>
                          </m:ctrlPr>
                        </m:naryPr>
                        <m:sub>
                          <m:r>
                            <a:rPr lang="en-US" altLang="zh-CN" sz="2800" i="1">
                              <a:solidFill>
                                <a:srgbClr val="09405E"/>
                              </a:solidFill>
                              <a:latin typeface="Cambria Math" charset="0"/>
                            </a:rPr>
                            <m:t>𝑗</m:t>
                          </m:r>
                          <m:r>
                            <a:rPr lang="en-US" altLang="zh-CN" sz="2800" i="1">
                              <a:solidFill>
                                <a:srgbClr val="09405E"/>
                              </a:solidFill>
                              <a:latin typeface="Cambria Math" charset="0"/>
                            </a:rPr>
                            <m:t>=1</m:t>
                          </m:r>
                        </m:sub>
                        <m:sup>
                          <m:r>
                            <a:rPr lang="en-US" altLang="zh-CN" sz="2800" i="1">
                              <a:solidFill>
                                <a:srgbClr val="09405E"/>
                              </a:solidFill>
                              <a:latin typeface="Cambria Math" charset="0"/>
                            </a:rPr>
                            <m:t>𝐿</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𝛽</m:t>
                              </m:r>
                            </m:e>
                            <m:sub>
                              <m:r>
                                <a:rPr lang="en-US" altLang="zh-CN" sz="2800" i="1">
                                  <a:solidFill>
                                    <a:srgbClr val="09405E"/>
                                  </a:solidFill>
                                  <a:latin typeface="Cambria Math" charset="0"/>
                                  <a:ea typeface="Cambria Math" charset="0"/>
                                  <a:cs typeface="Cambria Math" charset="0"/>
                                </a:rPr>
                                <m:t>𝑗</m:t>
                              </m:r>
                            </m:sub>
                          </m:sSub>
                        </m:e>
                      </m:nary>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h</m:t>
                          </m:r>
                        </m:e>
                        <m:sub>
                          <m:r>
                            <a:rPr lang="en-US" altLang="zh-CN" sz="2800" i="1">
                              <a:solidFill>
                                <a:srgbClr val="09405E"/>
                              </a:solidFill>
                              <a:latin typeface="Cambria Math" charset="0"/>
                            </a:rPr>
                            <m:t>𝑗</m:t>
                          </m:r>
                        </m:sub>
                      </m:sSub>
                      <m:d>
                        <m:dPr>
                          <m:ctrlPr>
                            <a:rPr lang="en-US" altLang="zh-CN" sz="2800" i="1">
                              <a:solidFill>
                                <a:srgbClr val="09405E"/>
                              </a:solidFill>
                              <a:latin typeface="Cambria Math" charset="0"/>
                            </a:rPr>
                          </m:ctrlPr>
                        </m:dPr>
                        <m:e>
                          <m:r>
                            <a:rPr lang="en-US" altLang="zh-CN" sz="2800" b="1" i="1">
                              <a:solidFill>
                                <a:srgbClr val="09405E"/>
                              </a:solidFill>
                              <a:latin typeface="Cambria Math" charset="0"/>
                            </a:rPr>
                            <m:t>𝒙</m:t>
                          </m:r>
                        </m:e>
                      </m:d>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4752726" y="3436931"/>
                <a:ext cx="7234866" cy="135267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341877" y="4883764"/>
                <a:ext cx="3741794"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      </m:t>
                      </m:r>
                      <m:sSub>
                        <m:sSub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𝛼</m:t>
                          </m:r>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𝑖</m:t>
                          </m:r>
                        </m:sub>
                      </m:sSub>
                      <m:r>
                        <a:rPr lang="en-US" altLang="zh-CN" sz="2800" b="0" i="1" smtClean="0">
                          <a:solidFill>
                            <a:srgbClr val="09405E"/>
                          </a:solidFill>
                          <a:latin typeface="Cambria Math" charset="0"/>
                          <a:ea typeface="微软雅黑" pitchFamily="34" charset="-122"/>
                        </a:rPr>
                        <m:t>&gt;0, 1</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𝐾</m:t>
                      </m:r>
                    </m:oMath>
                  </m:oMathPara>
                </a14:m>
                <a:endParaRPr kumimoji="0" lang="en-US" altLang="zh-CN" sz="2800" i="1"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3" name="文本框 12"/>
              <p:cNvSpPr txBox="1">
                <a:spLocks noRot="1" noChangeAspect="1" noMove="1" noResize="1" noEditPoints="1" noAdjustHandles="1" noChangeArrowheads="1" noChangeShapeType="1" noTextEdit="1"/>
              </p:cNvSpPr>
              <p:nvPr/>
            </p:nvSpPr>
            <p:spPr>
              <a:xfrm>
                <a:off x="4341877" y="4883764"/>
                <a:ext cx="3741794" cy="430887"/>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82458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en-US" altLang="zh-CN" i="1" dirty="0">
                        <a:latin typeface="Cambria Math" charset="0"/>
                      </a:rPr>
                      <m:t>𝐿</m:t>
                    </m:r>
                    <m:d>
                      <m:dPr>
                        <m:ctrlPr>
                          <a:rPr lang="en-US" altLang="zh-CN" i="1" dirty="0">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r>
                      <a:rPr lang="en-US" altLang="zh-CN" i="1" dirty="0">
                        <a:latin typeface="Cambria Math" charset="0"/>
                      </a:rPr>
                      <m:t>=</m:t>
                    </m:r>
                    <m:r>
                      <a:rPr lang="en-US" altLang="zh-CN" i="1">
                        <a:latin typeface="Cambria Math" charset="0"/>
                      </a:rPr>
                      <m:t>𝑓</m:t>
                    </m:r>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nary>
                      <m:naryPr>
                        <m:chr m:val="∑"/>
                        <m:ctrlPr>
                          <a:rPr lang="is-IS" altLang="zh-CN" i="1">
                            <a:latin typeface="Cambria Math"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𝐾</m:t>
                        </m:r>
                      </m:sup>
                      <m:e>
                        <m:sSub>
                          <m:sSubPr>
                            <m:ctrlPr>
                              <a:rPr lang="en-US" altLang="zh-CN" i="1">
                                <a:latin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rPr>
                              <m:t>𝑖</m:t>
                            </m:r>
                          </m:sub>
                        </m:sSub>
                      </m:e>
                    </m:nary>
                    <m:sSub>
                      <m:sSubPr>
                        <m:ctrlPr>
                          <a:rPr lang="en-US" altLang="zh-CN" i="1">
                            <a:latin typeface="Cambria Math"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nary>
                      <m:naryPr>
                        <m:chr m:val="∑"/>
                        <m:ctrlPr>
                          <a:rPr lang="is-IS" altLang="zh-CN" i="1">
                            <a:latin typeface="Cambria Math" charset="0"/>
                          </a:rPr>
                        </m:ctrlPr>
                      </m:naryPr>
                      <m:sub>
                        <m:r>
                          <a:rPr lang="en-US" altLang="zh-CN" i="1">
                            <a:latin typeface="Cambria Math" charset="0"/>
                          </a:rPr>
                          <m:t>𝑗</m:t>
                        </m:r>
                        <m:r>
                          <a:rPr lang="en-US" altLang="zh-CN" i="1">
                            <a:latin typeface="Cambria Math" charset="0"/>
                          </a:rPr>
                          <m:t>=1</m:t>
                        </m:r>
                      </m:sub>
                      <m:sup>
                        <m:r>
                          <a:rPr lang="en-US" altLang="zh-CN" i="1">
                            <a:latin typeface="Cambria Math" charset="0"/>
                          </a:rPr>
                          <m:t>𝐿</m:t>
                        </m:r>
                      </m:sup>
                      <m:e>
                        <m:sSub>
                          <m:sSubPr>
                            <m:ctrlPr>
                              <a:rPr lang="en-US" altLang="zh-CN" i="1">
                                <a:latin typeface="Cambria Math" charset="0"/>
                              </a:rPr>
                            </m:ctrlPr>
                          </m:sSubPr>
                          <m:e>
                            <m:r>
                              <a:rPr lang="en-US" altLang="zh-CN" i="1">
                                <a:latin typeface="Cambria Math" charset="0"/>
                                <a:ea typeface="Cambria Math" charset="0"/>
                                <a:cs typeface="Cambria Math" charset="0"/>
                              </a:rPr>
                              <m:t>𝛽</m:t>
                            </m:r>
                          </m:e>
                          <m:sub>
                            <m:r>
                              <a:rPr lang="en-US" altLang="zh-CN" i="1">
                                <a:latin typeface="Cambria Math" charset="0"/>
                                <a:ea typeface="Cambria Math" charset="0"/>
                                <a:cs typeface="Cambria Math" charset="0"/>
                              </a:rPr>
                              <m:t>𝑗</m:t>
                            </m:r>
                          </m:sub>
                        </m:sSub>
                      </m:e>
                    </m:nary>
                    <m:sSub>
                      <m:sSubPr>
                        <m:ctrlPr>
                          <a:rPr lang="en-US" altLang="zh-CN" i="1">
                            <a:latin typeface="Cambria Math" charset="0"/>
                          </a:rPr>
                        </m:ctrlPr>
                      </m:sSubPr>
                      <m:e>
                        <m:r>
                          <a:rPr lang="en-US" altLang="zh-CN" i="1">
                            <a:latin typeface="Cambria Math" charset="0"/>
                          </a:rPr>
                          <m:t>h</m:t>
                        </m:r>
                      </m:e>
                      <m:sub>
                        <m:r>
                          <a:rPr lang="en-US" altLang="zh-CN" i="1">
                            <a:latin typeface="Cambria Math" charset="0"/>
                          </a:rPr>
                          <m:t>𝑗</m:t>
                        </m:r>
                      </m:sub>
                    </m:sSub>
                    <m:d>
                      <m:dPr>
                        <m:ctrlPr>
                          <a:rPr lang="en-US" altLang="zh-CN" i="1">
                            <a:latin typeface="Cambria Math" charset="0"/>
                          </a:rPr>
                        </m:ctrlPr>
                      </m:dPr>
                      <m:e>
                        <m:r>
                          <a:rPr lang="en-US" altLang="zh-CN" b="1" i="1">
                            <a:latin typeface="Cambria Math" charset="0"/>
                          </a:rPr>
                          <m:t>𝒙</m:t>
                        </m:r>
                      </m:e>
                    </m:d>
                  </m:oMath>
                </a14:m>
                <a:endParaRPr kumimoji="1" lang="en-US" altLang="zh-CN" dirty="0" smtClean="0"/>
              </a:p>
              <a:p>
                <a:r>
                  <a:rPr lang="zh-CN" altLang="en-US" dirty="0"/>
                  <a:t>令</a:t>
                </a:r>
                <a14:m>
                  <m:oMath xmlns:m="http://schemas.openxmlformats.org/officeDocument/2006/math">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kumimoji="1" lang="zh-CN" altLang="en-US" dirty="0" smtClean="0"/>
                  <a:t>，</a:t>
                </a:r>
                <a:r>
                  <a:rPr lang="zh-CN" altLang="en-US" dirty="0" smtClean="0"/>
                  <a:t>其中</a:t>
                </a:r>
                <a14:m>
                  <m:oMath xmlns:m="http://schemas.openxmlformats.org/officeDocument/2006/math">
                    <m:r>
                      <a:rPr lang="en-US" altLang="zh-CN" i="1" dirty="0">
                        <a:latin typeface="Cambria Math" charset="0"/>
                      </a:rPr>
                      <m:t>𝑃</m:t>
                    </m:r>
                  </m:oMath>
                </a14:m>
                <a:r>
                  <a:rPr lang="zh-CN" altLang="en-US" dirty="0"/>
                  <a:t>表示原问题（</a:t>
                </a:r>
                <a:r>
                  <a:rPr lang="en-US" altLang="zh-CN" dirty="0"/>
                  <a:t>Primal</a:t>
                </a:r>
                <a:r>
                  <a:rPr lang="zh-CN" altLang="en-US" dirty="0" smtClean="0"/>
                  <a:t>）。</a:t>
                </a:r>
                <a:endParaRPr lang="en-US" altLang="zh-CN" dirty="0" smtClean="0"/>
              </a:p>
              <a:p>
                <a:r>
                  <a:rPr lang="zh-CN" altLang="en-US" dirty="0"/>
                  <a:t>如果某个</a:t>
                </a:r>
                <a:r>
                  <a:rPr lang="zh-CN" altLang="en-US" dirty="0"/>
                  <a:t>约束条件不</a:t>
                </a:r>
                <a:r>
                  <a:rPr lang="zh-CN" altLang="en-US" dirty="0"/>
                  <a:t>满足（</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微软雅黑" pitchFamily="34" charset="-122"/>
                          </a:rPr>
                          <m:t>h</m:t>
                        </m:r>
                      </m:e>
                      <m:sub>
                        <m:r>
                          <a:rPr lang="en-US" altLang="zh-CN" i="1">
                            <a:latin typeface="Cambria Math" charset="0"/>
                            <a:ea typeface="微软雅黑" pitchFamily="34" charset="-122"/>
                          </a:rPr>
                          <m:t>𝑗</m:t>
                        </m:r>
                      </m:sub>
                    </m:sSub>
                    <m:d>
                      <m:dPr>
                        <m:ctrlPr>
                          <a:rPr lang="en-US" altLang="zh-CN" i="1">
                            <a:latin typeface="Cambria Math"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Cambria Math" charset="0"/>
                        <a:cs typeface="Cambria Math" charset="0"/>
                      </a:rPr>
                      <m:t>≠</m:t>
                    </m:r>
                    <m:r>
                      <a:rPr lang="en-US" altLang="zh-CN" i="1">
                        <a:latin typeface="Cambria Math" charset="0"/>
                        <a:ea typeface="微软雅黑" pitchFamily="34" charset="-122"/>
                      </a:rPr>
                      <m:t>0</m:t>
                    </m:r>
                  </m:oMath>
                </a14:m>
                <a:r>
                  <a:rPr lang="zh-CN" altLang="en-US" dirty="0"/>
                  <a:t>或</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微软雅黑" pitchFamily="34" charset="-122"/>
                          </a:rPr>
                          <m:t>𝑔</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微软雅黑" pitchFamily="34" charset="-122"/>
                      </a:rPr>
                      <m:t>&gt;0</m:t>
                    </m:r>
                  </m:oMath>
                </a14:m>
                <a:r>
                  <a:rPr lang="zh-CN" altLang="en-US" dirty="0"/>
                  <a:t>）</a:t>
                </a:r>
                <a:r>
                  <a:rPr lang="zh-CN" altLang="en-US" dirty="0" smtClean="0"/>
                  <a:t>时</a:t>
                </a:r>
                <a:endParaRPr lang="en-US" altLang="zh-CN" dirty="0" smtClean="0"/>
              </a:p>
              <a:p>
                <a:endParaRPr kumimoji="1" lang="en-US" altLang="zh-CN" dirty="0" smtClean="0"/>
              </a:p>
              <a:p>
                <a:endParaRPr kumimoji="1" lang="en-US" altLang="zh-CN" dirty="0" smtClean="0"/>
              </a:p>
              <a:p>
                <a:pPr lvl="1"/>
                <a:r>
                  <a:rPr lang="zh-CN" altLang="en-US" dirty="0"/>
                  <a:t>只要</a:t>
                </a:r>
                <a:r>
                  <a:rPr lang="zh-CN" altLang="en-US" dirty="0"/>
                  <a:t>令不满足约束条件的拉格朗日乘子</a:t>
                </a:r>
                <a14:m>
                  <m:oMath xmlns:m="http://schemas.openxmlformats.org/officeDocument/2006/math">
                    <m:sSub>
                      <m:sSubPr>
                        <m:ctrlPr>
                          <a:rPr lang="en-US" altLang="zh-CN" i="1">
                            <a:latin typeface="Cambria Math" charset="0"/>
                          </a:rPr>
                        </m:ctrlPr>
                      </m:sSubPr>
                      <m:e>
                        <m:r>
                          <a:rPr lang="en-US" altLang="zh-CN" i="1">
                            <a:latin typeface="Cambria Math" charset="0"/>
                            <a:ea typeface="Cambria Math" charset="0"/>
                            <a:cs typeface="Cambria Math" charset="0"/>
                          </a:rPr>
                          <m:t>𝛽</m:t>
                        </m:r>
                      </m:e>
                      <m:sub>
                        <m:r>
                          <a:rPr lang="en-US" altLang="zh-CN" i="1">
                            <a:latin typeface="Cambria Math" charset="0"/>
                          </a:rPr>
                          <m:t>𝑗</m:t>
                        </m:r>
                      </m:sub>
                    </m:sSub>
                    <m:r>
                      <a:rPr lang="en-US" altLang="zh-CN" i="1">
                        <a:latin typeface="Cambria Math" charset="0"/>
                      </a:rPr>
                      <m:t>=∞</m:t>
                    </m:r>
                    <m:r>
                      <m:rPr>
                        <m:nor/>
                      </m:rPr>
                      <a:rPr lang="zh-CN" altLang="en-US"/>
                      <m:t>或</m:t>
                    </m:r>
                    <m:sSub>
                      <m:sSubPr>
                        <m:ctrlPr>
                          <a:rPr lang="en-US" altLang="zh-CN" i="1">
                            <a:latin typeface="Cambria Math" charset="0"/>
                          </a:rPr>
                        </m:ctrlPr>
                      </m:sSubPr>
                      <m:e>
                        <m:r>
                          <a:rPr lang="en-US" altLang="zh-CN" i="1">
                            <a:latin typeface="Cambria Math" charset="0"/>
                          </a:rPr>
                          <m:t>𝛼</m:t>
                        </m:r>
                      </m:e>
                      <m:sub>
                        <m:r>
                          <a:rPr lang="en-US" altLang="zh-CN" i="1">
                            <a:latin typeface="Cambria Math" charset="0"/>
                          </a:rPr>
                          <m:t>𝑖</m:t>
                        </m:r>
                      </m:sub>
                    </m:sSub>
                    <m:r>
                      <a:rPr lang="en-US" altLang="zh-CN" i="1">
                        <a:latin typeface="Cambria Math" charset="0"/>
                      </a:rPr>
                      <m:t>=∞</m:t>
                    </m:r>
                  </m:oMath>
                </a14:m>
                <a:r>
                  <a:rPr lang="zh-CN" altLang="en-US" dirty="0" smtClean="0"/>
                  <a:t>即可。</a:t>
                </a:r>
                <a:endParaRPr kumimoji="1" lang="en-US" altLang="zh-CN" dirty="0"/>
              </a:p>
              <a:p>
                <a:r>
                  <a:rPr lang="zh-CN" altLang="en-US" dirty="0"/>
                  <a:t>当</a:t>
                </a:r>
                <a:r>
                  <a:rPr lang="zh-CN" altLang="en-US" dirty="0"/>
                  <a:t>所有</a:t>
                </a:r>
                <a:r>
                  <a:rPr lang="zh-CN" altLang="en-US" dirty="0"/>
                  <a:t>约束条件都满足时，则有：</a:t>
                </a:r>
                <a14:m>
                  <m:oMath xmlns:m="http://schemas.openxmlformats.org/officeDocument/2006/math">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r>
                      <a:rPr lang="en-US" altLang="zh-CN" i="1">
                        <a:latin typeface="Cambria Math" charset="0"/>
                      </a:rPr>
                      <m:t>𝑓</m:t>
                    </m:r>
                    <m:d>
                      <m:dPr>
                        <m:ctrlPr>
                          <a:rPr lang="en-US" altLang="zh-CN" i="1">
                            <a:latin typeface="Cambria Math" charset="0"/>
                          </a:rPr>
                        </m:ctrlPr>
                      </m:dPr>
                      <m:e>
                        <m:r>
                          <a:rPr lang="en-US" altLang="zh-CN" b="1" i="1">
                            <a:latin typeface="Cambria Math" charset="0"/>
                          </a:rPr>
                          <m:t>𝒙</m:t>
                        </m:r>
                      </m:e>
                    </m:d>
                  </m:oMath>
                </a14:m>
                <a:endParaRPr kumimoji="1" lang="en-US" altLang="zh-CN" dirty="0" smtClean="0"/>
              </a:p>
              <a:p>
                <a:r>
                  <a:rPr lang="zh-CN" altLang="en-US" dirty="0"/>
                  <a:t>亦即我们最初要最小化的函数</a:t>
                </a:r>
                <a:r>
                  <a:rPr lang="zh-CN" altLang="en-US" dirty="0" smtClean="0"/>
                  <a:t>。</a:t>
                </a:r>
                <a:endParaRPr kumimoji="1" lang="en-US" altLang="zh-CN"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570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对偶性</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797966" y="3475484"/>
                <a:ext cx="7728013"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𝜃</m:t>
                          </m:r>
                        </m:e>
                        <m:sub>
                          <m:r>
                            <a:rPr lang="en-US" altLang="zh-CN" sz="2400" i="1">
                              <a:solidFill>
                                <a:srgbClr val="09405E"/>
                              </a:solidFill>
                              <a:latin typeface="Cambria Math" charset="0"/>
                              <a:ea typeface="Microsoft YaHei" charset="-122"/>
                              <a:cs typeface="Microsoft YaHei" charset="-122"/>
                            </a:rPr>
                            <m:t>𝑃</m:t>
                          </m:r>
                        </m:sub>
                      </m:sSub>
                      <m:d>
                        <m:dPr>
                          <m:ctrlPr>
                            <a:rPr lang="en-US" altLang="zh-CN" sz="2400" i="1">
                              <a:solidFill>
                                <a:srgbClr val="09405E"/>
                              </a:solidFill>
                              <a:latin typeface="Cambria Math" charset="0"/>
                              <a:ea typeface="Microsoft YaHei" charset="-122"/>
                              <a:cs typeface="Microsoft YaHei" charset="-122"/>
                            </a:rPr>
                          </m:ctrlPr>
                        </m:dPr>
                        <m:e>
                          <m:r>
                            <a:rPr lang="en-US" altLang="zh-CN" sz="2400" b="1" i="1">
                              <a:solidFill>
                                <a:srgbClr val="09405E"/>
                              </a:solidFill>
                              <a:latin typeface="Cambria Math" charset="0"/>
                              <a:ea typeface="Microsoft YaHei" charset="-122"/>
                              <a:cs typeface="Microsoft YaHei" charset="-122"/>
                            </a:rPr>
                            <m:t>𝒙</m:t>
                          </m:r>
                        </m:e>
                      </m:d>
                      <m:r>
                        <a:rPr lang="en-US" altLang="zh-CN" sz="2400" b="0" i="1" smtClean="0">
                          <a:solidFill>
                            <a:srgbClr val="09405E"/>
                          </a:solidFill>
                          <a:latin typeface="Cambria Math" charset="0"/>
                          <a:ea typeface="Cambria Math" charset="0"/>
                          <a:cs typeface="Cambria Math" charset="0"/>
                        </a:rPr>
                        <m:t>=</m:t>
                      </m:r>
                      <m:func>
                        <m:funcPr>
                          <m:ctrlPr>
                            <a:rPr lang="mr-IN" altLang="zh-CN" sz="2400" i="1">
                              <a:solidFill>
                                <a:srgbClr val="09405E"/>
                              </a:solidFill>
                              <a:latin typeface="Cambria Math" charset="0"/>
                              <a:ea typeface="Microsoft YaHei" charset="-122"/>
                              <a:cs typeface="Microsoft YaHei" charset="-122"/>
                            </a:rPr>
                          </m:ctrlPr>
                        </m:funcPr>
                        <m:fName>
                          <m:limLow>
                            <m:limLowPr>
                              <m:ctrlPr>
                                <a:rPr lang="mr-IN" altLang="zh-CN" sz="2400" i="1">
                                  <a:solidFill>
                                    <a:srgbClr val="09405E"/>
                                  </a:solidFill>
                                  <a:latin typeface="Cambria Math" charset="0"/>
                                  <a:ea typeface="Microsoft YaHei" charset="-122"/>
                                  <a:cs typeface="Microsoft YaHei" charset="-122"/>
                                </a:rPr>
                              </m:ctrlPr>
                            </m:limLowPr>
                            <m:e>
                              <m:r>
                                <m:rPr>
                                  <m:sty m:val="p"/>
                                </m:rPr>
                                <a:rPr lang="mr-IN" altLang="zh-CN" sz="2400">
                                  <a:solidFill>
                                    <a:srgbClr val="09405E"/>
                                  </a:solidFill>
                                  <a:latin typeface="Cambria Math" charset="0"/>
                                  <a:ea typeface="Microsoft YaHei" charset="-122"/>
                                  <a:cs typeface="Microsoft YaHei" charset="-122"/>
                                </a:rPr>
                                <m:t>max</m:t>
                              </m:r>
                            </m:e>
                            <m:lim>
                              <m:sSub>
                                <m:sSubPr>
                                  <m:ctrlPr>
                                    <a:rPr lang="en-US" altLang="zh-CN" sz="2400" i="1">
                                      <a:solidFill>
                                        <a:srgbClr val="09405E"/>
                                      </a:solidFill>
                                      <a:latin typeface="Cambria Math" charset="0"/>
                                      <a:ea typeface="Microsoft YaHei" charset="-122"/>
                                      <a:cs typeface="Microsoft YaHei" charset="-122"/>
                                    </a:rPr>
                                  </m:ctrlPr>
                                </m:sSubPr>
                                <m:e>
                                  <m:r>
                                    <a:rPr lang="en-US" altLang="zh-CN" sz="2400" b="1" i="1">
                                      <a:solidFill>
                                        <a:srgbClr val="09405E"/>
                                      </a:solidFill>
                                      <a:latin typeface="Cambria Math" charset="0"/>
                                      <a:ea typeface="Cambria Math" charset="0"/>
                                      <a:cs typeface="Cambria Math" charset="0"/>
                                    </a:rPr>
                                    <m:t>𝜶</m:t>
                                  </m:r>
                                  <m:r>
                                    <a:rPr lang="en-US" altLang="zh-CN" sz="2400" i="1">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ea typeface="Cambria Math" charset="0"/>
                                      <a:cs typeface="Cambria Math" charset="0"/>
                                    </a:rPr>
                                    <m:t>𝜷</m:t>
                                  </m:r>
                                  <m:r>
                                    <a:rPr lang="en-US" altLang="zh-CN" sz="2400" i="1">
                                      <a:solidFill>
                                        <a:srgbClr val="09405E"/>
                                      </a:solidFill>
                                      <a:latin typeface="Cambria Math" charset="0"/>
                                      <a:ea typeface="Cambria Math" charset="0"/>
                                      <a:cs typeface="Cambria Math" charset="0"/>
                                    </a:rPr>
                                    <m:t>: </m:t>
                                  </m:r>
                                  <m:r>
                                    <a:rPr lang="en-US" altLang="zh-CN" sz="2400" i="1">
                                      <a:solidFill>
                                        <a:srgbClr val="09405E"/>
                                      </a:solidFill>
                                      <a:latin typeface="Cambria Math" charset="0"/>
                                      <a:ea typeface="Microsoft YaHei" charset="-122"/>
                                      <a:cs typeface="Microsoft YaHei" charset="-122"/>
                                    </a:rPr>
                                    <m:t>𝛼</m:t>
                                  </m:r>
                                </m:e>
                                <m:sub>
                                  <m:r>
                                    <a:rPr lang="en-US" altLang="zh-CN" sz="2400" i="1">
                                      <a:solidFill>
                                        <a:srgbClr val="09405E"/>
                                      </a:solidFill>
                                      <a:latin typeface="Cambria Math" charset="0"/>
                                      <a:ea typeface="Microsoft YaHei" charset="-122"/>
                                      <a:cs typeface="Microsoft YaHei" charset="-122"/>
                                    </a:rPr>
                                    <m:t>𝑖</m:t>
                                  </m:r>
                                </m:sub>
                              </m:sSub>
                              <m:r>
                                <a:rPr lang="en-US" altLang="zh-CN" sz="2400" i="1">
                                  <a:solidFill>
                                    <a:srgbClr val="09405E"/>
                                  </a:solidFill>
                                  <a:latin typeface="Cambria Math" charset="0"/>
                                  <a:ea typeface="Microsoft YaHei" charset="-122"/>
                                  <a:cs typeface="Microsoft YaHei" charset="-122"/>
                                </a:rPr>
                                <m:t>≥0 </m:t>
                              </m:r>
                            </m:lim>
                          </m:limLow>
                        </m:fName>
                        <m:e>
                          <m:d>
                            <m:dPr>
                              <m:begChr m:val="["/>
                              <m:endChr m:val="]"/>
                              <m:ctrlPr>
                                <a:rPr lang="mr-IN" altLang="zh-CN" sz="2400" i="1" smtClean="0">
                                  <a:solidFill>
                                    <a:srgbClr val="09405E"/>
                                  </a:solidFill>
                                  <a:latin typeface="Cambria Math" charset="0"/>
                                  <a:ea typeface="Microsoft YaHei" charset="-122"/>
                                  <a:cs typeface="Microsoft YaHei" charset="-122"/>
                                </a:rPr>
                              </m:ctrlPr>
                            </m:dPr>
                            <m:e>
                              <m:r>
                                <a:rPr lang="en-US" altLang="zh-CN" sz="2400" i="1">
                                  <a:solidFill>
                                    <a:srgbClr val="09405E"/>
                                  </a:solidFill>
                                  <a:latin typeface="Cambria Math" charset="0"/>
                                </a:rPr>
                                <m:t>𝑓</m:t>
                              </m:r>
                              <m:d>
                                <m:dPr>
                                  <m:ctrlPr>
                                    <a:rPr lang="en-US" altLang="zh-CN" sz="2400" i="1">
                                      <a:solidFill>
                                        <a:srgbClr val="09405E"/>
                                      </a:solidFill>
                                      <a:latin typeface="Cambria Math" charset="0"/>
                                    </a:rPr>
                                  </m:ctrlPr>
                                </m:dPr>
                                <m:e>
                                  <m:r>
                                    <a:rPr lang="en-US" altLang="zh-CN" sz="2400" b="1" i="1">
                                      <a:solidFill>
                                        <a:srgbClr val="09405E"/>
                                      </a:solidFill>
                                      <a:latin typeface="Cambria Math" charset="0"/>
                                    </a:rPr>
                                    <m:t>𝒙</m:t>
                                  </m:r>
                                </m:e>
                              </m:d>
                              <m:r>
                                <a:rPr lang="en-US" altLang="zh-CN" sz="2400" i="1">
                                  <a:solidFill>
                                    <a:srgbClr val="09405E"/>
                                  </a:solidFill>
                                  <a:latin typeface="Cambria Math" charset="0"/>
                                </a:rPr>
                                <m:t>+</m:t>
                              </m:r>
                              <m:nary>
                                <m:naryPr>
                                  <m:chr m:val="∑"/>
                                  <m:ctrlPr>
                                    <a:rPr lang="is-IS" altLang="zh-CN" sz="2400" i="1">
                                      <a:solidFill>
                                        <a:srgbClr val="09405E"/>
                                      </a:solidFill>
                                      <a:latin typeface="Cambria Math"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𝐾</m:t>
                                  </m:r>
                                </m:sup>
                                <m:e>
                                  <m:sSub>
                                    <m:sSubPr>
                                      <m:ctrlPr>
                                        <a:rPr lang="en-US" altLang="zh-CN" sz="2400" i="1">
                                          <a:solidFill>
                                            <a:srgbClr val="09405E"/>
                                          </a:solidFill>
                                          <a:latin typeface="Cambria Math" charset="0"/>
                                        </a:rPr>
                                      </m:ctrlPr>
                                    </m:sSub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Sub>
                                </m:e>
                              </m:nary>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𝑔</m:t>
                                  </m:r>
                                </m:e>
                                <m:sub>
                                  <m:r>
                                    <a:rPr lang="en-US" altLang="zh-CN" sz="2400" i="1">
                                      <a:solidFill>
                                        <a:srgbClr val="09405E"/>
                                      </a:solidFill>
                                      <a:latin typeface="Cambria Math" charset="0"/>
                                    </a:rPr>
                                    <m:t>𝑖</m:t>
                                  </m:r>
                                </m:sub>
                              </m:sSub>
                              <m:d>
                                <m:dPr>
                                  <m:ctrlPr>
                                    <a:rPr lang="en-US" altLang="zh-CN" sz="2400" i="1">
                                      <a:solidFill>
                                        <a:srgbClr val="09405E"/>
                                      </a:solidFill>
                                      <a:latin typeface="Cambria Math" charset="0"/>
                                    </a:rPr>
                                  </m:ctrlPr>
                                </m:dPr>
                                <m:e>
                                  <m:r>
                                    <a:rPr lang="en-US" altLang="zh-CN" sz="2400" b="1" i="1">
                                      <a:solidFill>
                                        <a:srgbClr val="09405E"/>
                                      </a:solidFill>
                                      <a:latin typeface="Cambria Math" charset="0"/>
                                    </a:rPr>
                                    <m:t>𝒙</m:t>
                                  </m:r>
                                </m:e>
                              </m:d>
                              <m:r>
                                <a:rPr lang="en-US" altLang="zh-CN" sz="2400" i="1">
                                  <a:solidFill>
                                    <a:srgbClr val="09405E"/>
                                  </a:solidFill>
                                  <a:latin typeface="Cambria Math" charset="0"/>
                                </a:rPr>
                                <m:t>+</m:t>
                              </m:r>
                              <m:nary>
                                <m:naryPr>
                                  <m:chr m:val="∑"/>
                                  <m:ctrlPr>
                                    <a:rPr lang="is-IS" altLang="zh-CN" sz="2400" i="1">
                                      <a:solidFill>
                                        <a:srgbClr val="09405E"/>
                                      </a:solidFill>
                                      <a:latin typeface="Cambria Math" charset="0"/>
                                    </a:rPr>
                                  </m:ctrlPr>
                                </m:naryPr>
                                <m:sub>
                                  <m:r>
                                    <a:rPr lang="en-US" altLang="zh-CN" sz="2400" i="1">
                                      <a:solidFill>
                                        <a:srgbClr val="09405E"/>
                                      </a:solidFill>
                                      <a:latin typeface="Cambria Math" charset="0"/>
                                    </a:rPr>
                                    <m:t>𝑗</m:t>
                                  </m:r>
                                  <m:r>
                                    <a:rPr lang="en-US" altLang="zh-CN" sz="2400" i="1">
                                      <a:solidFill>
                                        <a:srgbClr val="09405E"/>
                                      </a:solidFill>
                                      <a:latin typeface="Cambria Math" charset="0"/>
                                    </a:rPr>
                                    <m:t>=1</m:t>
                                  </m:r>
                                </m:sub>
                                <m:sup>
                                  <m:r>
                                    <a:rPr lang="en-US" altLang="zh-CN" sz="2400" i="1">
                                      <a:solidFill>
                                        <a:srgbClr val="09405E"/>
                                      </a:solidFill>
                                      <a:latin typeface="Cambria Math" charset="0"/>
                                    </a:rPr>
                                    <m:t>𝐿</m:t>
                                  </m:r>
                                </m:sup>
                                <m:e>
                                  <m:sSub>
                                    <m:sSubPr>
                                      <m:ctrlPr>
                                        <a:rPr lang="en-US" altLang="zh-CN" sz="2400" i="1">
                                          <a:solidFill>
                                            <a:srgbClr val="09405E"/>
                                          </a:solidFill>
                                          <a:latin typeface="Cambria Math" charset="0"/>
                                        </a:rPr>
                                      </m:ctrlPr>
                                    </m:sSubPr>
                                    <m:e>
                                      <m:r>
                                        <a:rPr lang="en-US" altLang="zh-CN" sz="2400" i="1">
                                          <a:solidFill>
                                            <a:srgbClr val="09405E"/>
                                          </a:solidFill>
                                          <a:latin typeface="Cambria Math" charset="0"/>
                                          <a:ea typeface="Cambria Math" charset="0"/>
                                          <a:cs typeface="Cambria Math" charset="0"/>
                                        </a:rPr>
                                        <m:t>𝛽</m:t>
                                      </m:r>
                                    </m:e>
                                    <m:sub>
                                      <m:r>
                                        <a:rPr lang="en-US" altLang="zh-CN" sz="2400" i="1">
                                          <a:solidFill>
                                            <a:srgbClr val="09405E"/>
                                          </a:solidFill>
                                          <a:latin typeface="Cambria Math" charset="0"/>
                                          <a:ea typeface="Cambria Math" charset="0"/>
                                          <a:cs typeface="Cambria Math" charset="0"/>
                                        </a:rPr>
                                        <m:t>𝑗</m:t>
                                      </m:r>
                                    </m:sub>
                                  </m:sSub>
                                </m:e>
                              </m:nary>
                              <m:sSub>
                                <m:sSubPr>
                                  <m:ctrlPr>
                                    <a:rPr lang="en-US" altLang="zh-CN" sz="2400" i="1">
                                      <a:solidFill>
                                        <a:srgbClr val="09405E"/>
                                      </a:solidFill>
                                      <a:latin typeface="Cambria Math" charset="0"/>
                                    </a:rPr>
                                  </m:ctrlPr>
                                </m:sSubPr>
                                <m:e>
                                  <m:r>
                                    <a:rPr lang="en-US" altLang="zh-CN" sz="2400" i="1">
                                      <a:solidFill>
                                        <a:srgbClr val="09405E"/>
                                      </a:solidFill>
                                      <a:latin typeface="Cambria Math" charset="0"/>
                                    </a:rPr>
                                    <m:t>h</m:t>
                                  </m:r>
                                </m:e>
                                <m:sub>
                                  <m:r>
                                    <a:rPr lang="en-US" altLang="zh-CN" sz="2400" i="1">
                                      <a:solidFill>
                                        <a:srgbClr val="09405E"/>
                                      </a:solidFill>
                                      <a:latin typeface="Cambria Math" charset="0"/>
                                    </a:rPr>
                                    <m:t>𝑗</m:t>
                                  </m:r>
                                </m:sub>
                              </m:sSub>
                              <m:d>
                                <m:dPr>
                                  <m:ctrlPr>
                                    <a:rPr lang="en-US" altLang="zh-CN" sz="2400" i="1">
                                      <a:solidFill>
                                        <a:srgbClr val="09405E"/>
                                      </a:solidFill>
                                      <a:latin typeface="Cambria Math" charset="0"/>
                                    </a:rPr>
                                  </m:ctrlPr>
                                </m:dPr>
                                <m:e>
                                  <m:r>
                                    <a:rPr lang="en-US" altLang="zh-CN" sz="2400" b="1" i="1">
                                      <a:solidFill>
                                        <a:srgbClr val="09405E"/>
                                      </a:solidFill>
                                      <a:latin typeface="Cambria Math" charset="0"/>
                                    </a:rPr>
                                    <m:t>𝒙</m:t>
                                  </m:r>
                                </m:e>
                              </m:d>
                            </m:e>
                          </m:d>
                        </m:e>
                      </m:func>
                      <m:r>
                        <a:rPr lang="en-US" altLang="zh-CN" sz="2400" b="0" i="0"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797966" y="3475484"/>
                <a:ext cx="7728013" cy="126618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952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dirty="0"/>
                  <a:t>考虑最小化问题：</a:t>
                </a:r>
                <a14:m>
                  <m:oMath xmlns:m="http://schemas.openxmlformats.org/officeDocument/2006/math">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i="1">
                                <a:latin typeface="Cambria Math" charset="0"/>
                              </a:rPr>
                              <m:t>𝒙</m:t>
                            </m:r>
                          </m:lim>
                        </m:limLow>
                      </m:fName>
                      <m:e>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charset="0"/>
                              </a:rPr>
                            </m:ctrlPr>
                          </m:dPr>
                          <m:e>
                            <m:r>
                              <a:rPr lang="en-US" altLang="zh-CN" b="1" i="1">
                                <a:latin typeface="Cambria Math" charset="0"/>
                              </a:rPr>
                              <m:t>𝒙</m:t>
                            </m:r>
                          </m:e>
                        </m:d>
                      </m:e>
                    </m:func>
                    <m:r>
                      <a:rPr lang="en-US" altLang="zh-CN"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i="1">
                                <a:latin typeface="Cambria Math" charset="0"/>
                              </a:rPr>
                              <m:t>𝒙</m:t>
                            </m:r>
                          </m:lim>
                        </m:limLow>
                      </m:fName>
                      <m:e>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e>
                    </m:func>
                  </m:oMath>
                </a14:m>
                <a:r>
                  <a:rPr lang="zh-CN" altLang="en-US" dirty="0" smtClean="0"/>
                  <a:t>，</a:t>
                </a:r>
                <a:endParaRPr lang="en-US" altLang="zh-CN" dirty="0" smtClean="0"/>
              </a:p>
              <a:p>
                <a:pPr>
                  <a:lnSpc>
                    <a:spcPct val="100000"/>
                  </a:lnSpc>
                </a:pPr>
                <a:r>
                  <a:rPr lang="zh-CN" altLang="en-US" dirty="0"/>
                  <a:t>这个问题的解和我们最初的原问题的解</a:t>
                </a:r>
                <a:r>
                  <a:rPr lang="zh-CN" altLang="en-US" dirty="0" smtClean="0"/>
                  <a:t>相同。</a:t>
                </a:r>
                <a:endParaRPr lang="en-US" altLang="zh-CN" dirty="0" smtClean="0"/>
              </a:p>
              <a:p>
                <a:pPr>
                  <a:lnSpc>
                    <a:spcPct val="100000"/>
                  </a:lnSpc>
                </a:pPr>
                <a:r>
                  <a:rPr lang="zh-CN" altLang="en-US" dirty="0"/>
                  <a:t>用</a:t>
                </a:r>
                <a14:m>
                  <m:oMath xmlns:m="http://schemas.openxmlformats.org/officeDocument/2006/math">
                    <m:sSup>
                      <m:sSupPr>
                        <m:ctrlPr>
                          <a:rPr lang="en-US" altLang="zh-CN" b="1" i="1">
                            <a:latin typeface="Cambria Math" charset="0"/>
                          </a:rPr>
                        </m:ctrlPr>
                      </m:sSupPr>
                      <m:e>
                        <m:r>
                          <a:rPr lang="en-US" altLang="zh-CN" i="1">
                            <a:latin typeface="Cambria Math" charset="0"/>
                          </a:rPr>
                          <m:t>𝑝</m:t>
                        </m:r>
                      </m:e>
                      <m:sup>
                        <m:r>
                          <a:rPr lang="en-US" altLang="zh-CN" i="1">
                            <a:latin typeface="Cambria Math" charset="0"/>
                          </a:rPr>
                          <m:t>∗</m:t>
                        </m:r>
                      </m:sup>
                    </m:sSup>
                    <m:r>
                      <a:rPr lang="en-US" altLang="zh-CN"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i="1">
                                <a:latin typeface="Cambria Math" charset="0"/>
                              </a:rPr>
                              <m:t>𝒙</m:t>
                            </m:r>
                          </m:lim>
                        </m:limLow>
                      </m:fName>
                      <m:e>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charset="0"/>
                              </a:rPr>
                            </m:ctrlPr>
                          </m:dPr>
                          <m:e>
                            <m:r>
                              <a:rPr lang="en-US" altLang="zh-CN" b="1" i="1">
                                <a:latin typeface="Cambria Math" charset="0"/>
                              </a:rPr>
                              <m:t>𝒙</m:t>
                            </m:r>
                          </m:e>
                        </m:d>
                      </m:e>
                    </m:func>
                    <m:r>
                      <a:rPr lang="en-US" altLang="zh-CN"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i="1">
                                <a:latin typeface="Cambria Math" charset="0"/>
                              </a:rPr>
                              <m:t>𝒙</m:t>
                            </m:r>
                          </m:lim>
                        </m:limLow>
                      </m:fName>
                      <m:e>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e>
                    </m:func>
                  </m:oMath>
                </a14:m>
                <a:r>
                  <a:rPr lang="zh-CN" altLang="en-US" dirty="0"/>
                  <a:t>表示这是原问题的最优</a:t>
                </a:r>
                <a:r>
                  <a:rPr lang="zh-CN" altLang="en-US" dirty="0" smtClean="0"/>
                  <a:t>解。</a:t>
                </a:r>
                <a:endParaRPr lang="en-US" altLang="zh-CN" dirty="0" smtClean="0"/>
              </a:p>
              <a:p>
                <a:pPr lvl="1">
                  <a:lnSpc>
                    <a:spcPct val="100000"/>
                  </a:lnSpc>
                </a:pPr>
                <a:endParaRPr lang="en-US" altLang="zh-CN" sz="2000" dirty="0" smtClean="0"/>
              </a:p>
              <a:p>
                <a:pPr>
                  <a:lnSpc>
                    <a:spcPct val="100000"/>
                  </a:lnSpc>
                </a:pPr>
                <a:r>
                  <a:rPr lang="zh-CN" altLang="en-US" dirty="0" smtClean="0"/>
                  <a:t>接下来</a:t>
                </a:r>
                <a:r>
                  <a:rPr lang="zh-CN" altLang="en-US" dirty="0"/>
                  <a:t>我们考虑另一个不同的问题：</a:t>
                </a:r>
                <a14:m>
                  <m:oMath xmlns:m="http://schemas.openxmlformats.org/officeDocument/2006/math">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r>
                      <a:rPr lang="en-US" altLang="zh-CN"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m:t>
                            </m:r>
                            <m:r>
                              <m:rPr>
                                <m:sty m:val="p"/>
                              </m:rPr>
                              <a:rPr lang="en-US" altLang="zh-CN" i="1">
                                <a:latin typeface="Cambria Math" charset="0"/>
                              </a:rPr>
                              <m:t>in</m:t>
                            </m:r>
                          </m:e>
                          <m:lim>
                            <m:r>
                              <a:rPr lang="en-US" altLang="zh-CN" b="1" i="1">
                                <a:latin typeface="Cambria Math" charset="0"/>
                              </a:rPr>
                              <m:t>𝒙</m:t>
                            </m:r>
                            <m:r>
                              <a:rPr lang="en-US" altLang="zh-CN" i="1">
                                <a:latin typeface="Cambria Math" charset="0"/>
                              </a:rPr>
                              <m:t> </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lang="zh-CN" altLang="en-US" dirty="0" smtClean="0"/>
                  <a:t>，其中</a:t>
                </a:r>
                <a14:m>
                  <m:oMath xmlns:m="http://schemas.openxmlformats.org/officeDocument/2006/math">
                    <m:r>
                      <a:rPr lang="en-US" altLang="zh-CN" i="1" dirty="0">
                        <a:latin typeface="Cambria Math" charset="0"/>
                      </a:rPr>
                      <m:t>𝐷</m:t>
                    </m:r>
                  </m:oMath>
                </a14:m>
                <a:r>
                  <a:rPr lang="zh-CN" altLang="en-US" dirty="0"/>
                  <a:t>表示对偶问题（</a:t>
                </a:r>
                <a:r>
                  <a:rPr lang="en-US" altLang="zh-CN" dirty="0"/>
                  <a:t>Dual</a:t>
                </a:r>
                <a:r>
                  <a:rPr lang="zh-CN" altLang="en-US" dirty="0" smtClean="0"/>
                  <a:t>）。</a:t>
                </a:r>
                <a:endParaRPr lang="en-US" altLang="zh-CN" dirty="0" smtClean="0"/>
              </a:p>
              <a:p>
                <a:pPr>
                  <a:lnSpc>
                    <a:spcPct val="100000"/>
                  </a:lnSpc>
                </a:pPr>
                <a:endParaRPr kumimoji="1" lang="en-US" altLang="zh-CN" dirty="0"/>
              </a:p>
              <a:p>
                <a:pPr>
                  <a:lnSpc>
                    <a:spcPct val="100000"/>
                  </a:lnSpc>
                </a:pPr>
                <a:r>
                  <a:rPr lang="zh-CN" altLang="en-US" dirty="0"/>
                  <a:t>定义对偶问题的优化问题：</a:t>
                </a:r>
                <a14:m>
                  <m:oMath xmlns:m="http://schemas.openxmlformats.org/officeDocument/2006/math">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m:t>
                            </m:r>
                            <m:r>
                              <m:rPr>
                                <m:sty m:val="p"/>
                              </m:rPr>
                              <a:rPr lang="en-US" altLang="zh-CN" i="1">
                                <a:latin typeface="Cambria Math" charset="0"/>
                              </a:rPr>
                              <m:t>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m:t>
                            </m:r>
                          </m:lim>
                        </m:limLow>
                      </m:fName>
                      <m:e>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r>
                      <a:rPr lang="en-US" altLang="zh-CN" i="1">
                        <a:latin typeface="Cambria Math" charset="0"/>
                      </a:rPr>
                      <m:t>=</m:t>
                    </m:r>
                    <m:limLow>
                      <m:limLowPr>
                        <m:ctrlPr>
                          <a:rPr lang="mr-IN" altLang="zh-CN" i="1">
                            <a:latin typeface="Cambria Math" charset="0"/>
                          </a:rPr>
                        </m:ctrlPr>
                      </m:limLowPr>
                      <m:e>
                        <m:r>
                          <m:rPr>
                            <m:sty m:val="p"/>
                          </m:rPr>
                          <a:rPr lang="mr-IN" altLang="zh-CN">
                            <a:latin typeface="Cambria Math" charset="0"/>
                          </a:rPr>
                          <m:t>max</m:t>
                        </m:r>
                      </m:e>
                      <m:lim>
                        <m:sSub>
                          <m:sSubPr>
                            <m:ctrlPr>
                              <a:rPr lang="en-US" altLang="zh-CN" i="1">
                                <a:latin typeface="Cambria Math" charset="0"/>
                              </a:rPr>
                            </m:ctrlPr>
                          </m:sSubPr>
                          <m:e>
                            <m:r>
                              <a:rPr lang="en-US" altLang="zh-CN" b="1">
                                <a:latin typeface="Cambria Math" charset="0"/>
                                <a:ea typeface="Cambria Math" charset="0"/>
                                <a:cs typeface="Cambria Math" charset="0"/>
                              </a:rPr>
                              <m:t>𝛂</m:t>
                            </m:r>
                            <m:r>
                              <a:rPr lang="en-US" altLang="zh-CN" i="1">
                                <a:latin typeface="Cambria Math" charset="0"/>
                                <a:ea typeface="Cambria Math" charset="0"/>
                                <a:cs typeface="Cambria Math" charset="0"/>
                              </a:rPr>
                              <m:t>,</m:t>
                            </m:r>
                            <m:r>
                              <a:rPr lang="en-US" altLang="zh-CN" b="1">
                                <a:latin typeface="Cambria Math" charset="0"/>
                                <a:ea typeface="Cambria Math" charset="0"/>
                                <a:cs typeface="Cambria Math" charset="0"/>
                              </a:rPr>
                              <m:t>𝛃</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a:latin typeface="Cambria Math" charset="0"/>
                              </a:rPr>
                              <m:t>𝐱</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kumimoji="1" lang="zh-CN" altLang="en-US" dirty="0" smtClean="0"/>
                  <a:t>。</a:t>
                </a:r>
                <a:endParaRPr kumimoji="1" lang="en-US" altLang="zh-CN" dirty="0" smtClean="0"/>
              </a:p>
              <a:p>
                <a:pPr>
                  <a:lnSpc>
                    <a:spcPct val="100000"/>
                  </a:lnSpc>
                </a:pPr>
                <a:r>
                  <a:rPr lang="zh-CN" altLang="en-US" dirty="0"/>
                  <a:t>用</a:t>
                </a:r>
                <a14:m>
                  <m:oMath xmlns:m="http://schemas.openxmlformats.org/officeDocument/2006/math">
                    <m:sSup>
                      <m:sSupPr>
                        <m:ctrlPr>
                          <a:rPr lang="en-US" altLang="zh-CN" b="1" i="1">
                            <a:latin typeface="Cambria Math" charset="0"/>
                          </a:rPr>
                        </m:ctrlPr>
                      </m:sSupPr>
                      <m:e>
                        <m:r>
                          <a:rPr lang="en-US" altLang="zh-CN" i="1">
                            <a:latin typeface="Cambria Math" charset="0"/>
                          </a:rPr>
                          <m:t>𝑑</m:t>
                        </m:r>
                      </m:e>
                      <m:sup>
                        <m:r>
                          <a:rPr lang="en-US" altLang="zh-CN" i="1">
                            <a:latin typeface="Cambria Math" charset="0"/>
                          </a:rPr>
                          <m:t>∗</m:t>
                        </m:r>
                      </m:sup>
                    </m:sSup>
                    <m:r>
                      <a:rPr lang="en-US" altLang="zh-CN" b="1" i="1">
                        <a:latin typeface="Cambria Math" charset="0"/>
                      </a:rPr>
                      <m:t>=</m:t>
                    </m:r>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m:t>
                            </m:r>
                            <m:r>
                              <m:rPr>
                                <m:sty m:val="p"/>
                              </m:rPr>
                              <a:rPr lang="en-US" altLang="zh-CN" i="1">
                                <a:latin typeface="Cambria Math" charset="0"/>
                              </a:rPr>
                              <m:t>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m:t>
                            </m:r>
                          </m:lim>
                        </m:limLow>
                      </m:fName>
                      <m:e>
                        <m:sSub>
                          <m:sSubPr>
                            <m:ctrlPr>
                              <a:rPr lang="en-US" altLang="zh-CN" i="1">
                                <a:latin typeface="Cambria Math"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r>
                      <a:rPr lang="en-US" altLang="zh-CN" i="1">
                        <a:latin typeface="Cambria Math" charset="0"/>
                      </a:rPr>
                      <m:t>=</m:t>
                    </m:r>
                    <m:limLow>
                      <m:limLowPr>
                        <m:ctrlPr>
                          <a:rPr lang="mr-IN" altLang="zh-CN" i="1">
                            <a:latin typeface="Cambria Math" charset="0"/>
                          </a:rPr>
                        </m:ctrlPr>
                      </m:limLowPr>
                      <m:e>
                        <m:r>
                          <m:rPr>
                            <m:sty m:val="p"/>
                          </m:rPr>
                          <a:rPr lang="mr-IN" altLang="zh-CN">
                            <a:latin typeface="Cambria Math" charset="0"/>
                          </a:rPr>
                          <m:t>max</m:t>
                        </m:r>
                      </m:e>
                      <m:lim>
                        <m:sSub>
                          <m:sSubPr>
                            <m:ctrlPr>
                              <a:rPr lang="en-US" altLang="zh-CN" i="1">
                                <a:latin typeface="Cambria Math"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unc>
                      <m:funcPr>
                        <m:ctrlPr>
                          <a:rPr lang="mr-IN" altLang="zh-CN" i="1">
                            <a:latin typeface="Cambria Math" charset="0"/>
                          </a:rPr>
                        </m:ctrlPr>
                      </m:funcPr>
                      <m:fName>
                        <m:limLow>
                          <m:limLowPr>
                            <m:ctrlPr>
                              <a:rPr lang="mr-IN" altLang="zh-CN" i="1">
                                <a:latin typeface="Cambria Math" charset="0"/>
                              </a:rPr>
                            </m:ctrlPr>
                          </m:limLowPr>
                          <m:e>
                            <m:r>
                              <m:rPr>
                                <m:sty m:val="p"/>
                              </m:rPr>
                              <a:rPr lang="mr-IN" altLang="zh-CN">
                                <a:latin typeface="Cambria Math" charset="0"/>
                              </a:rPr>
                              <m:t>min</m:t>
                            </m:r>
                          </m:e>
                          <m:lim>
                            <m:r>
                              <a:rPr lang="en-US" altLang="zh-CN" b="1" i="1">
                                <a:latin typeface="Cambria Math" charset="0"/>
                              </a:rPr>
                              <m:t>𝒙</m:t>
                            </m:r>
                          </m:lim>
                        </m:limLow>
                      </m:fName>
                      <m:e>
                        <m:r>
                          <a:rPr lang="en-US" altLang="zh-CN" i="1">
                            <a:latin typeface="Cambria Math" charset="0"/>
                          </a:rPr>
                          <m:t>𝐿</m:t>
                        </m:r>
                        <m:d>
                          <m:dPr>
                            <m:ctrlPr>
                              <a:rPr lang="en-US" altLang="zh-CN" i="1">
                                <a:latin typeface="Cambria Math"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lang="zh-CN" altLang="en-US" dirty="0"/>
                  <a:t>表示对偶问题的</a:t>
                </a:r>
                <a:r>
                  <a:rPr lang="zh-CN" altLang="en-US" dirty="0"/>
                  <a:t>最优</a:t>
                </a:r>
                <a:r>
                  <a:rPr lang="zh-CN" altLang="en-US" dirty="0" smtClean="0"/>
                  <a:t>解。</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t="-1164" r="-4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p:sp>
        <p:nvSpPr>
          <p:cNvPr id="5" name="矩形 4"/>
          <p:cNvSpPr/>
          <p:nvPr/>
        </p:nvSpPr>
        <p:spPr>
          <a:xfrm>
            <a:off x="910251" y="6330708"/>
            <a:ext cx="6144631" cy="369332"/>
          </a:xfrm>
          <a:prstGeom prst="rect">
            <a:avLst/>
          </a:prstGeom>
        </p:spPr>
        <p:txBody>
          <a:bodyPr wrap="none">
            <a:spAutoFit/>
          </a:bodyPr>
          <a:lstStyle/>
          <a:p>
            <a:r>
              <a:rPr lang="zh-CN" altLang="en-US" dirty="0">
                <a:solidFill>
                  <a:srgbClr val="09405E"/>
                </a:solidFill>
                <a:latin typeface="Microsoft YaHei" charset="-122"/>
                <a:ea typeface="Microsoft YaHei" charset="-122"/>
                <a:cs typeface="Microsoft YaHei" charset="-122"/>
              </a:rPr>
              <a:t>注意：和原问题相比，对偶问题交换了</a:t>
            </a:r>
            <a:r>
              <a:rPr lang="en-US" altLang="zh-CN" dirty="0">
                <a:solidFill>
                  <a:srgbClr val="09405E"/>
                </a:solidFill>
                <a:latin typeface="Microsoft YaHei" charset="-122"/>
                <a:ea typeface="Microsoft YaHei" charset="-122"/>
                <a:cs typeface="Microsoft YaHei" charset="-122"/>
              </a:rPr>
              <a:t>max</a:t>
            </a:r>
            <a:r>
              <a:rPr lang="zh-CN" altLang="en-US" dirty="0">
                <a:solidFill>
                  <a:srgbClr val="09405E"/>
                </a:solidFill>
                <a:latin typeface="Microsoft YaHei" charset="-122"/>
                <a:ea typeface="Microsoft YaHei" charset="-122"/>
                <a:cs typeface="Microsoft YaHei" charset="-122"/>
              </a:rPr>
              <a:t>和</a:t>
            </a:r>
            <a:r>
              <a:rPr lang="en-US" altLang="zh-CN" dirty="0">
                <a:solidFill>
                  <a:srgbClr val="09405E"/>
                </a:solidFill>
                <a:latin typeface="Microsoft YaHei" charset="-122"/>
                <a:ea typeface="Microsoft YaHei" charset="-122"/>
                <a:cs typeface="Microsoft YaHei" charset="-122"/>
              </a:rPr>
              <a:t>min</a:t>
            </a:r>
            <a:r>
              <a:rPr lang="zh-CN" altLang="en-US" dirty="0">
                <a:solidFill>
                  <a:srgbClr val="09405E"/>
                </a:solidFill>
                <a:latin typeface="Microsoft YaHei" charset="-122"/>
                <a:ea typeface="Microsoft YaHei" charset="-122"/>
                <a:cs typeface="Microsoft YaHei" charset="-122"/>
              </a:rPr>
              <a:t>的</a:t>
            </a:r>
            <a:r>
              <a:rPr lang="zh-CN" altLang="en-US" dirty="0" smtClean="0">
                <a:solidFill>
                  <a:srgbClr val="09405E"/>
                </a:solidFill>
                <a:latin typeface="Microsoft YaHei" charset="-122"/>
                <a:ea typeface="Microsoft YaHei" charset="-122"/>
                <a:cs typeface="Microsoft YaHei" charset="-122"/>
              </a:rPr>
              <a:t>顺序。</a:t>
            </a:r>
            <a:endParaRPr lang="zh-CN" altLang="en-US" dirty="0"/>
          </a:p>
        </p:txBody>
      </p:sp>
    </p:spTree>
    <p:extLst>
      <p:ext uri="{BB962C8B-B14F-4D97-AF65-F5344CB8AC3E}">
        <p14:creationId xmlns:p14="http://schemas.microsoft.com/office/powerpoint/2010/main" val="12874586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原问题和对偶问题直接有什么关系呢</a:t>
                </a:r>
                <a:r>
                  <a:rPr lang="zh-CN" altLang="en-US" dirty="0" smtClean="0"/>
                  <a:t>？</a:t>
                </a:r>
                <a:endParaRPr lang="en-US" altLang="zh-CN" dirty="0" smtClean="0"/>
              </a:p>
              <a:p>
                <a:r>
                  <a:rPr lang="zh-CN" altLang="en-US" dirty="0"/>
                  <a:t>容易证明</a:t>
                </a:r>
                <a:r>
                  <a:rPr lang="zh-CN" altLang="en-US" dirty="0" smtClean="0"/>
                  <a:t>：</a:t>
                </a:r>
                <a:endParaRPr lang="en-US" altLang="zh-CN" dirty="0" smtClean="0"/>
              </a:p>
              <a:p>
                <a:endParaRPr kumimoji="1" lang="en-US" altLang="zh-CN" dirty="0"/>
              </a:p>
              <a:p>
                <a:endParaRPr kumimoji="1" lang="en-US" altLang="zh-CN" dirty="0" smtClean="0"/>
              </a:p>
              <a:p>
                <a:pPr lvl="1"/>
                <a:r>
                  <a:rPr kumimoji="1" lang="zh-CN" altLang="en-US" dirty="0"/>
                  <a:t> </a:t>
                </a:r>
                <a:r>
                  <a:rPr lang="zh-CN" altLang="en-US" dirty="0"/>
                  <a:t> 直观上，最大值中最小的一个，总比最小值中最大的一个要</a:t>
                </a:r>
                <a:r>
                  <a:rPr lang="zh-CN" altLang="en-US" dirty="0" smtClean="0"/>
                  <a:t>大。</a:t>
                </a:r>
                <a:endParaRPr kumimoji="1" lang="en-US" altLang="zh-CN" dirty="0" smtClean="0"/>
              </a:p>
              <a:p>
                <a:r>
                  <a:rPr lang="zh-CN" altLang="en-US" dirty="0"/>
                  <a:t>对偶</a:t>
                </a:r>
                <a:r>
                  <a:rPr lang="zh-CN" altLang="en-US" dirty="0"/>
                  <a:t>问题的最优值</a:t>
                </a:r>
                <a14:m>
                  <m:oMath xmlns:m="http://schemas.openxmlformats.org/officeDocument/2006/math">
                    <m:sSup>
                      <m:sSupPr>
                        <m:ctrlPr>
                          <a:rPr lang="en-US" altLang="zh-CN" b="1" i="1">
                            <a:latin typeface="Cambria Math" charset="0"/>
                          </a:rPr>
                        </m:ctrlPr>
                      </m:sSupPr>
                      <m:e>
                        <m:r>
                          <a:rPr lang="en-US" altLang="zh-CN" i="1">
                            <a:latin typeface="Cambria Math" charset="0"/>
                          </a:rPr>
                          <m:t>𝑑</m:t>
                        </m:r>
                      </m:e>
                      <m:sup>
                        <m:r>
                          <a:rPr lang="en-US" altLang="zh-CN" i="1">
                            <a:latin typeface="Cambria Math" charset="0"/>
                          </a:rPr>
                          <m:t>∗</m:t>
                        </m:r>
                      </m:sup>
                    </m:sSup>
                  </m:oMath>
                </a14:m>
                <a:r>
                  <a:rPr lang="zh-CN" altLang="en-US" dirty="0"/>
                  <a:t>提供了一个原问题的最优值</a:t>
                </a:r>
                <a14:m>
                  <m:oMath xmlns:m="http://schemas.openxmlformats.org/officeDocument/2006/math">
                    <m:sSup>
                      <m:sSupPr>
                        <m:ctrlPr>
                          <a:rPr lang="en-US" altLang="zh-CN" b="1" i="1">
                            <a:latin typeface="Cambria Math" charset="0"/>
                          </a:rPr>
                        </m:ctrlPr>
                      </m:sSupPr>
                      <m:e>
                        <m:r>
                          <a:rPr lang="en-US" altLang="zh-CN" i="1">
                            <a:latin typeface="Cambria Math" charset="0"/>
                          </a:rPr>
                          <m:t>𝑝</m:t>
                        </m:r>
                      </m:e>
                      <m:sup>
                        <m:r>
                          <a:rPr lang="en-US" altLang="zh-CN" i="1">
                            <a:latin typeface="Cambria Math" charset="0"/>
                          </a:rPr>
                          <m:t>∗</m:t>
                        </m:r>
                      </m:sup>
                    </m:sSup>
                  </m:oMath>
                </a14:m>
                <a:r>
                  <a:rPr lang="zh-CN" altLang="en-US" dirty="0"/>
                  <a:t>的一个下</a:t>
                </a:r>
                <a:r>
                  <a:rPr lang="zh-CN" altLang="en-US" dirty="0" smtClean="0"/>
                  <a:t>界。</a:t>
                </a:r>
                <a:endParaRPr lang="en-US" altLang="zh-CN" dirty="0" smtClean="0"/>
              </a:p>
              <a:p>
                <a:r>
                  <a:rPr lang="zh-CN" altLang="en-US" dirty="0"/>
                  <a:t>在满足一定条件时，</a:t>
                </a:r>
                <a14:m>
                  <m:oMath xmlns:m="http://schemas.openxmlformats.org/officeDocument/2006/math">
                    <m:sSup>
                      <m:sSupPr>
                        <m:ctrlPr>
                          <a:rPr lang="en-US" altLang="zh-CN" b="1" i="1">
                            <a:latin typeface="Cambria Math" charset="0"/>
                          </a:rPr>
                        </m:ctrlPr>
                      </m:sSupPr>
                      <m:e>
                        <m:r>
                          <a:rPr lang="en-US" altLang="zh-CN" i="1">
                            <a:latin typeface="Cambria Math" charset="0"/>
                          </a:rPr>
                          <m:t>𝑑</m:t>
                        </m:r>
                      </m:e>
                      <m:sup>
                        <m:r>
                          <a:rPr lang="en-US" altLang="zh-CN" i="1">
                            <a:latin typeface="Cambria Math" charset="0"/>
                          </a:rPr>
                          <m:t>∗</m:t>
                        </m:r>
                      </m:sup>
                    </m:sSup>
                    <m:r>
                      <a:rPr lang="en-US" altLang="zh-CN" b="1" i="1">
                        <a:latin typeface="Cambria Math" charset="0"/>
                      </a:rPr>
                      <m:t>=</m:t>
                    </m:r>
                    <m:sSup>
                      <m:sSupPr>
                        <m:ctrlPr>
                          <a:rPr lang="en-US" altLang="zh-CN" b="1" i="1">
                            <a:latin typeface="Cambria Math" charset="0"/>
                          </a:rPr>
                        </m:ctrlPr>
                      </m:sSupPr>
                      <m:e>
                        <m:r>
                          <a:rPr lang="en-US" altLang="zh-CN" i="1">
                            <a:latin typeface="Cambria Math" charset="0"/>
                          </a:rPr>
                          <m:t>𝑝</m:t>
                        </m:r>
                      </m:e>
                      <m:sup>
                        <m:r>
                          <a:rPr lang="en-US" altLang="zh-CN" i="1">
                            <a:latin typeface="Cambria Math" charset="0"/>
                          </a:rPr>
                          <m:t>∗</m:t>
                        </m:r>
                      </m:sup>
                    </m:sSup>
                  </m:oMath>
                </a14:m>
                <a:r>
                  <a:rPr kumimoji="1" lang="zh-CN" altLang="en-US" dirty="0" smtClean="0"/>
                  <a:t>，</a:t>
                </a:r>
                <a:r>
                  <a:rPr lang="zh-CN" altLang="en-US" dirty="0"/>
                  <a:t>可以通过求解对偶问题来间接地求解原</a:t>
                </a:r>
                <a:r>
                  <a:rPr lang="zh-CN" altLang="en-US" dirty="0" smtClean="0"/>
                  <a:t>问题。</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mc:AlternateContent xmlns:mc="http://schemas.openxmlformats.org/markup-compatibility/2006">
        <mc:Choice xmlns:a14="http://schemas.microsoft.com/office/drawing/2010/main" Requires="a14">
          <p:sp>
            <p:nvSpPr>
              <p:cNvPr id="4" name="矩形 3"/>
              <p:cNvSpPr/>
              <p:nvPr/>
            </p:nvSpPr>
            <p:spPr>
              <a:xfrm>
                <a:off x="1572838" y="2608867"/>
                <a:ext cx="9046323" cy="7121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𝑑</m:t>
                          </m:r>
                        </m:e>
                        <m:sup>
                          <m:r>
                            <a:rPr lang="en-US" altLang="zh-CN" sz="2800" i="1">
                              <a:solidFill>
                                <a:srgbClr val="09405E"/>
                              </a:solidFill>
                              <a:latin typeface="Cambria Math" charset="0"/>
                              <a:ea typeface="Microsoft YaHei" charset="-122"/>
                              <a:cs typeface="Microsoft YaHei" charset="-122"/>
                            </a:rPr>
                            <m:t>∗</m:t>
                          </m:r>
                        </m:sup>
                      </m:sSup>
                      <m:r>
                        <a:rPr lang="en-US" altLang="zh-CN" sz="2800" i="1">
                          <a:solidFill>
                            <a:srgbClr val="09405E"/>
                          </a:solidFill>
                          <a:latin typeface="Cambria Math" charset="0"/>
                          <a:ea typeface="Microsoft YaHei" charset="-122"/>
                          <a:cs typeface="Microsoft YaHei" charset="-122"/>
                        </a:rPr>
                        <m:t>=</m:t>
                      </m:r>
                      <m:limLow>
                        <m:limLowPr>
                          <m:ctrlPr>
                            <a:rPr lang="mr-IN" altLang="zh-CN" sz="2800" i="1">
                              <a:solidFill>
                                <a:srgbClr val="09405E"/>
                              </a:solidFill>
                              <a:latin typeface="Cambria Math"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max</m:t>
                          </m:r>
                        </m:e>
                        <m:lim>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r>
                                <a:rPr lang="en-US" altLang="zh-CN" sz="2800" i="1">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Microsoft YaHei" charset="-122"/>
                                  <a:cs typeface="Microsoft YaHei" charset="-122"/>
                                </a:rPr>
                                <m:t>𝛼</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≥0 </m:t>
                          </m:r>
                        </m:lim>
                      </m:limLow>
                      <m:func>
                        <m:funcPr>
                          <m:ctrlPr>
                            <a:rPr lang="mr-IN" altLang="zh-CN" sz="2800" i="1">
                              <a:solidFill>
                                <a:srgbClr val="09405E"/>
                              </a:solidFill>
                              <a:latin typeface="Cambria Math" charset="0"/>
                              <a:ea typeface="Microsoft YaHei" charset="-122"/>
                              <a:cs typeface="Microsoft YaHei" charset="-122"/>
                            </a:rPr>
                          </m:ctrlPr>
                        </m:funcPr>
                        <m:fName>
                          <m:limLow>
                            <m:limLowPr>
                              <m:ctrlPr>
                                <a:rPr lang="mr-IN" altLang="zh-CN" sz="2800" i="1">
                                  <a:solidFill>
                                    <a:srgbClr val="09405E"/>
                                  </a:solidFill>
                                  <a:latin typeface="Cambria Math"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min</m:t>
                              </m:r>
                            </m:e>
                            <m:lim>
                              <m:r>
                                <a:rPr lang="en-US" altLang="zh-CN" sz="2800" b="1" i="1">
                                  <a:solidFill>
                                    <a:srgbClr val="09405E"/>
                                  </a:solidFill>
                                  <a:latin typeface="Cambria Math" charset="0"/>
                                  <a:ea typeface="Microsoft YaHei" charset="-122"/>
                                  <a:cs typeface="Microsoft YaHei" charset="-122"/>
                                </a:rPr>
                                <m:t>𝒙</m:t>
                              </m:r>
                            </m:lim>
                          </m:limLow>
                        </m:fName>
                        <m:e>
                          <m:r>
                            <a:rPr lang="en-US" altLang="zh-CN" sz="2800" i="1">
                              <a:solidFill>
                                <a:srgbClr val="09405E"/>
                              </a:solidFill>
                              <a:latin typeface="Cambria Math" charset="0"/>
                              <a:ea typeface="Microsoft YaHei" charset="-122"/>
                              <a:cs typeface="Microsoft YaHei" charset="-122"/>
                            </a:rPr>
                            <m:t>𝐿</m:t>
                          </m:r>
                          <m:d>
                            <m:dPr>
                              <m:ctrlPr>
                                <a:rPr lang="en-US" altLang="zh-CN" sz="2800" i="1">
                                  <a:solidFill>
                                    <a:srgbClr val="09405E"/>
                                  </a:solidFill>
                                  <a:latin typeface="Cambria Math" charset="0"/>
                                  <a:ea typeface="Microsoft YaHei" charset="-122"/>
                                  <a:cs typeface="Microsoft YaHei" charset="-122"/>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e>
                      </m:func>
                      <m:r>
                        <a:rPr lang="en-US" altLang="zh-CN" sz="2800" b="1" i="1">
                          <a:solidFill>
                            <a:srgbClr val="09405E"/>
                          </a:solidFill>
                          <a:latin typeface="Cambria Math" charset="0"/>
                          <a:ea typeface="Cambria Math" charset="0"/>
                          <a:cs typeface="Cambria Math" charset="0"/>
                        </a:rPr>
                        <m:t>≤</m:t>
                      </m:r>
                      <m:func>
                        <m:funcPr>
                          <m:ctrlPr>
                            <a:rPr lang="mr-IN" altLang="zh-CN" sz="2800" i="1">
                              <a:solidFill>
                                <a:srgbClr val="09405E"/>
                              </a:solidFill>
                              <a:latin typeface="Cambria Math" charset="0"/>
                              <a:ea typeface="Microsoft YaHei" charset="-122"/>
                              <a:cs typeface="Microsoft YaHei" charset="-122"/>
                            </a:rPr>
                          </m:ctrlPr>
                        </m:funcPr>
                        <m:fName>
                          <m:limLow>
                            <m:limLowPr>
                              <m:ctrlPr>
                                <a:rPr lang="mr-IN" altLang="zh-CN" sz="2800" i="1">
                                  <a:solidFill>
                                    <a:srgbClr val="09405E"/>
                                  </a:solidFill>
                                  <a:latin typeface="Cambria Math"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min</m:t>
                              </m:r>
                            </m:e>
                            <m:lim>
                              <m:r>
                                <a:rPr lang="en-US" altLang="zh-CN" sz="2800" b="1" i="1">
                                  <a:solidFill>
                                    <a:srgbClr val="09405E"/>
                                  </a:solidFill>
                                  <a:latin typeface="Cambria Math" charset="0"/>
                                  <a:ea typeface="Microsoft YaHei" charset="-122"/>
                                  <a:cs typeface="Microsoft YaHei" charset="-122"/>
                                </a:rPr>
                                <m:t>𝒙</m:t>
                              </m:r>
                            </m:lim>
                          </m:limLow>
                        </m:fName>
                        <m:e>
                          <m:func>
                            <m:funcPr>
                              <m:ctrlPr>
                                <a:rPr lang="mr-IN" altLang="zh-CN" sz="2800" i="1">
                                  <a:solidFill>
                                    <a:srgbClr val="09405E"/>
                                  </a:solidFill>
                                  <a:latin typeface="Cambria Math" charset="0"/>
                                  <a:ea typeface="Microsoft YaHei" charset="-122"/>
                                  <a:cs typeface="Microsoft YaHei" charset="-122"/>
                                </a:rPr>
                              </m:ctrlPr>
                            </m:funcPr>
                            <m:fName>
                              <m:limLow>
                                <m:limLowPr>
                                  <m:ctrlPr>
                                    <a:rPr lang="mr-IN" altLang="zh-CN" sz="2800" i="1">
                                      <a:solidFill>
                                        <a:srgbClr val="09405E"/>
                                      </a:solidFill>
                                      <a:latin typeface="Cambria Math"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max</m:t>
                                  </m:r>
                                </m:e>
                                <m:lim>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r>
                                        <a:rPr lang="en-US" altLang="zh-CN" sz="2800" i="1">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Microsoft YaHei" charset="-122"/>
                                          <a:cs typeface="Microsoft YaHei" charset="-122"/>
                                        </a:rPr>
                                        <m:t>𝛼</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≥0 </m:t>
                                  </m:r>
                                </m:lim>
                              </m:limLow>
                            </m:fName>
                            <m:e>
                              <m:r>
                                <a:rPr lang="en-US" altLang="zh-CN" sz="2800" i="1">
                                  <a:solidFill>
                                    <a:srgbClr val="09405E"/>
                                  </a:solidFill>
                                  <a:latin typeface="Cambria Math" charset="0"/>
                                  <a:ea typeface="Microsoft YaHei" charset="-122"/>
                                  <a:cs typeface="Microsoft YaHei" charset="-122"/>
                                </a:rPr>
                                <m:t>𝐿</m:t>
                              </m:r>
                              <m:d>
                                <m:dPr>
                                  <m:ctrlPr>
                                    <a:rPr lang="en-US" altLang="zh-CN" sz="2800" i="1">
                                      <a:solidFill>
                                        <a:srgbClr val="09405E"/>
                                      </a:solidFill>
                                      <a:latin typeface="Cambria Math" charset="0"/>
                                      <a:ea typeface="Microsoft YaHei" charset="-122"/>
                                      <a:cs typeface="Microsoft YaHei" charset="-122"/>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e>
                          </m:func>
                        </m:e>
                      </m:func>
                      <m:r>
                        <a:rPr lang="en-US" altLang="zh-CN" sz="2800" b="1" i="1">
                          <a:solidFill>
                            <a:srgbClr val="09405E"/>
                          </a:solidFill>
                          <a:latin typeface="Cambria Math" charset="0"/>
                          <a:ea typeface="Cambria Math" charset="0"/>
                          <a:cs typeface="Cambria Math" charset="0"/>
                        </a:rPr>
                        <m:t>=</m:t>
                      </m:r>
                      <m:sSup>
                        <m:sSupPr>
                          <m:ctrlPr>
                            <a:rPr lang="en-US" altLang="zh-CN" sz="2800" b="1" i="1">
                              <a:solidFill>
                                <a:srgbClr val="09405E"/>
                              </a:solidFill>
                              <a:latin typeface="Cambria Math"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𝑝</m:t>
                          </m:r>
                        </m:e>
                        <m:sup>
                          <m:r>
                            <a:rPr lang="en-US" altLang="zh-CN" sz="2800" i="1">
                              <a:solidFill>
                                <a:srgbClr val="09405E"/>
                              </a:solidFill>
                              <a:latin typeface="Cambria Math" charset="0"/>
                              <a:ea typeface="Microsoft YaHei" charset="-122"/>
                              <a:cs typeface="Microsoft YaHei" charset="-122"/>
                            </a:rPr>
                            <m:t>∗</m:t>
                          </m:r>
                        </m:sup>
                      </m:sSup>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572838" y="2608867"/>
                <a:ext cx="9046323" cy="7121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6257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假设</a:t>
                </a:r>
                <a14:m>
                  <m:oMath xmlns:m="http://schemas.openxmlformats.org/officeDocument/2006/math">
                    <m:r>
                      <a:rPr lang="en-US" altLang="zh-CN" i="1" dirty="0">
                        <a:latin typeface="Cambria Math" charset="0"/>
                      </a:rPr>
                      <m:t>𝑓</m:t>
                    </m:r>
                    <m:r>
                      <a:rPr lang="en-US" altLang="zh-CN" i="1" dirty="0">
                        <a:latin typeface="Cambria Math" charset="0"/>
                      </a:rPr>
                      <m:t>, </m:t>
                    </m:r>
                    <m:sSub>
                      <m:sSubPr>
                        <m:ctrlPr>
                          <a:rPr lang="en-US" altLang="zh-CN" i="1" dirty="0">
                            <a:latin typeface="Cambria Math" charset="0"/>
                          </a:rPr>
                        </m:ctrlPr>
                      </m:sSubPr>
                      <m:e>
                        <m:r>
                          <a:rPr lang="en-US" altLang="zh-CN" i="1" dirty="0">
                            <a:latin typeface="Cambria Math" charset="0"/>
                          </a:rPr>
                          <m:t>𝑔</m:t>
                        </m:r>
                      </m:e>
                      <m:sub>
                        <m:r>
                          <a:rPr lang="en-US" altLang="zh-CN" i="1" dirty="0">
                            <a:latin typeface="Cambria Math" charset="0"/>
                          </a:rPr>
                          <m:t>𝑖</m:t>
                        </m:r>
                      </m:sub>
                    </m:sSub>
                  </m:oMath>
                </a14:m>
                <a:r>
                  <a:rPr lang="zh-CN" altLang="en-US" dirty="0"/>
                  <a:t>是凸函数，</a:t>
                </a:r>
                <a14:m>
                  <m:oMath xmlns:m="http://schemas.openxmlformats.org/officeDocument/2006/math">
                    <m:sSub>
                      <m:sSubPr>
                        <m:ctrlPr>
                          <a:rPr lang="en-US" altLang="zh-CN" i="1">
                            <a:latin typeface="Cambria Math" charset="0"/>
                          </a:rPr>
                        </m:ctrlPr>
                      </m:sSubPr>
                      <m:e>
                        <m:r>
                          <a:rPr lang="en-US" altLang="zh-CN" i="1">
                            <a:latin typeface="Cambria Math" charset="0"/>
                          </a:rPr>
                          <m:t>h</m:t>
                        </m:r>
                      </m:e>
                      <m:sub>
                        <m:r>
                          <a:rPr lang="en-US" altLang="zh-CN" i="1">
                            <a:latin typeface="Cambria Math" charset="0"/>
                          </a:rPr>
                          <m:t>𝑗</m:t>
                        </m:r>
                      </m:sub>
                    </m:sSub>
                  </m:oMath>
                </a14:m>
                <a:r>
                  <a:rPr lang="zh-CN" altLang="en-US" dirty="0"/>
                  <a:t>是仿射函数（形式为</a:t>
                </a:r>
                <a14:m>
                  <m:oMath xmlns:m="http://schemas.openxmlformats.org/officeDocument/2006/math">
                    <m:sSub>
                      <m:sSubPr>
                        <m:ctrlPr>
                          <a:rPr lang="en-US" altLang="zh-CN" i="1">
                            <a:latin typeface="Cambria Math" charset="0"/>
                          </a:rPr>
                        </m:ctrlPr>
                      </m:sSubPr>
                      <m:e>
                        <m:r>
                          <a:rPr lang="en-US" altLang="zh-CN" i="1">
                            <a:latin typeface="Cambria Math" charset="0"/>
                          </a:rPr>
                          <m:t>h</m:t>
                        </m:r>
                      </m:e>
                      <m:sub>
                        <m:r>
                          <a:rPr lang="en-US" altLang="zh-CN" i="1">
                            <a:latin typeface="Cambria Math" charset="0"/>
                          </a:rPr>
                          <m:t>𝑗</m:t>
                        </m:r>
                      </m:sub>
                    </m:sSub>
                    <m:d>
                      <m:dPr>
                        <m:ctrlPr>
                          <a:rPr lang="en-US" altLang="zh-CN" i="1">
                            <a:latin typeface="Cambria Math" charset="0"/>
                          </a:rPr>
                        </m:ctrlPr>
                      </m:dPr>
                      <m:e>
                        <m:r>
                          <a:rPr lang="en-US" altLang="zh-CN" b="1" i="1">
                            <a:latin typeface="Cambria Math" charset="0"/>
                          </a:rPr>
                          <m:t>𝒙</m:t>
                        </m:r>
                      </m:e>
                    </m:d>
                    <m:r>
                      <a:rPr lang="en-US" altLang="zh-CN">
                        <a:latin typeface="Cambria Math" charset="0"/>
                      </a:rPr>
                      <m:t>=</m:t>
                    </m:r>
                    <m:sSup>
                      <m:sSupPr>
                        <m:ctrlPr>
                          <a:rPr lang="en-US" altLang="zh-CN" i="1">
                            <a:latin typeface="Cambria Math" charset="0"/>
                          </a:rPr>
                        </m:ctrlPr>
                      </m:sSupPr>
                      <m:e>
                        <m:r>
                          <a:rPr lang="en-US" altLang="zh-CN" b="1" i="1">
                            <a:latin typeface="Cambria Math" charset="0"/>
                          </a:rPr>
                          <m:t>𝒂</m:t>
                        </m:r>
                      </m:e>
                      <m:sup>
                        <m:r>
                          <m:rPr>
                            <m:sty m:val="p"/>
                          </m:rPr>
                          <a:rPr lang="en-US" altLang="zh-CN" i="0">
                            <a:latin typeface="Cambria Math" charset="0"/>
                          </a:rPr>
                          <m:t>T</m:t>
                        </m:r>
                      </m:sup>
                    </m:sSup>
                    <m:r>
                      <a:rPr lang="en-US" altLang="zh-CN" b="1" i="1">
                        <a:latin typeface="Cambria Math" charset="0"/>
                      </a:rPr>
                      <m:t>𝒙</m:t>
                    </m:r>
                    <m:r>
                      <a:rPr lang="en-US" altLang="zh-CN" i="1">
                        <a:latin typeface="Cambria Math" charset="0"/>
                      </a:rPr>
                      <m:t>+</m:t>
                    </m:r>
                    <m:r>
                      <a:rPr lang="en-US" altLang="zh-CN" i="1">
                        <a:latin typeface="Cambria Math" charset="0"/>
                      </a:rPr>
                      <m:t>𝑏</m:t>
                    </m:r>
                  </m:oMath>
                </a14:m>
                <a:r>
                  <a:rPr lang="zh-CN" altLang="en-US" dirty="0" smtClean="0"/>
                  <a:t>）</a:t>
                </a:r>
                <a:endParaRPr lang="en-US" altLang="zh-CN" dirty="0" smtClean="0"/>
              </a:p>
              <a:p>
                <a:r>
                  <a:rPr lang="zh-CN" altLang="en-US" dirty="0"/>
                  <a:t>同时约束</a:t>
                </a:r>
                <a14:m>
                  <m:oMath xmlns:m="http://schemas.openxmlformats.org/officeDocument/2006/math">
                    <m:sSub>
                      <m:sSubPr>
                        <m:ctrlPr>
                          <a:rPr lang="en-US" altLang="zh-CN" i="1" dirty="0">
                            <a:latin typeface="Cambria Math" charset="0"/>
                          </a:rPr>
                        </m:ctrlPr>
                      </m:sSubPr>
                      <m:e>
                        <m:r>
                          <a:rPr lang="en-US" altLang="zh-CN" i="1" dirty="0">
                            <a:latin typeface="Cambria Math" charset="0"/>
                          </a:rPr>
                          <m:t>𝑔</m:t>
                        </m:r>
                      </m:e>
                      <m:sub>
                        <m:r>
                          <a:rPr lang="en-US" altLang="zh-CN" i="1" dirty="0">
                            <a:latin typeface="Cambria Math" charset="0"/>
                          </a:rPr>
                          <m:t>𝑖</m:t>
                        </m:r>
                      </m:sub>
                    </m:sSub>
                  </m:oMath>
                </a14:m>
                <a:r>
                  <a:rPr lang="zh-CN" altLang="en-US" dirty="0"/>
                  <a:t>是严格可行的（存在</a:t>
                </a:r>
                <a14:m>
                  <m:oMath xmlns:m="http://schemas.openxmlformats.org/officeDocument/2006/math">
                    <m:r>
                      <a:rPr lang="en-US" altLang="zh-CN" b="1" i="1">
                        <a:latin typeface="Cambria Math" charset="0"/>
                      </a:rPr>
                      <m:t>𝒙</m:t>
                    </m:r>
                    <m:r>
                      <a:rPr lang="en-US" altLang="zh-CN" b="1" i="1">
                        <a:latin typeface="Cambria Math" charset="0"/>
                      </a:rPr>
                      <m:t> </m:t>
                    </m:r>
                    <m:r>
                      <a:rPr lang="zh-CN" altLang="en-US">
                        <a:latin typeface="Cambria Math" charset="0"/>
                      </a:rPr>
                      <m:t>使得</m:t>
                    </m:r>
                    <m:sSub>
                      <m:sSubPr>
                        <m:ctrlPr>
                          <a:rPr lang="en-US" altLang="zh-CN" i="1">
                            <a:latin typeface="Cambria Math" charset="0"/>
                            <a:ea typeface="微软雅黑" pitchFamily="34" charset="-122"/>
                          </a:rPr>
                        </m:ctrlPr>
                      </m:sSubPr>
                      <m:e>
                        <m:r>
                          <a:rPr lang="en-US" altLang="zh-CN" i="1">
                            <a:latin typeface="Cambria Math" charset="0"/>
                            <a:ea typeface="微软雅黑" pitchFamily="34" charset="-122"/>
                          </a:rPr>
                          <m:t>𝑔</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微软雅黑" pitchFamily="34" charset="-122"/>
                        <a:cs typeface="Cambria Math" charset="0"/>
                      </a:rPr>
                      <m:t>≤</m:t>
                    </m:r>
                    <m:r>
                      <a:rPr lang="en-US" altLang="zh-CN" i="1">
                        <a:latin typeface="Cambria Math" charset="0"/>
                        <a:ea typeface="微软雅黑" pitchFamily="34" charset="-122"/>
                      </a:rPr>
                      <m:t>0</m:t>
                    </m:r>
                  </m:oMath>
                </a14:m>
                <a:r>
                  <a:rPr lang="zh-CN" altLang="en-US" dirty="0" smtClean="0"/>
                  <a:t>），</a:t>
                </a:r>
                <a:endParaRPr lang="en-US" altLang="zh-CN" dirty="0" smtClean="0"/>
              </a:p>
              <a:p>
                <a:r>
                  <a:rPr lang="zh-CN" altLang="en-US" dirty="0"/>
                  <a:t>则必然存在</a:t>
                </a:r>
                <a14:m>
                  <m:oMath xmlns:m="http://schemas.openxmlformats.org/officeDocument/2006/math">
                    <m:sSup>
                      <m:sSupPr>
                        <m:ctrlPr>
                          <a:rPr lang="en-US" altLang="zh-CN" i="1">
                            <a:latin typeface="Cambria Math"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i="0">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a:t>
                </a:r>
                <a:r>
                  <a:rPr lang="zh-CN" altLang="en-US" dirty="0" smtClean="0"/>
                  <a:t>使得</a:t>
                </a:r>
                <a:endParaRPr lang="en-US" altLang="zh-CN" dirty="0" smtClean="0"/>
              </a:p>
              <a:p>
                <a:pPr lvl="1"/>
                <a:r>
                  <a:rPr kumimoji="1" lang="zh-CN" altLang="en-US" sz="2800" dirty="0"/>
                  <a:t> </a:t>
                </a:r>
                <a14:m>
                  <m:oMath xmlns:m="http://schemas.openxmlformats.org/officeDocument/2006/math">
                    <m:sSup>
                      <m:sSupPr>
                        <m:ctrlPr>
                          <a:rPr lang="en-US" altLang="zh-CN" sz="2800" i="1">
                            <a:latin typeface="Cambria Math" charset="0"/>
                          </a:rPr>
                        </m:ctrlPr>
                      </m:sSupPr>
                      <m:e>
                        <m:r>
                          <a:rPr lang="en-US" altLang="zh-CN" sz="2800" b="1" i="1">
                            <a:latin typeface="Cambria Math" charset="0"/>
                            <a:ea typeface="微软雅黑" pitchFamily="34" charset="-122"/>
                          </a:rPr>
                          <m:t>𝒙</m:t>
                        </m:r>
                      </m:e>
                      <m:sup>
                        <m:r>
                          <a:rPr lang="zh-CN" altLang="en-US" sz="2800" i="1">
                            <a:latin typeface="Cambria Math" charset="0"/>
                          </a:rPr>
                          <m:t>∗</m:t>
                        </m:r>
                      </m:sup>
                    </m:sSup>
                  </m:oMath>
                </a14:m>
                <a:r>
                  <a:rPr lang="zh-CN" altLang="en-US" sz="2800" dirty="0"/>
                  <a:t>是原问题的最优</a:t>
                </a:r>
                <a:r>
                  <a:rPr lang="zh-CN" altLang="en-US" sz="2800" dirty="0" smtClean="0"/>
                  <a:t>解</a:t>
                </a:r>
                <a:endParaRPr lang="en-US" altLang="zh-CN" sz="2800" dirty="0" smtClean="0"/>
              </a:p>
              <a:p>
                <a:pPr lvl="1"/>
                <a:r>
                  <a:rPr kumimoji="1" lang="zh-CN" altLang="en-US" sz="2800" dirty="0"/>
                  <a:t> </a:t>
                </a:r>
                <a14:m>
                  <m:oMath xmlns:m="http://schemas.openxmlformats.org/officeDocument/2006/math">
                    <m:sSup>
                      <m:sSupPr>
                        <m:ctrlPr>
                          <a:rPr lang="en-US" altLang="zh-CN" sz="2800" i="1">
                            <a:latin typeface="Cambria Math" charset="0"/>
                          </a:rPr>
                        </m:ctrlPr>
                      </m:sSupPr>
                      <m:e>
                        <m:r>
                          <a:rPr lang="en-US" altLang="zh-CN" sz="2800" b="1" i="0">
                            <a:latin typeface="Cambria Math" charset="0"/>
                            <a:ea typeface="Cambria Math" charset="0"/>
                            <a:cs typeface="Cambria Math" charset="0"/>
                          </a:rPr>
                          <m:t>𝛂</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charset="0"/>
                          </a:rPr>
                        </m:ctrlPr>
                      </m:sSupPr>
                      <m:e>
                        <m:r>
                          <a:rPr lang="en-US" altLang="zh-CN" sz="2800" b="1" i="1">
                            <a:latin typeface="Cambria Math" charset="0"/>
                            <a:ea typeface="Cambria Math" charset="0"/>
                            <a:cs typeface="Cambria Math" charset="0"/>
                          </a:rPr>
                          <m:t>𝜷</m:t>
                        </m:r>
                      </m:e>
                      <m:sup>
                        <m:r>
                          <a:rPr lang="zh-CN" altLang="en-US" sz="2800" i="1">
                            <a:latin typeface="Cambria Math" charset="0"/>
                          </a:rPr>
                          <m:t>∗</m:t>
                        </m:r>
                      </m:sup>
                    </m:sSup>
                  </m:oMath>
                </a14:m>
                <a:r>
                  <a:rPr lang="zh-CN" altLang="en-US" sz="2800" dirty="0"/>
                  <a:t>是对偶问题的最优</a:t>
                </a:r>
                <a:r>
                  <a:rPr lang="zh-CN" altLang="en-US" sz="2800" dirty="0" smtClean="0"/>
                  <a:t>解</a:t>
                </a:r>
                <a:endParaRPr lang="en-US" altLang="zh-CN" sz="2800" dirty="0" smtClean="0"/>
              </a:p>
              <a:p>
                <a:pPr lvl="1"/>
                <a:r>
                  <a:rPr kumimoji="1" lang="zh-CN" altLang="en-US" sz="2800" dirty="0"/>
                  <a:t> </a:t>
                </a:r>
                <a14:m>
                  <m:oMath xmlns:m="http://schemas.openxmlformats.org/officeDocument/2006/math">
                    <m:sSup>
                      <m:sSupPr>
                        <m:ctrlPr>
                          <a:rPr lang="en-US" altLang="zh-CN" sz="2800" b="1" i="1">
                            <a:latin typeface="Cambria Math" charset="0"/>
                          </a:rPr>
                        </m:ctrlPr>
                      </m:sSupPr>
                      <m:e>
                        <m:r>
                          <a:rPr lang="en-US" altLang="zh-CN" sz="2800" i="1">
                            <a:latin typeface="Cambria Math" charset="0"/>
                          </a:rPr>
                          <m:t>𝑑</m:t>
                        </m:r>
                      </m:e>
                      <m:sup>
                        <m:r>
                          <a:rPr lang="en-US" altLang="zh-CN" sz="2800" i="1">
                            <a:latin typeface="Cambria Math" charset="0"/>
                          </a:rPr>
                          <m:t>∗</m:t>
                        </m:r>
                      </m:sup>
                    </m:sSup>
                    <m:r>
                      <a:rPr lang="en-US" altLang="zh-CN" sz="2800" b="1" i="1">
                        <a:latin typeface="Cambria Math" charset="0"/>
                      </a:rPr>
                      <m:t>=</m:t>
                    </m:r>
                    <m:sSup>
                      <m:sSupPr>
                        <m:ctrlPr>
                          <a:rPr lang="en-US" altLang="zh-CN" sz="2800" b="1" i="1">
                            <a:latin typeface="Cambria Math" charset="0"/>
                          </a:rPr>
                        </m:ctrlPr>
                      </m:sSupPr>
                      <m:e>
                        <m:r>
                          <a:rPr lang="en-US" altLang="zh-CN" sz="2800" i="1">
                            <a:latin typeface="Cambria Math" charset="0"/>
                          </a:rPr>
                          <m:t>𝑝</m:t>
                        </m:r>
                      </m:e>
                      <m:sup>
                        <m:r>
                          <a:rPr lang="en-US" altLang="zh-CN" sz="2800" i="1">
                            <a:latin typeface="Cambria Math" charset="0"/>
                          </a:rPr>
                          <m:t>∗</m:t>
                        </m:r>
                      </m:sup>
                    </m:sSup>
                    <m:r>
                      <a:rPr lang="en-US" altLang="zh-CN" sz="2800" b="1" i="1">
                        <a:latin typeface="Cambria Math" charset="0"/>
                      </a:rPr>
                      <m:t>=</m:t>
                    </m:r>
                    <m:r>
                      <a:rPr lang="en-US" altLang="zh-CN" sz="2800" i="1">
                        <a:latin typeface="Cambria Math" charset="0"/>
                      </a:rPr>
                      <m:t>𝐿</m:t>
                    </m:r>
                    <m:r>
                      <a:rPr lang="en-US" altLang="zh-CN" sz="2800" b="1" i="1">
                        <a:latin typeface="Cambria Math" charset="0"/>
                      </a:rPr>
                      <m:t>(</m:t>
                    </m:r>
                    <m:sSup>
                      <m:sSupPr>
                        <m:ctrlPr>
                          <a:rPr lang="en-US" altLang="zh-CN" sz="2800" i="1">
                            <a:latin typeface="Cambria Math" charset="0"/>
                          </a:rPr>
                        </m:ctrlPr>
                      </m:sSupPr>
                      <m:e>
                        <m:r>
                          <a:rPr lang="en-US" altLang="zh-CN" sz="2800" b="1" i="1">
                            <a:latin typeface="Cambria Math" charset="0"/>
                            <a:ea typeface="微软雅黑" pitchFamily="34" charset="-122"/>
                          </a:rPr>
                          <m:t>𝒙</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charset="0"/>
                          </a:rPr>
                        </m:ctrlPr>
                      </m:sSupPr>
                      <m:e>
                        <m:r>
                          <a:rPr lang="en-US" altLang="zh-CN" sz="2800" b="1" i="0">
                            <a:latin typeface="Cambria Math" charset="0"/>
                            <a:ea typeface="Cambria Math" charset="0"/>
                            <a:cs typeface="Cambria Math" charset="0"/>
                          </a:rPr>
                          <m:t>𝛂</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charset="0"/>
                          </a:rPr>
                        </m:ctrlPr>
                      </m:sSupPr>
                      <m:e>
                        <m:r>
                          <a:rPr lang="en-US" altLang="zh-CN" sz="2800" b="1" i="1">
                            <a:latin typeface="Cambria Math" charset="0"/>
                            <a:ea typeface="Cambria Math" charset="0"/>
                            <a:cs typeface="Cambria Math" charset="0"/>
                          </a:rPr>
                          <m:t>𝜷</m:t>
                        </m:r>
                      </m:e>
                      <m:sup>
                        <m:r>
                          <a:rPr lang="zh-CN" altLang="en-US" sz="2800" i="1">
                            <a:latin typeface="Cambria Math" charset="0"/>
                          </a:rPr>
                          <m:t>∗</m:t>
                        </m:r>
                      </m:sup>
                    </m:sSup>
                    <m:r>
                      <a:rPr lang="en-US" altLang="zh-CN" sz="2800" b="1" i="1">
                        <a:latin typeface="Cambria Math" charset="0"/>
                      </a:rPr>
                      <m:t>)</m:t>
                    </m:r>
                  </m:oMath>
                </a14:m>
                <a:endParaRPr kumimoji="1" lang="en-US" altLang="zh-CN" sz="2800" dirty="0" smtClean="0"/>
              </a:p>
              <a:p>
                <a:pPr lvl="1"/>
                <a:endParaRPr kumimoji="1" lang="en-US" altLang="zh-CN" sz="2800" dirty="0"/>
              </a:p>
              <a:p>
                <a:r>
                  <a:rPr lang="zh-CN" altLang="en-US" dirty="0"/>
                  <a:t>同时</a:t>
                </a:r>
                <a14:m>
                  <m:oMath xmlns:m="http://schemas.openxmlformats.org/officeDocument/2006/math">
                    <m:sSup>
                      <m:sSupPr>
                        <m:ctrlPr>
                          <a:rPr lang="en-US" altLang="zh-CN" i="1">
                            <a:latin typeface="Cambria Math"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满足如下</a:t>
                </a:r>
                <a:r>
                  <a:rPr lang="en-US" altLang="zh-CN" dirty="0"/>
                  <a:t>Karush</a:t>
                </a:r>
                <a:r>
                  <a:rPr lang="en-US" altLang="zh-CN" dirty="0"/>
                  <a:t>-Kuhn-Tucker </a:t>
                </a:r>
                <a:r>
                  <a:rPr lang="en-US" altLang="zh-CN" dirty="0"/>
                  <a:t>(KKT) </a:t>
                </a:r>
                <a:r>
                  <a:rPr lang="zh-CN" altLang="en-US" dirty="0" smtClean="0"/>
                  <a:t>条件。</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p:spTree>
    <p:extLst>
      <p:ext uri="{BB962C8B-B14F-4D97-AF65-F5344CB8AC3E}">
        <p14:creationId xmlns:p14="http://schemas.microsoft.com/office/powerpoint/2010/main" val="64306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456771" y="832757"/>
                <a:ext cx="10752465" cy="5237271"/>
              </a:xfrm>
            </p:spPr>
            <p:txBody>
              <a:bodyPr/>
              <a:lstStyle/>
              <a:p>
                <a:r>
                  <a:rPr lang="zh-CN" altLang="en-US" dirty="0" smtClean="0"/>
                  <a:t>最优解</a:t>
                </a:r>
                <a14:m>
                  <m:oMath xmlns:m="http://schemas.openxmlformats.org/officeDocument/2006/math">
                    <m:sSup>
                      <m:sSupPr>
                        <m:ctrlPr>
                          <a:rPr lang="en-US" altLang="zh-CN" i="1">
                            <a:latin typeface="Cambria Math"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满足如下</a:t>
                </a:r>
                <a:r>
                  <a:rPr lang="en-US" altLang="zh-CN" dirty="0"/>
                  <a:t>Karush</a:t>
                </a:r>
                <a:r>
                  <a:rPr lang="en-US" altLang="zh-CN" dirty="0"/>
                  <a:t>-Kuhn-Tucker </a:t>
                </a:r>
                <a:r>
                  <a:rPr lang="en-US" altLang="zh-CN" dirty="0"/>
                  <a:t>(KKT) </a:t>
                </a:r>
                <a:r>
                  <a:rPr lang="zh-CN" altLang="en-US" dirty="0" smtClean="0"/>
                  <a:t>条件</a:t>
                </a:r>
                <a:endParaRPr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lang="en-US" altLang="zh-CN" dirty="0" smtClean="0">
                  <a:sym typeface="Symbol" pitchFamily="18" charset="2"/>
                </a:endParaRPr>
              </a:p>
              <a:p>
                <a:endParaRPr lang="en-US" altLang="zh-CN" dirty="0" smtClean="0">
                  <a:sym typeface="Symbol" pitchFamily="18" charset="2"/>
                </a:endParaRPr>
              </a:p>
              <a:p>
                <a:r>
                  <a:rPr lang="zh-CN" altLang="en-US" dirty="0" smtClean="0">
                    <a:sym typeface="Symbol" pitchFamily="18" charset="2"/>
                  </a:rPr>
                  <a:t>对偶</a:t>
                </a:r>
                <a:r>
                  <a:rPr lang="zh-CN" altLang="en-US" dirty="0">
                    <a:sym typeface="Symbol" pitchFamily="18" charset="2"/>
                  </a:rPr>
                  <a:t>互补</a:t>
                </a:r>
                <a:r>
                  <a:rPr lang="zh-CN" altLang="en-US" dirty="0" smtClean="0">
                    <a:sym typeface="Symbol" pitchFamily="18" charset="2"/>
                  </a:rPr>
                  <a:t>条件</a:t>
                </a:r>
                <a:r>
                  <a:rPr lang="zh-CN" altLang="en-US" dirty="0" smtClean="0"/>
                  <a:t>是</a:t>
                </a:r>
                <a:r>
                  <a:rPr lang="en-US" altLang="zh-CN" dirty="0"/>
                  <a:t>SVM</a:t>
                </a:r>
                <a:r>
                  <a:rPr lang="zh-CN" altLang="en-US" dirty="0"/>
                  <a:t>的很多重要性质（如支持向量）的</a:t>
                </a:r>
                <a:r>
                  <a:rPr lang="zh-CN" altLang="en-US" dirty="0" smtClean="0"/>
                  <a:t>来源</a:t>
                </a:r>
                <a:endParaRPr lang="en-US" altLang="zh-CN" dirty="0" smtClean="0"/>
              </a:p>
              <a:p>
                <a:pPr lvl="1"/>
                <a:r>
                  <a:rPr lang="zh-CN" altLang="en-US" dirty="0" smtClean="0"/>
                  <a:t> 如果</a:t>
                </a:r>
                <a:r>
                  <a:rPr lang="zh-CN" altLang="en-US" dirty="0"/>
                  <a:t>要</a:t>
                </a:r>
                <a:r>
                  <a:rPr lang="zh-CN" altLang="en-US" dirty="0"/>
                  <a:t>满足</a:t>
                </a:r>
                <a14:m>
                  <m:oMath xmlns:m="http://schemas.openxmlformats.org/officeDocument/2006/math">
                    <m:sSub>
                      <m:sSubPr>
                        <m:ctrlPr>
                          <a:rPr lang="en-US" altLang="zh-CN" i="1">
                            <a:latin typeface="Cambria Math" charset="0"/>
                          </a:rPr>
                        </m:ctrlPr>
                      </m:sSubPr>
                      <m:e>
                        <m:sSubSup>
                          <m:sSubSupPr>
                            <m:ctrlPr>
                              <a:rPr lang="en-US" altLang="zh-CN" i="1">
                                <a:latin typeface="Cambria Math"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𝑔</m:t>
                        </m:r>
                      </m:e>
                      <m:sub>
                        <m:r>
                          <a:rPr lang="en-US" altLang="zh-CN" i="1">
                            <a:latin typeface="Cambria Math" charset="0"/>
                          </a:rPr>
                          <m:t>𝑖</m:t>
                        </m:r>
                      </m:sub>
                    </m:sSub>
                    <m:d>
                      <m:dPr>
                        <m:ctrlPr>
                          <a:rPr lang="en-US" altLang="zh-CN" i="1">
                            <a:latin typeface="Cambria Math" charset="0"/>
                          </a:rPr>
                        </m:ctrlPr>
                      </m:dPr>
                      <m:e>
                        <m:sSup>
                          <m:sSupPr>
                            <m:ctrlPr>
                              <a:rPr lang="en-US" altLang="zh-CN" i="1">
                                <a:latin typeface="Cambria Math" charset="0"/>
                              </a:rPr>
                            </m:ctrlPr>
                          </m:sSupPr>
                          <m:e>
                            <m:r>
                              <a:rPr lang="en-US" altLang="zh-CN" b="1">
                                <a:latin typeface="Cambria Math" charset="0"/>
                              </a:rPr>
                              <m:t>𝐱</m:t>
                            </m:r>
                          </m:e>
                          <m:sup>
                            <m:r>
                              <a:rPr lang="zh-CN" altLang="en-US" i="1">
                                <a:latin typeface="Cambria Math" charset="0"/>
                              </a:rPr>
                              <m:t>∗</m:t>
                            </m:r>
                          </m:sup>
                        </m:sSup>
                      </m:e>
                    </m:d>
                    <m:r>
                      <a:rPr lang="en-US" altLang="zh-CN" i="1">
                        <a:latin typeface="Cambria Math" charset="0"/>
                      </a:rPr>
                      <m:t>=0</m:t>
                    </m:r>
                  </m:oMath>
                </a14:m>
                <a:r>
                  <a:rPr lang="zh-CN" altLang="en-US" dirty="0"/>
                  <a:t>，必须</a:t>
                </a:r>
                <a14:m>
                  <m:oMath xmlns:m="http://schemas.openxmlformats.org/officeDocument/2006/math">
                    <m:sSubSup>
                      <m:sSubSupPr>
                        <m:ctrlPr>
                          <a:rPr lang="en-US" altLang="zh-CN" i="1">
                            <a:latin typeface="Cambria Math"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=0</m:t>
                    </m:r>
                  </m:oMath>
                </a14:m>
                <a:r>
                  <a:rPr lang="zh-CN" altLang="en-US" dirty="0"/>
                  <a:t>或者</a:t>
                </a:r>
                <a14:m>
                  <m:oMath xmlns:m="http://schemas.openxmlformats.org/officeDocument/2006/math">
                    <m:sSub>
                      <m:sSubPr>
                        <m:ctrlPr>
                          <a:rPr lang="en-US" altLang="zh-CN" i="1">
                            <a:latin typeface="Cambria Math"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charset="0"/>
                          </a:rPr>
                        </m:ctrlPr>
                      </m:dPr>
                      <m:e>
                        <m:sSup>
                          <m:sSupPr>
                            <m:ctrlPr>
                              <a:rPr lang="en-US" altLang="zh-CN" i="1">
                                <a:latin typeface="Cambria Math" charset="0"/>
                              </a:rPr>
                            </m:ctrlPr>
                          </m:sSupPr>
                          <m:e>
                            <m:r>
                              <a:rPr lang="en-US" altLang="zh-CN" b="1">
                                <a:latin typeface="Cambria Math" charset="0"/>
                              </a:rPr>
                              <m:t>𝐱</m:t>
                            </m:r>
                          </m:e>
                          <m:sup>
                            <m:r>
                              <a:rPr lang="zh-CN" altLang="en-US" i="1">
                                <a:latin typeface="Cambria Math" charset="0"/>
                              </a:rPr>
                              <m:t>∗</m:t>
                            </m:r>
                          </m:sup>
                        </m:sSup>
                      </m:e>
                    </m:d>
                    <m:r>
                      <a:rPr lang="en-US" altLang="zh-CN" i="1">
                        <a:latin typeface="Cambria Math" charset="0"/>
                      </a:rPr>
                      <m:t>=0</m:t>
                    </m:r>
                  </m:oMath>
                </a14:m>
                <a:endParaRPr lang="en-US" altLang="zh-CN" dirty="0" smtClean="0"/>
              </a:p>
              <a:p>
                <a:pPr lvl="1"/>
                <a14:m>
                  <m:oMath xmlns:m="http://schemas.openxmlformats.org/officeDocument/2006/math">
                    <m:r>
                      <a:rPr lang="zh-CN" altLang="en-US" b="0" i="1" smtClean="0">
                        <a:latin typeface="Cambria Math" charset="0"/>
                        <a:ea typeface="微软雅黑" pitchFamily="34" charset="-122"/>
                      </a:rPr>
                      <m:t> </m:t>
                    </m:r>
                    <m:sSubSup>
                      <m:sSubSupPr>
                        <m:ctrlPr>
                          <a:rPr lang="en-US" altLang="zh-CN" i="1">
                            <a:latin typeface="Cambria Math"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=0</m:t>
                    </m:r>
                  </m:oMath>
                </a14:m>
                <a:r>
                  <a:rPr lang="zh-CN" altLang="en-US" dirty="0"/>
                  <a:t> 时，约束</a:t>
                </a:r>
                <a14:m>
                  <m:oMath xmlns:m="http://schemas.openxmlformats.org/officeDocument/2006/math">
                    <m:sSubSup>
                      <m:sSubSupPr>
                        <m:ctrlPr>
                          <a:rPr lang="en-US" altLang="zh-CN" i="1">
                            <a:latin typeface="Cambria Math" charset="0"/>
                            <a:ea typeface="微软雅黑" pitchFamily="34" charset="-122"/>
                          </a:rPr>
                        </m:ctrlPr>
                      </m:sSubSupPr>
                      <m:e>
                        <m:r>
                          <a:rPr lang="en-US" altLang="zh-CN" i="1">
                            <a:latin typeface="Cambria Math" charset="0"/>
                            <a:ea typeface="Cambria Math" charset="0"/>
                            <a:cs typeface="Cambria Math" charset="0"/>
                          </a:rPr>
                          <m:t>𝑔</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d>
                      <m:dPr>
                        <m:ctrlPr>
                          <a:rPr lang="en-US" altLang="zh-CN" i="1">
                            <a:latin typeface="Cambria Math" charset="0"/>
                          </a:rPr>
                        </m:ctrlPr>
                      </m:dPr>
                      <m:e>
                        <m:r>
                          <a:rPr lang="en-US" altLang="zh-CN" b="1">
                            <a:latin typeface="Cambria Math" charset="0"/>
                          </a:rPr>
                          <m:t>𝐱</m:t>
                        </m:r>
                      </m:e>
                    </m:d>
                    <m:r>
                      <a:rPr lang="en-US" altLang="zh-CN" i="1">
                        <a:latin typeface="Cambria Math" charset="0"/>
                      </a:rPr>
                      <m:t>&lt;</m:t>
                    </m:r>
                    <m:r>
                      <a:rPr lang="en-US" altLang="zh-CN" i="1">
                        <a:latin typeface="Cambria Math" charset="0"/>
                      </a:rPr>
                      <m:t>0</m:t>
                    </m:r>
                  </m:oMath>
                </a14:m>
                <a:r>
                  <a:rPr lang="zh-CN" altLang="en-US" dirty="0"/>
                  <a:t>不</a:t>
                </a:r>
                <a:r>
                  <a:rPr lang="zh-CN" altLang="en-US" dirty="0" smtClean="0"/>
                  <a:t>起作用；</a:t>
                </a:r>
                <a14:m>
                  <m:oMath xmlns:m="http://schemas.openxmlformats.org/officeDocument/2006/math">
                    <m:sSub>
                      <m:sSubPr>
                        <m:ctrlPr>
                          <a:rPr lang="en-US" altLang="zh-CN" i="1">
                            <a:latin typeface="Cambria Math"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charset="0"/>
                          </a:rPr>
                        </m:ctrlPr>
                      </m:dPr>
                      <m:e>
                        <m:sSup>
                          <m:sSupPr>
                            <m:ctrlPr>
                              <a:rPr lang="en-US" altLang="zh-CN" i="1">
                                <a:latin typeface="Cambria Math" charset="0"/>
                              </a:rPr>
                            </m:ctrlPr>
                          </m:sSupPr>
                          <m:e>
                            <m:r>
                              <a:rPr lang="en-US" altLang="zh-CN" b="1">
                                <a:latin typeface="Cambria Math" charset="0"/>
                              </a:rPr>
                              <m:t>𝐱</m:t>
                            </m:r>
                          </m:e>
                          <m:sup>
                            <m:r>
                              <a:rPr lang="zh-CN" altLang="en-US" i="1">
                                <a:latin typeface="Cambria Math" charset="0"/>
                              </a:rPr>
                              <m:t>∗</m:t>
                            </m:r>
                          </m:sup>
                        </m:sSup>
                      </m:e>
                    </m:d>
                    <m:r>
                      <a:rPr lang="en-US" altLang="zh-CN" i="1">
                        <a:latin typeface="Cambria Math" charset="0"/>
                      </a:rPr>
                      <m:t>=</m:t>
                    </m:r>
                    <m:r>
                      <a:rPr lang="en-US" altLang="zh-CN" i="1">
                        <a:latin typeface="Cambria Math" charset="0"/>
                      </a:rPr>
                      <m:t>0</m:t>
                    </m:r>
                  </m:oMath>
                </a14:m>
                <a:r>
                  <a:rPr lang="zh-CN" altLang="en-US" dirty="0"/>
                  <a:t>  时</a:t>
                </a:r>
                <a:r>
                  <a:rPr lang="zh-CN" altLang="en-US" dirty="0"/>
                  <a:t>，是</a:t>
                </a:r>
                <a:r>
                  <a:rPr lang="zh-CN" altLang="en-US" dirty="0"/>
                  <a:t>等式约束</a:t>
                </a:r>
                <a:r>
                  <a:rPr lang="zh-CN" altLang="en-US" dirty="0" smtClean="0"/>
                  <a:t>问题。</a:t>
                </a:r>
                <a:endParaRPr lang="zh-CN" altLang="en-US" dirty="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456771" y="832757"/>
                <a:ext cx="10752465" cy="5237271"/>
              </a:xfrm>
              <a:blipFill rotWithShape="0">
                <a:blip r:embed="rId2"/>
                <a:stretch>
                  <a:fillRect l="-1020" b="-2631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mc:AlternateContent xmlns:mc="http://schemas.openxmlformats.org/markup-compatibility/2006">
        <mc:Choice xmlns:a14="http://schemas.microsoft.com/office/drawing/2010/main" Requires="a14">
          <p:sp>
            <p:nvSpPr>
              <p:cNvPr id="6" name="矩形 5"/>
              <p:cNvSpPr/>
              <p:nvPr/>
            </p:nvSpPr>
            <p:spPr>
              <a:xfrm>
                <a:off x="2493051" y="1636501"/>
                <a:ext cx="2596865" cy="809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mr-IN" altLang="zh-CN" sz="2400" i="1" smtClean="0">
                              <a:solidFill>
                                <a:srgbClr val="09405E"/>
                              </a:solidFill>
                              <a:latin typeface="Cambria Math" charset="0"/>
                              <a:ea typeface="微软雅黑" pitchFamily="34" charset="-122"/>
                              <a:sym typeface="Times New Roman" panose="02020603050405020304"/>
                            </a:rPr>
                          </m:ctrlPr>
                        </m:fPr>
                        <m:num>
                          <m:r>
                            <a:rPr lang="mr-IN" altLang="zh-CN" sz="2400" i="1">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Microsoft YaHei" charset="-122"/>
                              <a:cs typeface="Microsoft YaHei" charset="-122"/>
                            </a:rPr>
                            <m:t>𝐿</m:t>
                          </m:r>
                          <m:d>
                            <m:dPr>
                              <m:ctrlPr>
                                <a:rPr lang="en-US" altLang="zh-CN" sz="2400" i="1">
                                  <a:solidFill>
                                    <a:srgbClr val="09405E"/>
                                  </a:solidFill>
                                  <a:latin typeface="Cambria Math" charset="0"/>
                                  <a:ea typeface="Microsoft YaHei" charset="-122"/>
                                  <a:cs typeface="Microsoft YaHei" charset="-122"/>
                                </a:rPr>
                              </m:ctrlPr>
                            </m:dPr>
                            <m:e>
                              <m:sSup>
                                <m:sSupPr>
                                  <m:ctrlPr>
                                    <a:rPr lang="en-US" altLang="zh-CN" sz="2400" i="1">
                                      <a:solidFill>
                                        <a:srgbClr val="09405E"/>
                                      </a:solidFill>
                                      <a:latin typeface="Cambria Math" charset="0"/>
                                    </a:rPr>
                                  </m:ctrlPr>
                                </m:sSupPr>
                                <m:e>
                                  <m:r>
                                    <a:rPr lang="en-US" altLang="zh-CN" sz="2400" b="1" i="1">
                                      <a:solidFill>
                                        <a:srgbClr val="09405E"/>
                                      </a:solidFill>
                                      <a:latin typeface="Cambria Math" charset="0"/>
                                      <a:ea typeface="微软雅黑" pitchFamily="34" charset="-122"/>
                                    </a:rPr>
                                    <m:t>𝒙</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charset="0"/>
                                    </a:rPr>
                                  </m:ctrlPr>
                                </m:sSupPr>
                                <m:e>
                                  <m:r>
                                    <a:rPr lang="en-US" altLang="zh-CN" sz="2400" b="1">
                                      <a:solidFill>
                                        <a:srgbClr val="09405E"/>
                                      </a:solidFill>
                                      <a:latin typeface="Cambria Math" charset="0"/>
                                      <a:ea typeface="Cambria Math" charset="0"/>
                                      <a:cs typeface="Cambria Math" charset="0"/>
                                    </a:rPr>
                                    <m:t>𝛂</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charset="0"/>
                                    </a:rPr>
                                  </m:ctrlPr>
                                </m:sSupPr>
                                <m:e>
                                  <m:r>
                                    <a:rPr lang="en-US" altLang="zh-CN" sz="2400" b="1" i="1">
                                      <a:solidFill>
                                        <a:srgbClr val="09405E"/>
                                      </a:solidFill>
                                      <a:latin typeface="Cambria Math" charset="0"/>
                                      <a:ea typeface="Cambria Math" charset="0"/>
                                      <a:cs typeface="Cambria Math" charset="0"/>
                                    </a:rPr>
                                    <m:t>𝜷</m:t>
                                  </m:r>
                                </m:e>
                                <m:sup>
                                  <m:r>
                                    <a:rPr lang="zh-CN" altLang="en-US" sz="2400" i="1">
                                      <a:solidFill>
                                        <a:srgbClr val="09405E"/>
                                      </a:solidFill>
                                      <a:latin typeface="Cambria Math" charset="0"/>
                                    </a:rPr>
                                    <m:t>∗</m:t>
                                  </m:r>
                                </m:sup>
                              </m:sSup>
                            </m:e>
                          </m:d>
                        </m:num>
                        <m:den>
                          <m:r>
                            <a:rPr lang="mr-IN" altLang="zh-CN" sz="2400" i="1">
                              <a:solidFill>
                                <a:srgbClr val="09405E"/>
                              </a:solidFill>
                              <a:latin typeface="Cambria Math" charset="0"/>
                              <a:ea typeface="微软雅黑" pitchFamily="34" charset="-122"/>
                              <a:sym typeface="Times New Roman" panose="02020603050405020304"/>
                            </a:rPr>
                            <m:t>𝜕</m:t>
                          </m:r>
                          <m:r>
                            <a:rPr lang="en-US" altLang="zh-CN" sz="2400" b="1" i="1">
                              <a:solidFill>
                                <a:srgbClr val="09405E"/>
                              </a:solidFill>
                              <a:latin typeface="Cambria Math" charset="0"/>
                            </a:rPr>
                            <m:t>𝒙</m:t>
                          </m:r>
                        </m:den>
                      </m:f>
                      <m:r>
                        <a:rPr lang="en-US" altLang="zh-CN" sz="2400" i="1">
                          <a:solidFill>
                            <a:srgbClr val="09405E"/>
                          </a:solidFill>
                          <a:latin typeface="Cambria Math" charset="0"/>
                          <a:ea typeface="微软雅黑" pitchFamily="34" charset="-122"/>
                          <a:sym typeface="Times New Roman" panose="02020603050405020304"/>
                        </a:rPr>
                        <m:t>=</m:t>
                      </m:r>
                      <m:r>
                        <a:rPr lang="en-US" altLang="zh-CN" sz="2400" b="0" i="1" smtClean="0">
                          <a:solidFill>
                            <a:srgbClr val="09405E"/>
                          </a:solidFill>
                          <a:latin typeface="Cambria Math" charset="0"/>
                          <a:ea typeface="微软雅黑" pitchFamily="34" charset="-122"/>
                          <a:sym typeface="Times New Roman" panose="02020603050405020304"/>
                        </a:rPr>
                        <m:t>0</m:t>
                      </m:r>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2493051" y="1636501"/>
                <a:ext cx="2596865" cy="8090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493051" y="2551581"/>
                <a:ext cx="4138954" cy="91332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mr-IN" altLang="zh-CN" sz="2400" i="1" smtClean="0">
                              <a:solidFill>
                                <a:srgbClr val="09405E"/>
                              </a:solidFill>
                              <a:latin typeface="Cambria Math" charset="0"/>
                              <a:ea typeface="微软雅黑" pitchFamily="34" charset="-122"/>
                              <a:sym typeface="Times New Roman" panose="02020603050405020304"/>
                            </a:rPr>
                          </m:ctrlPr>
                        </m:fPr>
                        <m:num>
                          <m:r>
                            <a:rPr lang="mr-IN" altLang="zh-CN" sz="2400" i="1">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Microsoft YaHei" charset="-122"/>
                              <a:cs typeface="Microsoft YaHei" charset="-122"/>
                            </a:rPr>
                            <m:t>𝐿</m:t>
                          </m:r>
                          <m:d>
                            <m:dPr>
                              <m:ctrlPr>
                                <a:rPr lang="en-US" altLang="zh-CN" sz="2400" i="1">
                                  <a:solidFill>
                                    <a:srgbClr val="09405E"/>
                                  </a:solidFill>
                                  <a:latin typeface="Cambria Math" charset="0"/>
                                  <a:ea typeface="Microsoft YaHei" charset="-122"/>
                                  <a:cs typeface="Microsoft YaHei" charset="-122"/>
                                </a:rPr>
                              </m:ctrlPr>
                            </m:dPr>
                            <m:e>
                              <m:sSup>
                                <m:sSupPr>
                                  <m:ctrlPr>
                                    <a:rPr lang="en-US" altLang="zh-CN" sz="2400" i="1">
                                      <a:solidFill>
                                        <a:srgbClr val="09405E"/>
                                      </a:solidFill>
                                      <a:latin typeface="Cambria Math" charset="0"/>
                                    </a:rPr>
                                  </m:ctrlPr>
                                </m:sSupPr>
                                <m:e>
                                  <m:r>
                                    <a:rPr lang="en-US" altLang="zh-CN" sz="2400" b="1" i="1">
                                      <a:solidFill>
                                        <a:srgbClr val="09405E"/>
                                      </a:solidFill>
                                      <a:latin typeface="Cambria Math" charset="0"/>
                                      <a:ea typeface="微软雅黑" pitchFamily="34" charset="-122"/>
                                    </a:rPr>
                                    <m:t>𝒙</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charset="0"/>
                                    </a:rPr>
                                  </m:ctrlPr>
                                </m:sSupPr>
                                <m:e>
                                  <m:r>
                                    <a:rPr lang="en-US" altLang="zh-CN" sz="2400" b="1">
                                      <a:solidFill>
                                        <a:srgbClr val="09405E"/>
                                      </a:solidFill>
                                      <a:latin typeface="Cambria Math" charset="0"/>
                                      <a:ea typeface="Cambria Math" charset="0"/>
                                      <a:cs typeface="Cambria Math" charset="0"/>
                                    </a:rPr>
                                    <m:t>𝛂</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charset="0"/>
                                    </a:rPr>
                                  </m:ctrlPr>
                                </m:sSupPr>
                                <m:e>
                                  <m:r>
                                    <a:rPr lang="en-US" altLang="zh-CN" sz="2400" b="1" i="1">
                                      <a:solidFill>
                                        <a:srgbClr val="09405E"/>
                                      </a:solidFill>
                                      <a:latin typeface="Cambria Math" charset="0"/>
                                      <a:ea typeface="Cambria Math" charset="0"/>
                                      <a:cs typeface="Cambria Math" charset="0"/>
                                    </a:rPr>
                                    <m:t>𝜷</m:t>
                                  </m:r>
                                </m:e>
                                <m:sup>
                                  <m:r>
                                    <a:rPr lang="zh-CN" altLang="en-US" sz="2400" i="1">
                                      <a:solidFill>
                                        <a:srgbClr val="09405E"/>
                                      </a:solidFill>
                                      <a:latin typeface="Cambria Math" charset="0"/>
                                    </a:rPr>
                                    <m:t>∗</m:t>
                                  </m:r>
                                </m:sup>
                              </m:sSup>
                            </m:e>
                          </m:d>
                        </m:num>
                        <m:den>
                          <m:r>
                            <a:rPr lang="mr-IN" altLang="zh-CN" sz="2400" i="1">
                              <a:solidFill>
                                <a:srgbClr val="09405E"/>
                              </a:solidFill>
                              <a:latin typeface="Cambria Math" charset="0"/>
                              <a:ea typeface="微软雅黑" pitchFamily="34" charset="-122"/>
                              <a:sym typeface="Times New Roman" panose="02020603050405020304"/>
                            </a:rPr>
                            <m:t>𝜕</m:t>
                          </m:r>
                          <m:sSub>
                            <m:sSubPr>
                              <m:ctrlPr>
                                <a:rPr lang="en-US" altLang="zh-CN" sz="2400" i="1">
                                  <a:solidFill>
                                    <a:srgbClr val="09405E"/>
                                  </a:solidFill>
                                  <a:latin typeface="Cambria Math" charset="0"/>
                                  <a:ea typeface="微软雅黑" pitchFamily="34" charset="-122"/>
                                  <a:sym typeface="Times New Roman" panose="02020603050405020304"/>
                                </a:rPr>
                              </m:ctrlPr>
                            </m:sSubPr>
                            <m:e>
                              <m:r>
                                <a:rPr lang="en-US" altLang="zh-CN" sz="2400" i="1">
                                  <a:solidFill>
                                    <a:srgbClr val="09405E"/>
                                  </a:solidFill>
                                  <a:latin typeface="Cambria Math" charset="0"/>
                                  <a:ea typeface="Cambria Math" charset="0"/>
                                  <a:cs typeface="Cambria Math" charset="0"/>
                                  <a:sym typeface="Times New Roman" panose="02020603050405020304"/>
                                </a:rPr>
                                <m:t>𝛽</m:t>
                              </m:r>
                            </m:e>
                            <m:sub>
                              <m:r>
                                <a:rPr lang="en-US" altLang="zh-CN" sz="2400" i="1">
                                  <a:solidFill>
                                    <a:srgbClr val="09405E"/>
                                  </a:solidFill>
                                  <a:latin typeface="Cambria Math" charset="0"/>
                                  <a:ea typeface="微软雅黑" pitchFamily="34" charset="-122"/>
                                  <a:sym typeface="Times New Roman" panose="02020603050405020304"/>
                                </a:rPr>
                                <m:t>𝑗</m:t>
                              </m:r>
                            </m:sub>
                          </m:sSub>
                        </m:den>
                      </m:f>
                      <m:r>
                        <a:rPr lang="en-US" altLang="zh-CN" sz="2400" i="1">
                          <a:solidFill>
                            <a:srgbClr val="09405E"/>
                          </a:solidFill>
                          <a:latin typeface="Cambria Math" charset="0"/>
                          <a:ea typeface="微软雅黑" pitchFamily="34" charset="-122"/>
                          <a:sym typeface="Times New Roman" panose="02020603050405020304"/>
                        </a:rPr>
                        <m:t>=0</m:t>
                      </m:r>
                      <m:r>
                        <a:rPr lang="zh-CN" altLang="en-US" sz="2400" b="0" i="1" smtClean="0">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𝑗</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𝐿</m:t>
                      </m:r>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2493051" y="2551581"/>
                <a:ext cx="4138954" cy="91332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493051" y="3504063"/>
                <a:ext cx="2514343" cy="4619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altLang="zh-CN" sz="2400" i="1">
                              <a:solidFill>
                                <a:srgbClr val="09405E"/>
                              </a:solidFill>
                              <a:latin typeface="Cambria Math" charset="0"/>
                              <a:ea typeface="微软雅黑" pitchFamily="34" charset="-122"/>
                              <a:sym typeface="Times New Roman" panose="02020603050405020304"/>
                            </a:rPr>
                          </m:ctrlPr>
                        </m:sSubSupPr>
                        <m:e>
                          <m:r>
                            <a:rPr lang="en-US" altLang="zh-CN" sz="2400" i="1">
                              <a:solidFill>
                                <a:srgbClr val="09405E"/>
                              </a:solidFill>
                              <a:latin typeface="Cambria Math" charset="0"/>
                              <a:ea typeface="Cambria Math" charset="0"/>
                              <a:cs typeface="Cambria Math" charset="0"/>
                              <a:sym typeface="Times New Roman" panose="02020603050405020304"/>
                            </a:rPr>
                            <m:t>𝛼</m:t>
                          </m:r>
                        </m:e>
                        <m:sub>
                          <m:r>
                            <a:rPr lang="en-US" altLang="zh-CN" sz="2400" i="1">
                              <a:solidFill>
                                <a:srgbClr val="09405E"/>
                              </a:solidFill>
                              <a:latin typeface="Cambria Math" charset="0"/>
                              <a:ea typeface="微软雅黑" pitchFamily="34" charset="-122"/>
                              <a:sym typeface="Times New Roman" panose="02020603050405020304"/>
                            </a:rPr>
                            <m:t>𝑖</m:t>
                          </m:r>
                        </m:sub>
                        <m:sup>
                          <m:r>
                            <a:rPr lang="en-US" altLang="zh-CN" sz="2400" i="1">
                              <a:solidFill>
                                <a:srgbClr val="09405E"/>
                              </a:solidFill>
                              <a:latin typeface="Cambria Math" charset="0"/>
                              <a:ea typeface="微软雅黑" pitchFamily="34" charset="-122"/>
                              <a:sym typeface="Times New Roman" panose="02020603050405020304"/>
                            </a:rPr>
                            <m:t>∗</m:t>
                          </m:r>
                        </m:sup>
                      </m:sSubSup>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2493051" y="3504063"/>
                <a:ext cx="2514343" cy="461921"/>
              </a:xfrm>
              <a:prstGeom prst="rect">
                <a:avLst/>
              </a:prstGeom>
              <a:blipFill rotWithShape="0">
                <a:blip r:embed="rId5"/>
                <a:stretch>
                  <a:fillRect b="-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493051" y="4129441"/>
                <a:ext cx="3020122"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𝑔</m:t>
                          </m:r>
                        </m:e>
                        <m:sub>
                          <m:r>
                            <a:rPr lang="en-US" altLang="zh-CN" sz="2400" i="1">
                              <a:solidFill>
                                <a:srgbClr val="09405E"/>
                              </a:solidFill>
                              <a:latin typeface="Cambria Math" charset="0"/>
                              <a:ea typeface="Microsoft YaHei" charset="-122"/>
                              <a:cs typeface="Microsoft YaHei" charset="-122"/>
                            </a:rPr>
                            <m:t>𝑖</m:t>
                          </m:r>
                        </m:sub>
                      </m:sSub>
                      <m:d>
                        <m:dPr>
                          <m:ctrlPr>
                            <a:rPr lang="en-US" altLang="zh-CN" sz="2400" i="1">
                              <a:solidFill>
                                <a:srgbClr val="09405E"/>
                              </a:solidFill>
                              <a:latin typeface="Cambria Math" charset="0"/>
                              <a:ea typeface="Microsoft YaHei" charset="-122"/>
                              <a:cs typeface="Microsoft YaHei" charset="-122"/>
                            </a:rPr>
                          </m:ctrlPr>
                        </m:dPr>
                        <m:e>
                          <m:sSup>
                            <m:sSupPr>
                              <m:ctrlPr>
                                <a:rPr lang="en-US" altLang="zh-CN" sz="2400" i="1">
                                  <a:solidFill>
                                    <a:srgbClr val="09405E"/>
                                  </a:solidFill>
                                  <a:latin typeface="Cambria Math" charset="0"/>
                                  <a:ea typeface="Microsoft YaHei" charset="-122"/>
                                  <a:cs typeface="Microsoft YaHei" charset="-122"/>
                                </a:rPr>
                              </m:ctrlPr>
                            </m:sSupPr>
                            <m:e>
                              <m:r>
                                <a:rPr lang="en-US" altLang="zh-CN" sz="2400" b="1" i="1">
                                  <a:solidFill>
                                    <a:srgbClr val="09405E"/>
                                  </a:solidFill>
                                  <a:latin typeface="Cambria Math" charset="0"/>
                                </a:rPr>
                                <m:t>𝒙</m:t>
                              </m:r>
                            </m:e>
                            <m:sup>
                              <m:r>
                                <a:rPr lang="zh-CN" altLang="en-US" sz="2400" i="1">
                                  <a:solidFill>
                                    <a:srgbClr val="09405E"/>
                                  </a:solidFill>
                                  <a:latin typeface="Cambria Math" charset="0"/>
                                  <a:ea typeface="Microsoft YaHei" charset="-122"/>
                                  <a:cs typeface="Microsoft YaHei" charset="-122"/>
                                </a:rPr>
                                <m:t>∗</m:t>
                              </m:r>
                            </m:sup>
                          </m:sSup>
                        </m:e>
                      </m:d>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493051" y="4129441"/>
                <a:ext cx="3020122" cy="461665"/>
              </a:xfrm>
              <a:prstGeom prst="rect">
                <a:avLst/>
              </a:prstGeom>
              <a:blipFill rotWithShape="0">
                <a:blip r:embed="rId6"/>
                <a:stretch>
                  <a:fillRect b="-105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493051" y="4754563"/>
                <a:ext cx="3339953" cy="4619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Microsoft YaHei" charset="-122"/>
                              <a:cs typeface="Microsoft YaHei" charset="-122"/>
                            </a:rPr>
                          </m:ctrlPr>
                        </m:sSubPr>
                        <m:e>
                          <m:sSubSup>
                            <m:sSubSupPr>
                              <m:ctrlPr>
                                <a:rPr lang="en-US" altLang="zh-CN" sz="2400" i="1">
                                  <a:solidFill>
                                    <a:srgbClr val="09405E"/>
                                  </a:solidFill>
                                  <a:latin typeface="Cambria Math" charset="0"/>
                                  <a:ea typeface="微软雅黑" pitchFamily="34" charset="-122"/>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ea typeface="微软雅黑" pitchFamily="34" charset="-122"/>
                                </a:rPr>
                                <m:t>𝑖</m:t>
                              </m:r>
                            </m:sub>
                            <m:sup>
                              <m:r>
                                <a:rPr lang="en-US" altLang="zh-CN" sz="2400" i="1">
                                  <a:solidFill>
                                    <a:srgbClr val="09405E"/>
                                  </a:solidFill>
                                  <a:latin typeface="Cambria Math" charset="0"/>
                                  <a:ea typeface="微软雅黑" pitchFamily="34" charset="-122"/>
                                </a:rPr>
                                <m:t>∗</m:t>
                              </m:r>
                            </m:sup>
                          </m:sSubSup>
                          <m:r>
                            <a:rPr lang="en-US" altLang="zh-CN" sz="2400" i="1">
                              <a:solidFill>
                                <a:srgbClr val="09405E"/>
                              </a:solidFill>
                              <a:latin typeface="Cambria Math" charset="0"/>
                              <a:ea typeface="Microsoft YaHei" charset="-122"/>
                              <a:cs typeface="Microsoft YaHei" charset="-122"/>
                            </a:rPr>
                            <m:t>𝑔</m:t>
                          </m:r>
                        </m:e>
                        <m:sub>
                          <m:r>
                            <a:rPr lang="en-US" altLang="zh-CN" sz="2400" i="1">
                              <a:solidFill>
                                <a:srgbClr val="09405E"/>
                              </a:solidFill>
                              <a:latin typeface="Cambria Math" charset="0"/>
                              <a:ea typeface="Microsoft YaHei" charset="-122"/>
                              <a:cs typeface="Microsoft YaHei" charset="-122"/>
                            </a:rPr>
                            <m:t>𝑖</m:t>
                          </m:r>
                        </m:sub>
                      </m:sSub>
                      <m:d>
                        <m:dPr>
                          <m:ctrlPr>
                            <a:rPr lang="en-US" altLang="zh-CN" sz="2400" i="1">
                              <a:solidFill>
                                <a:srgbClr val="09405E"/>
                              </a:solidFill>
                              <a:latin typeface="Cambria Math" charset="0"/>
                              <a:ea typeface="Microsoft YaHei" charset="-122"/>
                              <a:cs typeface="Microsoft YaHei" charset="-122"/>
                            </a:rPr>
                          </m:ctrlPr>
                        </m:dPr>
                        <m:e>
                          <m:sSup>
                            <m:sSupPr>
                              <m:ctrlPr>
                                <a:rPr lang="en-US" altLang="zh-CN" sz="2400" i="1">
                                  <a:solidFill>
                                    <a:srgbClr val="09405E"/>
                                  </a:solidFill>
                                  <a:latin typeface="Cambria Math" charset="0"/>
                                  <a:ea typeface="Microsoft YaHei" charset="-122"/>
                                  <a:cs typeface="Microsoft YaHei" charset="-122"/>
                                </a:rPr>
                              </m:ctrlPr>
                            </m:sSupPr>
                            <m:e>
                              <m:r>
                                <a:rPr lang="en-US" altLang="zh-CN" sz="2400" b="1" i="1">
                                  <a:solidFill>
                                    <a:srgbClr val="09405E"/>
                                  </a:solidFill>
                                  <a:latin typeface="Cambria Math" charset="0"/>
                                </a:rPr>
                                <m:t>𝒙</m:t>
                              </m:r>
                            </m:e>
                            <m:sup>
                              <m:r>
                                <a:rPr lang="zh-CN" altLang="en-US" sz="2400" i="1">
                                  <a:solidFill>
                                    <a:srgbClr val="09405E"/>
                                  </a:solidFill>
                                  <a:latin typeface="Cambria Math" charset="0"/>
                                  <a:ea typeface="Microsoft YaHei" charset="-122"/>
                                  <a:cs typeface="Microsoft YaHei" charset="-122"/>
                                </a:rPr>
                                <m:t>∗</m:t>
                              </m:r>
                            </m:sup>
                          </m:sSup>
                        </m:e>
                      </m:d>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2493051" y="4754563"/>
                <a:ext cx="3339953" cy="461921"/>
              </a:xfrm>
              <a:prstGeom prst="rect">
                <a:avLst/>
              </a:prstGeom>
              <a:blipFill rotWithShape="0">
                <a:blip r:embed="rId7"/>
                <a:stretch>
                  <a:fillRect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en-US" altLang="zh-CN" i="1">
                        <a:latin typeface="Cambria Math" charset="0"/>
                      </a:rPr>
                      <m:t>𝐿</m:t>
                    </m:r>
                    <m:d>
                      <m:dPr>
                        <m:ctrlPr>
                          <a:rPr lang="en-US" altLang="zh-CN" i="1">
                            <a:latin typeface="Cambria Math" charset="0"/>
                          </a:rPr>
                        </m:ctrlPr>
                      </m:dPr>
                      <m:e>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r>
                          <a:rPr lang="en-US" altLang="zh-CN" b="1" i="1">
                            <a:latin typeface="Cambria Math" charset="0"/>
                          </a:rPr>
                          <m:t>𝜶</m:t>
                        </m:r>
                        <m:r>
                          <a:rPr lang="en-US" altLang="zh-CN" i="1">
                            <a:latin typeface="Cambria Math" charset="0"/>
                          </a:rPr>
                          <m:t>,</m:t>
                        </m:r>
                        <m:r>
                          <a:rPr lang="en-US" altLang="zh-CN" b="1" i="1">
                            <a:latin typeface="Cambria Math" charset="0"/>
                          </a:rPr>
                          <m:t>𝝃</m:t>
                        </m:r>
                        <m:r>
                          <a:rPr lang="en-US" altLang="zh-CN" i="1">
                            <a:latin typeface="Cambria Math" charset="0"/>
                          </a:rPr>
                          <m:t>,</m:t>
                        </m:r>
                        <m:r>
                          <a:rPr lang="en-US" altLang="zh-CN" b="1" i="1">
                            <a:latin typeface="Cambria Math" charset="0"/>
                          </a:rPr>
                          <m:t>𝝁</m:t>
                        </m:r>
                      </m:e>
                    </m:d>
                  </m:oMath>
                </a14:m>
                <a:endParaRPr kumimoji="1" lang="en-US" altLang="zh-CN" dirty="0" smtClean="0"/>
              </a:p>
              <a:p>
                <a:endParaRPr kumimoji="1" lang="en-US" altLang="zh-CN" dirty="0"/>
              </a:p>
              <a:p>
                <a:endParaRPr kumimoji="1" lang="en-US" altLang="zh-CN" dirty="0"/>
              </a:p>
              <a:p>
                <a:r>
                  <a:rPr lang="zh-CN" altLang="en-US" dirty="0"/>
                  <a:t>对</a:t>
                </a:r>
                <a14:m>
                  <m:oMath xmlns:m="http://schemas.openxmlformats.org/officeDocument/2006/math">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oMath>
                </a14:m>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oMath>
                </a14:m>
                <a:r>
                  <a:rPr lang="zh-CN" altLang="en-US" dirty="0"/>
                  <a:t>最小化（一阶导数为</a:t>
                </a:r>
                <a:r>
                  <a:rPr lang="en-US" altLang="zh-CN" dirty="0"/>
                  <a:t>0</a:t>
                </a:r>
                <a:r>
                  <a:rPr lang="zh-CN" altLang="en-US" dirty="0" smtClean="0"/>
                  <a:t>）：</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mc:Choice xmlns:a14="http://schemas.microsoft.com/office/drawing/2010/main" Requires="a14">
          <p:sp>
            <p:nvSpPr>
              <p:cNvPr id="4" name="矩形 3"/>
              <p:cNvSpPr/>
              <p:nvPr/>
            </p:nvSpPr>
            <p:spPr>
              <a:xfrm>
                <a:off x="774094" y="1941010"/>
                <a:ext cx="10643811" cy="11382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d>
                        <m:dPr>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r>
                            <a:rPr lang="zh-CN" altLang="en-US" sz="2400" b="0" i="0">
                              <a:solidFill>
                                <a:srgbClr val="09405E"/>
                              </a:solidFill>
                              <a:latin typeface="Cambria Math" charset="0"/>
                            </a:rPr>
                            <m:t>,</m:t>
                          </m:r>
                          <m:r>
                            <a:rPr lang="zh-CN" altLang="en-US" sz="2400" b="0" i="1">
                              <a:solidFill>
                                <a:srgbClr val="09405E"/>
                              </a:solidFill>
                              <a:latin typeface="Cambria Math" charset="0"/>
                            </a:rPr>
                            <m:t>𝑏</m:t>
                          </m:r>
                          <m:r>
                            <a:rPr lang="zh-CN" altLang="en-US" sz="2400" b="0" i="0">
                              <a:solidFill>
                                <a:srgbClr val="09405E"/>
                              </a:solidFill>
                              <a:latin typeface="Cambria Math" charset="0"/>
                            </a:rPr>
                            <m:t>,</m:t>
                          </m:r>
                          <m:r>
                            <a:rPr lang="zh-CN" altLang="en-US" sz="2400" b="1" i="1">
                              <a:solidFill>
                                <a:srgbClr val="09405E"/>
                              </a:solidFill>
                              <a:latin typeface="Cambria Math" charset="0"/>
                            </a:rPr>
                            <m:t>𝜶</m:t>
                          </m:r>
                          <m:r>
                            <a:rPr lang="zh-CN" altLang="en-US" sz="2400" b="0" i="0">
                              <a:solidFill>
                                <a:srgbClr val="09405E"/>
                              </a:solidFill>
                              <a:latin typeface="Cambria Math" charset="0"/>
                            </a:rPr>
                            <m:t>,</m:t>
                          </m:r>
                          <m:r>
                            <a:rPr lang="zh-CN" altLang="en-US" sz="2400" b="1" i="1">
                              <a:solidFill>
                                <a:srgbClr val="09405E"/>
                              </a:solidFill>
                              <a:latin typeface="Cambria Math" charset="0"/>
                            </a:rPr>
                            <m:t>𝝃</m:t>
                          </m:r>
                          <m:r>
                            <a:rPr lang="zh-CN" altLang="en-US" sz="2400" b="0" i="0">
                              <a:solidFill>
                                <a:srgbClr val="09405E"/>
                              </a:solidFill>
                              <a:latin typeface="Cambria Math" charset="0"/>
                            </a:rPr>
                            <m:t>,</m:t>
                          </m:r>
                          <m:r>
                            <a:rPr lang="zh-CN" altLang="en-US" sz="2400" b="1" i="1">
                              <a:solidFill>
                                <a:srgbClr val="09405E"/>
                              </a:solidFill>
                              <a:latin typeface="Cambria Math" charset="0"/>
                            </a:rPr>
                            <m:t>𝝁</m:t>
                          </m:r>
                        </m:e>
                      </m:d>
                      <m:r>
                        <a:rPr lang="zh-CN" altLang="en-US" sz="2400" b="0" i="0">
                          <a:solidFill>
                            <a:srgbClr val="09405E"/>
                          </a:solidFill>
                          <a:latin typeface="Cambria Math" charset="0"/>
                        </a:rPr>
                        <m:t>=</m:t>
                      </m:r>
                      <m:f>
                        <m:fPr>
                          <m:ctrlPr>
                            <a:rPr lang="zh-CN" altLang="en-US" sz="2400" b="0" i="1">
                              <a:solidFill>
                                <a:srgbClr val="09405E"/>
                              </a:solidFill>
                              <a:latin typeface="Cambria Math" charset="0"/>
                            </a:rPr>
                          </m:ctrlPr>
                        </m:fPr>
                        <m:num>
                          <m:r>
                            <a:rPr lang="zh-CN" altLang="en-US" sz="2400" b="0" i="0">
                              <a:solidFill>
                                <a:srgbClr val="09405E"/>
                              </a:solidFill>
                              <a:latin typeface="Cambria Math" charset="0"/>
                            </a:rPr>
                            <m:t>1</m:t>
                          </m:r>
                        </m:num>
                        <m:den>
                          <m:r>
                            <a:rPr lang="zh-CN" altLang="en-US" sz="2400" b="0" i="0">
                              <a:solidFill>
                                <a:srgbClr val="09405E"/>
                              </a:solidFill>
                              <a:latin typeface="Cambria Math" charset="0"/>
                            </a:rPr>
                            <m:t>2</m:t>
                          </m:r>
                        </m:den>
                      </m:f>
                      <m:sSubSup>
                        <m:sSubSupPr>
                          <m:ctrlPr>
                            <a:rPr lang="zh-CN" altLang="en-US" sz="2400" b="0" i="1">
                              <a:solidFill>
                                <a:srgbClr val="09405E"/>
                              </a:solidFill>
                              <a:latin typeface="Cambria Math" charset="0"/>
                            </a:rPr>
                          </m:ctrlPr>
                        </m:sSubSupPr>
                        <m:e>
                          <m:d>
                            <m:dPr>
                              <m:begChr m:val="‖"/>
                              <m:endChr m:val="‖"/>
                              <m:ctrlPr>
                                <a:rPr lang="zh-CN" altLang="en-US" sz="2400" b="0" i="1">
                                  <a:solidFill>
                                    <a:srgbClr val="09405E"/>
                                  </a:solidFill>
                                  <a:latin typeface="Cambria Math" charset="0"/>
                                </a:rPr>
                              </m:ctrlPr>
                            </m:dPr>
                            <m:e>
                              <m:r>
                                <a:rPr lang="zh-CN" altLang="en-US" sz="2400" b="1" i="1">
                                  <a:solidFill>
                                    <a:srgbClr val="09405E"/>
                                  </a:solidFill>
                                  <a:latin typeface="Cambria Math" charset="0"/>
                                </a:rPr>
                                <m:t>𝒘</m:t>
                              </m:r>
                            </m:e>
                          </m:d>
                        </m:e>
                        <m:sub>
                          <m:r>
                            <a:rPr lang="zh-CN" altLang="en-US" sz="2400" b="0" i="0">
                              <a:solidFill>
                                <a:srgbClr val="09405E"/>
                              </a:solidFill>
                              <a:latin typeface="Cambria Math" charset="0"/>
                            </a:rPr>
                            <m:t>2</m:t>
                          </m:r>
                        </m:sub>
                        <m:sup>
                          <m:r>
                            <a:rPr lang="zh-CN" altLang="en-US" sz="2400" b="0" i="0">
                              <a:solidFill>
                                <a:srgbClr val="09405E"/>
                              </a:solidFill>
                              <a:latin typeface="Cambria Math" charset="0"/>
                            </a:rPr>
                            <m:t>2</m:t>
                          </m:r>
                        </m:sup>
                      </m:sSubSup>
                      <m:r>
                        <a:rPr lang="zh-CN" altLang="en-US" sz="2400" b="0" i="0">
                          <a:solidFill>
                            <a:srgbClr val="09405E"/>
                          </a:solidFill>
                          <a:latin typeface="Cambria Math" charset="0"/>
                        </a:rPr>
                        <m:t>+</m:t>
                      </m:r>
                      <m:r>
                        <a:rPr lang="zh-CN" altLang="en-US" sz="2400" b="0" i="1">
                          <a:solidFill>
                            <a:srgbClr val="09405E"/>
                          </a:solidFill>
                          <a:latin typeface="Cambria Math" charset="0"/>
                        </a:rPr>
                        <m:t>𝐶</m:t>
                      </m:r>
                      <m:nary>
                        <m:naryPr>
                          <m:chr m:val="∑"/>
                          <m:limLoc m:val="undOvr"/>
                          <m:ctrlPr>
                            <a:rPr lang="zh-CN" altLang="en-US" sz="2400" b="0" i="1">
                              <a:solidFill>
                                <a:srgbClr val="09405E"/>
                              </a:solidFill>
                              <a:latin typeface="Cambria Math" charset="0"/>
                            </a:rPr>
                          </m:ctrlPr>
                        </m:naryPr>
                        <m:sub>
                          <m:r>
                            <a:rPr lang="zh-CN" altLang="en-US" sz="2400" b="0" i="1">
                              <a:solidFill>
                                <a:srgbClr val="09405E"/>
                              </a:solidFill>
                              <a:latin typeface="Cambria Math" charset="0"/>
                            </a:rPr>
                            <m:t>𝑖</m:t>
                          </m:r>
                          <m:r>
                            <a:rPr lang="zh-CN" altLang="en-US" sz="2400" b="0" i="0">
                              <a:solidFill>
                                <a:srgbClr val="09405E"/>
                              </a:solidFill>
                              <a:latin typeface="Cambria Math" charset="0"/>
                            </a:rPr>
                            <m:t>=1</m:t>
                          </m:r>
                        </m:sub>
                        <m:sup>
                          <m:r>
                            <a:rPr lang="zh-CN" altLang="en-US" sz="2400" b="0" i="1">
                              <a:solidFill>
                                <a:srgbClr val="09405E"/>
                              </a:solidFill>
                              <a:latin typeface="Cambria Math" charset="0"/>
                            </a:rPr>
                            <m:t>𝑁</m:t>
                          </m:r>
                        </m:sup>
                        <m:e>
                          <m:sSub>
                            <m:sSubPr>
                              <m:ctrlPr>
                                <a:rPr lang="zh-CN" altLang="en-US" sz="2400" b="0" i="1">
                                  <a:solidFill>
                                    <a:srgbClr val="09405E"/>
                                  </a:solidFill>
                                  <a:latin typeface="Cambria Math" charset="0"/>
                                </a:rPr>
                              </m:ctrlPr>
                            </m:sSubPr>
                            <m:e>
                              <m:r>
                                <a:rPr lang="zh-CN" altLang="en-US" sz="2400" b="0" i="1">
                                  <a:solidFill>
                                    <a:srgbClr val="09405E"/>
                                  </a:solidFill>
                                  <a:latin typeface="Cambria Math" charset="0"/>
                                </a:rPr>
                                <m:t>𝜉</m:t>
                              </m:r>
                            </m:e>
                            <m:sub>
                              <m:r>
                                <a:rPr lang="zh-CN" altLang="en-US" sz="2400" b="0" i="1">
                                  <a:solidFill>
                                    <a:srgbClr val="09405E"/>
                                  </a:solidFill>
                                  <a:latin typeface="Cambria Math" charset="0"/>
                                </a:rPr>
                                <m:t>𝑖</m:t>
                              </m:r>
                            </m:sub>
                          </m:sSub>
                        </m:e>
                      </m:nary>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r>
                        <a:rPr lang="en-US" altLang="zh-CN" sz="2400" i="1">
                          <a:solidFill>
                            <a:srgbClr val="09405E"/>
                          </a:solidFill>
                        </a:rPr>
                        <m:t>(</m:t>
                      </m:r>
                      <m:sSup>
                        <m:sSupPr>
                          <m:ctrlPr>
                            <a:rPr lang="zh-CN" altLang="zh-CN" sz="2400" i="1">
                              <a:solidFill>
                                <a:srgbClr val="09405E"/>
                              </a:solidFill>
                            </a:rPr>
                          </m:ctrlPr>
                        </m:sSupPr>
                        <m:e>
                          <m:r>
                            <a:rPr lang="en-US" altLang="zh-CN" sz="2400" b="1" i="1">
                              <a:solidFill>
                                <a:srgbClr val="09405E"/>
                              </a:solidFill>
                            </a:rPr>
                            <m:t>𝒘</m:t>
                          </m:r>
                        </m:e>
                        <m:sup>
                          <m:r>
                            <m:rPr>
                              <m:sty m:val="p"/>
                            </m:rPr>
                            <a:rPr lang="en-US" altLang="zh-CN" sz="2400">
                              <a:solidFill>
                                <a:srgbClr val="09405E"/>
                              </a:solidFill>
                            </a:rPr>
                            <m:t>T</m:t>
                          </m:r>
                        </m:sup>
                      </m:sSup>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𝑖</m:t>
                          </m:r>
                        </m:sub>
                      </m:sSub>
                      <m:r>
                        <a:rPr lang="en-US" altLang="zh-CN" sz="2400" i="1">
                          <a:solidFill>
                            <a:srgbClr val="09405E"/>
                          </a:solidFill>
                        </a:rPr>
                        <m:t>+</m:t>
                      </m:r>
                      <m:r>
                        <a:rPr lang="en-US" altLang="zh-CN" sz="2400" i="1">
                          <a:solidFill>
                            <a:srgbClr val="09405E"/>
                          </a:solidFill>
                        </a:rPr>
                        <m:t>𝑏</m:t>
                      </m:r>
                      <m:r>
                        <a:rPr lang="en-US" altLang="zh-CN" sz="2400" i="1">
                          <a:solidFill>
                            <a:srgbClr val="09405E"/>
                          </a:solidFill>
                        </a:rPr>
                        <m:t>)−1+</m:t>
                      </m:r>
                      <m:sSub>
                        <m:sSubPr>
                          <m:ctrlPr>
                            <a:rPr lang="zh-CN" altLang="zh-CN" sz="2400" i="1">
                              <a:solidFill>
                                <a:srgbClr val="09405E"/>
                              </a:solidFill>
                            </a:rPr>
                          </m:ctrlPr>
                        </m:sSubPr>
                        <m:e>
                          <m:r>
                            <a:rPr lang="en-US" altLang="zh-CN" sz="2400" i="1">
                              <a:solidFill>
                                <a:srgbClr val="09405E"/>
                              </a:solidFill>
                            </a:rPr>
                            <m:t>𝜉</m:t>
                          </m:r>
                        </m:e>
                        <m:sub>
                          <m:r>
                            <a:rPr lang="en-US" altLang="zh-CN" sz="2400" i="1">
                              <a:solidFill>
                                <a:srgbClr val="09405E"/>
                              </a:solidFill>
                            </a:rPr>
                            <m:t>𝑖</m:t>
                          </m:r>
                        </m:sub>
                      </m:sSub>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𝜇</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𝜉</m:t>
                          </m:r>
                        </m:e>
                        <m:sub>
                          <m:r>
                            <a:rPr lang="en-US" altLang="zh-CN" sz="2400" i="1">
                              <a:solidFill>
                                <a:srgbClr val="09405E"/>
                              </a:solidFill>
                            </a:rPr>
                            <m:t>𝑖</m:t>
                          </m:r>
                        </m:sub>
                      </m:sSub>
                    </m:oMath>
                  </m:oMathPara>
                </a14:m>
                <a:endParaRPr lang="zh-CN" altLang="en-US" sz="24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774094" y="1941010"/>
                <a:ext cx="10643811" cy="113826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059844" y="3872517"/>
                <a:ext cx="5334024" cy="1138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r>
                            <a:rPr lang="en-US" altLang="zh-CN" sz="2400" b="1" i="1">
                              <a:solidFill>
                                <a:srgbClr val="09405E"/>
                              </a:solidFill>
                              <a:latin typeface="Cambria Math" charset="0"/>
                            </a:rPr>
                            <m:t>𝒘</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rPr>
                        <m:t>𝒘</m:t>
                      </m:r>
                      <m:r>
                        <a:rPr lang="en-US" altLang="zh-CN" sz="2400" b="0" i="1" smtClean="0">
                          <a:solidFill>
                            <a:srgbClr val="09405E"/>
                          </a:solidFill>
                          <a:latin typeface="Cambria Math" charset="0"/>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𝑖</m:t>
                          </m:r>
                        </m:sub>
                      </m:sSub>
                    </m:oMath>
                  </m:oMathPara>
                </a14:m>
                <a:endParaRPr lang="zh-CN" altLang="en-US" sz="24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059844" y="3872517"/>
                <a:ext cx="5334024" cy="11380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024641" y="4957760"/>
                <a:ext cx="5060873" cy="1138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r>
                            <a:rPr lang="en-US" altLang="zh-CN" sz="2400" b="0" i="1" smtClean="0">
                              <a:solidFill>
                                <a:srgbClr val="09405E"/>
                              </a:solidFill>
                              <a:latin typeface="Cambria Math" charset="0"/>
                            </a:rPr>
                            <m:t>𝑏</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r>
                        <a:rPr lang="en-US" altLang="zh-CN" sz="2400" b="0" i="1" smtClean="0">
                          <a:solidFill>
                            <a:srgbClr val="09405E"/>
                          </a:solidFill>
                          <a:latin typeface="Cambria Math" charset="0"/>
                        </a:rPr>
                        <m:t>=0</m:t>
                      </m:r>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024641" y="4957760"/>
                <a:ext cx="5060873" cy="113806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89438" y="6016997"/>
                <a:ext cx="4967578" cy="8715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sSub>
                            <m:sSubPr>
                              <m:ctrlPr>
                                <a:rPr lang="en-US" altLang="zh-CN" sz="2400" i="1">
                                  <a:latin typeface="Cambria Math" charset="0"/>
                                </a:rPr>
                              </m:ctrlPr>
                            </m:sSubPr>
                            <m:e>
                              <m:r>
                                <a:rPr lang="en-US" altLang="zh-CN" sz="2400" i="1">
                                  <a:latin typeface="Cambria Math" charset="0"/>
                                  <a:ea typeface="Cambria Math" charset="0"/>
                                  <a:cs typeface="Cambria Math" charset="0"/>
                                </a:rPr>
                                <m:t>𝜉</m:t>
                              </m:r>
                            </m:e>
                            <m:sub>
                              <m:r>
                                <a:rPr lang="en-US" altLang="zh-CN" sz="2400" i="1">
                                  <a:latin typeface="Cambria Math" charset="0"/>
                                </a:rPr>
                                <m:t>𝑖</m:t>
                              </m:r>
                            </m:sub>
                          </m:sSub>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b="0" i="1" smtClean="0">
                          <a:solidFill>
                            <a:srgbClr val="09405E"/>
                          </a:solidFill>
                          <a:latin typeface="Cambria Math" charset="0"/>
                        </a:rPr>
                        <m:t>+</m:t>
                      </m:r>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Sub>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989438" y="6016997"/>
                <a:ext cx="4967578" cy="87152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361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kumimoji="1" lang="zh-CN" altLang="en-US" dirty="0"/>
                  <a:t>假定线性判别函数为：</a:t>
                </a:r>
                <a14:m>
                  <m:oMath xmlns:m="http://schemas.openxmlformats.org/officeDocument/2006/math">
                    <m:r>
                      <a:rPr kumimoji="1" lang="en-US" altLang="zh-CN" i="1" dirty="0">
                        <a:latin typeface="Cambria Math" charset="0"/>
                      </a:rPr>
                      <m:t>𝑓</m:t>
                    </m:r>
                    <m:d>
                      <m:dPr>
                        <m:ctrlPr>
                          <a:rPr kumimoji="1" lang="en-US" altLang="zh-CN" i="1" dirty="0">
                            <a:latin typeface="Cambria Math"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charset="0"/>
                          </a:rPr>
                        </m:ctrlPr>
                      </m:sSupPr>
                      <m:e>
                        <m:r>
                          <a:rPr kumimoji="1" lang="en-US" altLang="zh-CN" b="1" i="1" dirty="0">
                            <a:latin typeface="Cambria Math" charset="0"/>
                          </a:rPr>
                          <m:t>𝒘</m:t>
                        </m:r>
                      </m:e>
                      <m:sup>
                        <m:r>
                          <m:rPr>
                            <m:sty m:val="p"/>
                          </m:rPr>
                          <a:rPr kumimoji="1" lang="en-US" altLang="zh-CN" i="0"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oMath>
                </a14:m>
                <a:endParaRPr kumimoji="1" lang="en-US" altLang="zh-CN" dirty="0" smtClean="0"/>
              </a:p>
              <a:p>
                <a:pPr>
                  <a:lnSpc>
                    <a:spcPct val="100000"/>
                  </a:lnSpc>
                </a:pPr>
                <a:r>
                  <a:rPr lang="zh-CN" altLang="en-US" dirty="0"/>
                  <a:t>如果</a:t>
                </a:r>
                <a14:m>
                  <m:oMath xmlns:m="http://schemas.openxmlformats.org/officeDocument/2006/math">
                    <m:r>
                      <a:rPr kumimoji="1" lang="en-US" altLang="zh-CN" i="1" dirty="0">
                        <a:latin typeface="Cambria Math" charset="0"/>
                      </a:rPr>
                      <m:t>𝑓</m:t>
                    </m:r>
                    <m:d>
                      <m:dPr>
                        <m:ctrlPr>
                          <a:rPr kumimoji="1" lang="en-US" altLang="zh-CN" i="1" dirty="0">
                            <a:latin typeface="Cambria Math"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charset="0"/>
                          </a:rPr>
                        </m:ctrlPr>
                      </m:sSupPr>
                      <m:e>
                        <m:r>
                          <a:rPr kumimoji="1" lang="en-US" altLang="zh-CN" b="1" i="1" dirty="0">
                            <a:latin typeface="Cambria Math" charset="0"/>
                          </a:rPr>
                          <m:t>𝒘</m:t>
                        </m:r>
                      </m:e>
                      <m:sup>
                        <m:r>
                          <m:rPr>
                            <m:sty m:val="p"/>
                          </m:rPr>
                          <a:rPr kumimoji="1" lang="en-US" altLang="zh-CN"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r>
                      <a:rPr kumimoji="1" lang="en-US" altLang="zh-CN" i="1" dirty="0">
                        <a:latin typeface="Cambria Math" charset="0"/>
                      </a:rPr>
                      <m:t>=0</m:t>
                    </m:r>
                  </m:oMath>
                </a14:m>
                <a:r>
                  <a:rPr lang="zh-CN" altLang="en-US" dirty="0"/>
                  <a:t> ，那么</a:t>
                </a:r>
                <a14:m>
                  <m:oMath xmlns:m="http://schemas.openxmlformats.org/officeDocument/2006/math">
                    <m:r>
                      <a:rPr kumimoji="1" lang="en-US" altLang="zh-CN" b="1" dirty="0">
                        <a:latin typeface="Cambria Math" charset="0"/>
                      </a:rPr>
                      <m:t>𝐱</m:t>
                    </m:r>
                  </m:oMath>
                </a14:m>
                <a:r>
                  <a:rPr lang="zh-CN" altLang="en-US" dirty="0"/>
                  <a:t>是位于超平⾯面上的点</a:t>
                </a:r>
                <a:endParaRPr kumimoji="1" lang="en-US" altLang="zh-CN" dirty="0" smtClean="0"/>
              </a:p>
              <a:p>
                <a:pPr>
                  <a:lnSpc>
                    <a:spcPct val="100000"/>
                  </a:lnSpc>
                </a:pPr>
                <a:r>
                  <a:rPr lang="zh-CN" altLang="en-US" dirty="0"/>
                  <a:t>不妨假设：所有满足</a:t>
                </a:r>
                <a14:m>
                  <m:oMath xmlns:m="http://schemas.openxmlformats.org/officeDocument/2006/math">
                    <m:r>
                      <a:rPr kumimoji="1" lang="en-US" altLang="zh-CN" i="1" dirty="0">
                        <a:latin typeface="Cambria Math" charset="0"/>
                      </a:rPr>
                      <m:t>𝑓</m:t>
                    </m:r>
                    <m:d>
                      <m:dPr>
                        <m:ctrlPr>
                          <a:rPr kumimoji="1" lang="en-US" altLang="zh-CN" i="1" dirty="0">
                            <a:latin typeface="Cambria Math" charset="0"/>
                          </a:rPr>
                        </m:ctrlPr>
                      </m:dPr>
                      <m:e>
                        <m:r>
                          <a:rPr kumimoji="1" lang="en-US" altLang="zh-CN" b="1" dirty="0">
                            <a:latin typeface="Cambria Math" charset="0"/>
                          </a:rPr>
                          <m:t>𝐱</m:t>
                        </m:r>
                      </m:e>
                    </m:d>
                    <m:r>
                      <a:rPr kumimoji="1" lang="en-US" altLang="zh-CN" b="1" i="1" dirty="0">
                        <a:latin typeface="Cambria Math" charset="0"/>
                      </a:rPr>
                      <m:t>&lt;</m:t>
                    </m:r>
                    <m:r>
                      <a:rPr kumimoji="1" lang="en-US" altLang="zh-CN" i="1" dirty="0">
                        <a:latin typeface="Cambria Math" charset="0"/>
                      </a:rPr>
                      <m:t>0</m:t>
                    </m:r>
                  </m:oMath>
                </a14:m>
                <a:r>
                  <a:rPr lang="zh-CN" altLang="en-US" dirty="0"/>
                  <a:t> 的点，其对应</a:t>
                </a:r>
                <a14:m>
                  <m:oMath xmlns:m="http://schemas.openxmlformats.org/officeDocument/2006/math">
                    <m:r>
                      <m:rPr>
                        <m:nor/>
                      </m:rPr>
                      <a:rPr lang="zh-CN" altLang="en-US" dirty="0"/>
                      <m:t>的</m:t>
                    </m:r>
                    <m:r>
                      <a:rPr lang="en-US" altLang="zh-CN" i="1">
                        <a:latin typeface="Cambria Math" charset="0"/>
                      </a:rPr>
                      <m:t>𝑦</m:t>
                    </m:r>
                  </m:oMath>
                </a14:m>
                <a:r>
                  <a:rPr lang="zh-CN" altLang="en-US" dirty="0"/>
                  <a:t>等于</a:t>
                </a:r>
                <a:r>
                  <a:rPr lang="en-US" altLang="zh-CN" dirty="0"/>
                  <a:t>-</a:t>
                </a:r>
                <a:r>
                  <a:rPr lang="en-US" altLang="zh-CN" dirty="0" smtClean="0"/>
                  <a:t>1</a:t>
                </a:r>
              </a:p>
              <a:p>
                <a:pPr>
                  <a:lnSpc>
                    <a:spcPct val="100000"/>
                  </a:lnSpc>
                </a:pPr>
                <a:r>
                  <a:rPr lang="en-US" altLang="zh-CN" dirty="0" smtClean="0"/>
                  <a:t>                 </a:t>
                </a:r>
                <a:r>
                  <a:rPr lang="zh-CN" altLang="en-US" dirty="0" smtClean="0"/>
                  <a:t>所有</a:t>
                </a:r>
                <a:r>
                  <a:rPr lang="zh-CN" altLang="en-US" dirty="0"/>
                  <a:t>满足</a:t>
                </a:r>
                <a14:m>
                  <m:oMath xmlns:m="http://schemas.openxmlformats.org/officeDocument/2006/math">
                    <m:r>
                      <a:rPr kumimoji="1" lang="en-US" altLang="zh-CN" i="1" dirty="0">
                        <a:latin typeface="Cambria Math" charset="0"/>
                      </a:rPr>
                      <m:t>𝑓</m:t>
                    </m:r>
                    <m:d>
                      <m:dPr>
                        <m:ctrlPr>
                          <a:rPr kumimoji="1" lang="en-US" altLang="zh-CN" i="1" dirty="0">
                            <a:latin typeface="Cambria Math" charset="0"/>
                          </a:rPr>
                        </m:ctrlPr>
                      </m:dPr>
                      <m:e>
                        <m:r>
                          <a:rPr kumimoji="1" lang="en-US" altLang="zh-CN" b="1" dirty="0">
                            <a:latin typeface="Cambria Math" charset="0"/>
                          </a:rPr>
                          <m:t>𝐱</m:t>
                        </m:r>
                      </m:e>
                    </m:d>
                    <m:r>
                      <a:rPr kumimoji="1" lang="en-US" altLang="zh-CN" b="1" i="1" dirty="0">
                        <a:latin typeface="Cambria Math" charset="0"/>
                      </a:rPr>
                      <m:t>&gt;</m:t>
                    </m:r>
                    <m:r>
                      <a:rPr kumimoji="1" lang="en-US" altLang="zh-CN" i="1" dirty="0">
                        <a:latin typeface="Cambria Math" charset="0"/>
                      </a:rPr>
                      <m:t>0</m:t>
                    </m:r>
                  </m:oMath>
                </a14:m>
                <a:r>
                  <a:rPr lang="zh-CN" altLang="en-US" dirty="0"/>
                  <a:t> 的点，其对应</a:t>
                </a:r>
                <a14:m>
                  <m:oMath xmlns:m="http://schemas.openxmlformats.org/officeDocument/2006/math">
                    <m:r>
                      <m:rPr>
                        <m:nor/>
                      </m:rPr>
                      <a:rPr lang="zh-CN" altLang="en-US" dirty="0"/>
                      <m:t>的</m:t>
                    </m:r>
                    <m:r>
                      <a:rPr lang="en-US" altLang="zh-CN" i="1">
                        <a:latin typeface="Cambria Math" charset="0"/>
                      </a:rPr>
                      <m:t>𝑦</m:t>
                    </m:r>
                  </m:oMath>
                </a14:m>
                <a:r>
                  <a:rPr lang="zh-CN" altLang="en-US" dirty="0"/>
                  <a:t>等于</a:t>
                </a:r>
                <a:r>
                  <a:rPr lang="en-US" altLang="zh-CN" dirty="0"/>
                  <a:t>1</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93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cs typeface="Times New Roman" panose="02020603050405020304"/>
              </a:rPr>
              <a:t>SVM</a:t>
            </a:r>
            <a:r>
              <a:rPr lang="zh-CN" altLang="en-US" dirty="0">
                <a:cs typeface="Times New Roman" panose="02020603050405020304"/>
              </a:rPr>
              <a:t>：从几何出发的分类</a:t>
            </a:r>
            <a:r>
              <a:rPr lang="zh-CN" altLang="en-US" dirty="0" smtClean="0">
                <a:cs typeface="Times New Roman" panose="02020603050405020304"/>
              </a:rPr>
              <a:t>模型</a:t>
            </a:r>
            <a:endParaRPr kumimoji="1" lang="zh-CN" altLang="en-US" dirty="0"/>
          </a:p>
        </p:txBody>
      </p:sp>
      <p:grpSp>
        <p:nvGrpSpPr>
          <p:cNvPr id="4" name="组 3"/>
          <p:cNvGrpSpPr/>
          <p:nvPr/>
        </p:nvGrpSpPr>
        <p:grpSpPr>
          <a:xfrm>
            <a:off x="4007768" y="3428999"/>
            <a:ext cx="4868962" cy="3332665"/>
            <a:chOff x="5835550" y="1340768"/>
            <a:chExt cx="6309122" cy="3988594"/>
          </a:xfrm>
        </p:grpSpPr>
        <mc:AlternateContent xmlns:mc="http://schemas.openxmlformats.org/markup-compatibility/2006">
          <mc:Choice xmlns:a14="http://schemas.microsoft.com/office/drawing/2010/main" Requires="a14">
            <p:sp>
              <p:nvSpPr>
                <p:cNvPr id="5" name="Text Box 4"/>
                <p:cNvSpPr txBox="1">
                  <a:spLocks noChangeArrowheads="1"/>
                </p:cNvSpPr>
                <p:nvPr/>
              </p:nvSpPr>
              <p:spPr bwMode="auto">
                <a:xfrm>
                  <a:off x="6680041" y="4592766"/>
                  <a:ext cx="1963861" cy="4479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 xmlns:m="http://schemas.openxmlformats.org/officeDocument/2006/math">
                      <m:sSup>
                        <m:sSupPr>
                          <m:ctrlPr>
                            <a:rPr kumimoji="1" lang="en-US" altLang="zh-CN" sz="2000" i="1" dirty="0">
                              <a:latin typeface="Cambria Math" charset="0"/>
                            </a:rPr>
                          </m:ctrlPr>
                        </m:sSupPr>
                        <m:e>
                          <m:r>
                            <a:rPr kumimoji="1" lang="en-US" altLang="zh-CN" sz="2000" b="1" i="1" dirty="0">
                              <a:latin typeface="Cambria Math" charset="0"/>
                            </a:rPr>
                            <m:t>𝒘</m:t>
                          </m:r>
                        </m:e>
                        <m:sup>
                          <m:r>
                            <m:rPr>
                              <m:sty m:val="p"/>
                            </m:rPr>
                            <a:rPr kumimoji="1" lang="en-US" altLang="zh-CN" sz="2000" dirty="0">
                              <a:latin typeface="Cambria Math" charset="0"/>
                            </a:rPr>
                            <m:t>T</m:t>
                          </m:r>
                        </m:sup>
                      </m:sSup>
                      <m:r>
                        <a:rPr kumimoji="1" lang="en-US" altLang="zh-CN" sz="2000" b="1" i="1" dirty="0">
                          <a:latin typeface="Cambria Math" charset="0"/>
                        </a:rPr>
                        <m:t>𝒙</m:t>
                      </m:r>
                      <m:r>
                        <a:rPr kumimoji="1" lang="en-US" altLang="zh-CN" sz="2000" i="1" dirty="0">
                          <a:latin typeface="Cambria Math" charset="0"/>
                        </a:rPr>
                        <m:t>+</m:t>
                      </m:r>
                      <m:r>
                        <a:rPr kumimoji="1" lang="en-US" altLang="zh-CN" sz="2000" i="1" dirty="0">
                          <a:latin typeface="Cambria Math" charset="0"/>
                        </a:rPr>
                        <m:t>𝑏</m:t>
                      </m:r>
                    </m:oMath>
                  </a14:m>
                  <a:r>
                    <a:rPr lang="en-GB" altLang="zh-CN" sz="2000" i="1" dirty="0" smtClean="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p:sp>
              <p:nvSpPr>
                <p:cNvPr id="5" name="Text Box 4"/>
                <p:cNvSpPr txBox="1">
                  <a:spLocks noRot="1" noChangeAspect="1" noMove="1" noResize="1" noEditPoints="1" noAdjustHandles="1" noChangeArrowheads="1" noChangeShapeType="1" noTextEdit="1"/>
                </p:cNvSpPr>
                <p:nvPr/>
              </p:nvSpPr>
              <p:spPr bwMode="auto">
                <a:xfrm>
                  <a:off x="6680041" y="4592766"/>
                  <a:ext cx="1963861" cy="447933"/>
                </a:xfrm>
                <a:prstGeom prst="rect">
                  <a:avLst/>
                </a:prstGeom>
                <a:blipFill rotWithShape="0">
                  <a:blip r:embed="rId3"/>
                  <a:stretch>
                    <a:fillRect t="-14516" r="-2410" b="-274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9"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10"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11"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2"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3"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4"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5"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6"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7"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8"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9"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0"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1"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2"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3"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4"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5"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6"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7"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8"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29" name="直线连接符 28"/>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1" name="Text Box 4"/>
            <p:cNvSpPr txBox="1">
              <a:spLocks noChangeArrowheads="1"/>
            </p:cNvSpPr>
            <p:nvPr/>
          </p:nvSpPr>
          <p:spPr bwMode="auto">
            <a:xfrm>
              <a:off x="10830222" y="3286555"/>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smtClean="0">
                  <a:solidFill>
                    <a:srgbClr val="000000"/>
                  </a:solidFill>
                  <a:ea typeface="宋体" pitchFamily="2" charset="-122"/>
                  <a:sym typeface="Symbol" pitchFamily="18" charset="2"/>
                </a:rPr>
                <a:t>x</a:t>
              </a:r>
              <a:endParaRPr lang="en-GB" altLang="zh-CN" sz="2000" dirty="0">
                <a:solidFill>
                  <a:srgbClr val="000000"/>
                </a:solidFill>
                <a:ea typeface="宋体" pitchFamily="2" charset="-122"/>
                <a:sym typeface="Symbol" pitchFamily="18" charset="2"/>
              </a:endParaRPr>
            </a:p>
          </p:txBody>
        </p:sp>
        <p:sp>
          <p:nvSpPr>
            <p:cNvPr id="32" name="Text Box 4"/>
            <p:cNvSpPr txBox="1">
              <a:spLocks noChangeArrowheads="1"/>
            </p:cNvSpPr>
            <p:nvPr/>
          </p:nvSpPr>
          <p:spPr bwMode="auto">
            <a:xfrm>
              <a:off x="9281219" y="1971243"/>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i="1" dirty="0" err="1" smtClean="0">
                  <a:solidFill>
                    <a:srgbClr val="000000"/>
                  </a:solidFill>
                  <a:ea typeface="宋体" pitchFamily="2" charset="-122"/>
                  <a:sym typeface="Symbol" pitchFamily="18" charset="2"/>
                </a:rPr>
                <a:t>x</a:t>
              </a:r>
              <a:r>
                <a:rPr lang="en-GB" altLang="zh-CN" sz="2000" i="1" baseline="-25000" dirty="0" err="1" smtClean="0">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33" name="Text Box 4"/>
            <p:cNvSpPr txBox="1">
              <a:spLocks noChangeArrowheads="1"/>
            </p:cNvSpPr>
            <p:nvPr/>
          </p:nvSpPr>
          <p:spPr bwMode="auto">
            <a:xfrm>
              <a:off x="7904441" y="230991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smtClean="0">
                  <a:solidFill>
                    <a:srgbClr val="000000"/>
                  </a:solidFill>
                  <a:ea typeface="宋体" pitchFamily="2" charset="-122"/>
                  <a:sym typeface="Symbol" pitchFamily="18" charset="2"/>
                </a:rPr>
                <a:t>0</a:t>
              </a:r>
              <a:endParaRPr lang="en-GB" altLang="zh-CN" sz="2000" dirty="0">
                <a:solidFill>
                  <a:srgbClr val="000000"/>
                </a:solidFill>
                <a:ea typeface="宋体" pitchFamily="2" charset="-122"/>
                <a:sym typeface="Symbol" pitchFamily="18" charset="2"/>
              </a:endParaRPr>
            </a:p>
          </p:txBody>
        </p:sp>
        <p:sp>
          <p:nvSpPr>
            <p:cNvPr id="34"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5"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6"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7"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8"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9" name="文本框 38"/>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5"/>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7"/>
                  <a:stretch>
                    <a:fillRect r="-3704" b="-78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9243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19767" y="832757"/>
                <a:ext cx="10752465" cy="5237271"/>
              </a:xfrm>
            </p:spPr>
            <p:txBody>
              <a:bodyPr/>
              <a:lstStyle/>
              <a:p>
                <a:r>
                  <a:rPr lang="zh-CN" altLang="en-US" dirty="0"/>
                  <a:t>将上述结论代入拉格朗日函数</a:t>
                </a:r>
                <a14:m>
                  <m:oMath xmlns:m="http://schemas.openxmlformats.org/officeDocument/2006/math">
                    <m:r>
                      <a:rPr lang="en-US" altLang="zh-CN" i="1">
                        <a:latin typeface="Cambria Math" charset="0"/>
                      </a:rPr>
                      <m:t>𝐿</m:t>
                    </m:r>
                    <m:d>
                      <m:dPr>
                        <m:ctrlPr>
                          <a:rPr lang="en-US" altLang="zh-CN" i="1">
                            <a:latin typeface="Cambria Math" charset="0"/>
                          </a:rPr>
                        </m:ctrlPr>
                      </m:dPr>
                      <m:e>
                        <m:r>
                          <a:rPr lang="en-US" altLang="zh-CN" b="1">
                            <a:latin typeface="Cambria Math" charset="0"/>
                          </a:rPr>
                          <m:t>𝐰</m:t>
                        </m:r>
                        <m:r>
                          <a:rPr lang="en-US" altLang="zh-CN" i="1">
                            <a:latin typeface="Cambria Math" charset="0"/>
                          </a:rPr>
                          <m:t>,</m:t>
                        </m:r>
                        <m:r>
                          <a:rPr lang="en-US" altLang="zh-CN" i="1">
                            <a:latin typeface="Cambria Math" charset="0"/>
                          </a:rPr>
                          <m:t>𝑏</m:t>
                        </m:r>
                        <m:r>
                          <a:rPr lang="en-US" altLang="zh-CN" i="1">
                            <a:latin typeface="Cambria Math" charset="0"/>
                          </a:rPr>
                          <m:t>,</m:t>
                        </m:r>
                        <m:r>
                          <a:rPr lang="en-US" altLang="zh-CN" b="1">
                            <a:latin typeface="Cambria Math" charset="0"/>
                          </a:rPr>
                          <m:t>𝛂</m:t>
                        </m:r>
                        <m:r>
                          <a:rPr lang="en-US" altLang="zh-CN" i="1">
                            <a:latin typeface="Cambria Math" charset="0"/>
                          </a:rPr>
                          <m:t>,</m:t>
                        </m:r>
                        <m:r>
                          <a:rPr lang="en-US" altLang="zh-CN" b="1">
                            <a:latin typeface="Cambria Math" charset="0"/>
                          </a:rPr>
                          <m:t>𝛏</m:t>
                        </m:r>
                        <m:r>
                          <a:rPr lang="en-US" altLang="zh-CN" i="1">
                            <a:latin typeface="Cambria Math" charset="0"/>
                          </a:rPr>
                          <m:t>,</m:t>
                        </m:r>
                        <m:r>
                          <a:rPr lang="en-US" altLang="zh-CN" b="1">
                            <a:latin typeface="Cambria Math" charset="0"/>
                          </a:rPr>
                          <m:t>𝛍</m:t>
                        </m:r>
                      </m:e>
                    </m:d>
                  </m:oMath>
                </a14:m>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mc:Choice xmlns:a14="http://schemas.microsoft.com/office/drawing/2010/main" Requires="a14">
          <p:sp>
            <p:nvSpPr>
              <p:cNvPr id="5" name="矩形 4"/>
              <p:cNvSpPr/>
              <p:nvPr/>
            </p:nvSpPr>
            <p:spPr>
              <a:xfrm>
                <a:off x="247926" y="1444807"/>
                <a:ext cx="10752466" cy="113082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charset="0"/>
                            </a:rPr>
                          </m:ctrlPr>
                        </m:sSubSupPr>
                        <m:e>
                          <m:d>
                            <m:dPr>
                              <m:begChr m:val="‖"/>
                              <m:endChr m:val="‖"/>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r>
                        <a:rPr lang="zh-CN" altLang="en-US" sz="2400" i="1" smtClean="0">
                          <a:solidFill>
                            <a:srgbClr val="C00000"/>
                          </a:solidFill>
                          <a:latin typeface="Cambria Math" charset="0"/>
                        </a:rPr>
                        <m:t>𝐶</m:t>
                      </m:r>
                      <m:nary>
                        <m:naryPr>
                          <m:chr m:val="∑"/>
                          <m:limLoc m:val="undOvr"/>
                          <m:ctrlPr>
                            <a:rPr lang="zh-CN" altLang="en-US" sz="2400" i="1">
                              <a:solidFill>
                                <a:srgbClr val="C00000"/>
                              </a:solidFill>
                              <a:latin typeface="Cambria Math"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e>
                      </m:nary>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)−1+</m:t>
                      </m:r>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smtClean="0">
                              <a:solidFill>
                                <a:srgbClr val="C00000"/>
                              </a:solidFill>
                              <a:latin typeface="Cambria Math"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charset="0"/>
                                </a:rPr>
                              </m:ctrlPr>
                            </m:sSubPr>
                            <m:e>
                              <m:r>
                                <a:rPr lang="zh-CN" altLang="en-US" sz="2400" i="1">
                                  <a:solidFill>
                                    <a:srgbClr val="C00000"/>
                                  </a:solidFill>
                                  <a:latin typeface="Cambria Math" charset="0"/>
                                </a:rPr>
                                <m:t>𝜇</m:t>
                              </m:r>
                            </m:e>
                            <m:sub>
                              <m:r>
                                <a:rPr lang="zh-CN" altLang="en-US" sz="2400" i="1">
                                  <a:solidFill>
                                    <a:srgbClr val="C00000"/>
                                  </a:solidFill>
                                  <a:latin typeface="Cambria Math" charset="0"/>
                                </a:rPr>
                                <m:t>𝑖</m:t>
                              </m:r>
                            </m:sub>
                          </m:sSub>
                        </m:e>
                      </m:nary>
                      <m:sSub>
                        <m:sSubPr>
                          <m:ctrlPr>
                            <a:rPr lang="zh-CN" altLang="en-US" sz="2400" i="1">
                              <a:solidFill>
                                <a:srgbClr val="C00000"/>
                              </a:solidFill>
                              <a:latin typeface="Cambria Math"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oMath>
                  </m:oMathPara>
                </a14:m>
                <a:endParaRPr lang="zh-CN"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247926" y="1444807"/>
                <a:ext cx="10752466"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230921" y="2518479"/>
                <a:ext cx="7286547"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charset="0"/>
                            </a:rPr>
                          </m:ctrlPr>
                        </m:sSubSupPr>
                        <m:e>
                          <m:d>
                            <m:dPr>
                              <m:begChr m:val="‖"/>
                              <m:endChr m:val="‖"/>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smtClean="0">
                                  <a:solidFill>
                                    <a:srgbClr val="C00000"/>
                                  </a:solidFill>
                                  <a:latin typeface="Cambria Math" charset="0"/>
                                </a:rPr>
                              </m:ctrlPr>
                            </m:sSubPr>
                            <m:e>
                              <m:r>
                                <a:rPr lang="zh-CN" altLang="en-US" sz="2400" i="1">
                                  <a:solidFill>
                                    <a:srgbClr val="C00000"/>
                                  </a:solidFill>
                                  <a:latin typeface="Cambria Math" charset="0"/>
                                </a:rPr>
                                <m:t>𝛼</m:t>
                              </m:r>
                            </m:e>
                            <m:sub>
                              <m:r>
                                <a:rPr lang="zh-CN" altLang="en-US" sz="2400" i="1">
                                  <a:solidFill>
                                    <a:srgbClr val="C00000"/>
                                  </a:solidFill>
                                  <a:latin typeface="Cambria Math" charset="0"/>
                                </a:rPr>
                                <m:t>𝑖</m:t>
                              </m:r>
                            </m:sub>
                          </m:sSub>
                        </m:e>
                      </m:nary>
                      <m:r>
                        <a:rPr lang="zh-CN" altLang="en-US" sz="2400">
                          <a:solidFill>
                            <a:srgbClr val="09405E"/>
                          </a:solidFill>
                          <a:latin typeface="Cambria Math" charset="0"/>
                        </a:rPr>
                        <m:t>(</m:t>
                      </m:r>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)−1+</m:t>
                      </m:r>
                      <m:sSub>
                        <m:sSubPr>
                          <m:ctrlPr>
                            <a:rPr lang="zh-CN" altLang="en-US" sz="2400" i="1" smtClean="0">
                              <a:solidFill>
                                <a:srgbClr val="C00000"/>
                              </a:solidFill>
                              <a:latin typeface="Cambria Math"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Sub>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2230921" y="2518479"/>
                <a:ext cx="7286547" cy="11308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230921" y="3592151"/>
                <a:ext cx="6234464"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r>
                        <a:rPr lang="zh-CN" altLang="en-US" sz="2400" b="1" i="1">
                          <a:solidFill>
                            <a:srgbClr val="09405E"/>
                          </a:solidFill>
                          <a:latin typeface="Cambria Math" charset="0"/>
                        </a:rPr>
                        <m:t>𝒘</m:t>
                      </m:r>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i="1">
                          <a:solidFill>
                            <a:srgbClr val="09405E"/>
                          </a:solidFill>
                          <a:latin typeface="Cambria Math" charset="0"/>
                        </a:rPr>
                        <m:t>𝑏</m:t>
                      </m:r>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2230921" y="3592151"/>
                <a:ext cx="6234464"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620710" y="4643066"/>
                <a:ext cx="10210523" cy="11726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r>
                        <a:rPr lang="zh-CN" altLang="en-US" sz="2400">
                          <a:solidFill>
                            <a:srgbClr val="09405E"/>
                          </a:solidFill>
                          <a:latin typeface="Cambria Math" charset="0"/>
                        </a:rPr>
                        <m:t>–</m:t>
                      </m:r>
                      <m:r>
                        <a:rPr lang="zh-CN" altLang="en-US" sz="2400" i="1">
                          <a:solidFill>
                            <a:srgbClr val="09405E"/>
                          </a:solidFill>
                          <a:latin typeface="Cambria Math" charset="0"/>
                        </a:rPr>
                        <m:t>𝑏</m:t>
                      </m:r>
                      <m:nary>
                        <m:naryPr>
                          <m:chr m:val="∑"/>
                          <m:limLoc m:val="undOvr"/>
                          <m:ctrlPr>
                            <a:rPr lang="zh-CN" altLang="en-US" sz="2400" i="1" smtClean="0">
                              <a:solidFill>
                                <a:srgbClr val="C00000"/>
                              </a:solidFill>
                              <a:latin typeface="Cambria Math"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charset="0"/>
                                </a:rPr>
                              </m:ctrlPr>
                            </m:sSubPr>
                            <m:e>
                              <m:r>
                                <a:rPr lang="zh-CN" altLang="en-US" sz="2400" i="1">
                                  <a:solidFill>
                                    <a:srgbClr val="C00000"/>
                                  </a:solidFill>
                                  <a:latin typeface="Cambria Math" charset="0"/>
                                </a:rPr>
                                <m:t>𝛼</m:t>
                              </m:r>
                            </m:e>
                            <m:sub>
                              <m:r>
                                <a:rPr lang="zh-CN" altLang="en-US" sz="2400" i="1">
                                  <a:solidFill>
                                    <a:srgbClr val="C00000"/>
                                  </a:solidFill>
                                  <a:latin typeface="Cambria Math" charset="0"/>
                                </a:rPr>
                                <m:t>𝑖</m:t>
                              </m:r>
                            </m:sub>
                          </m:sSub>
                        </m:e>
                      </m:nary>
                      <m:sSub>
                        <m:sSubPr>
                          <m:ctrlPr>
                            <a:rPr lang="zh-CN" altLang="en-US" sz="2400" i="1">
                              <a:solidFill>
                                <a:srgbClr val="C00000"/>
                              </a:solidFill>
                              <a:latin typeface="Cambria Math" charset="0"/>
                            </a:rPr>
                          </m:ctrlPr>
                        </m:sSubPr>
                        <m:e>
                          <m:r>
                            <a:rPr lang="zh-CN" altLang="en-US" sz="2400" i="1">
                              <a:solidFill>
                                <a:srgbClr val="C00000"/>
                              </a:solidFill>
                              <a:latin typeface="Cambria Math" charset="0"/>
                            </a:rPr>
                            <m:t>𝑦</m:t>
                          </m:r>
                        </m:e>
                        <m:sub>
                          <m:r>
                            <a:rPr lang="zh-CN" altLang="en-US" sz="2400" i="1">
                              <a:solidFill>
                                <a:srgbClr val="C00000"/>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1620710" y="4643066"/>
                <a:ext cx="10210523" cy="1172629"/>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180421" y="5729652"/>
                <a:ext cx="4579972" cy="11726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180421" y="5729652"/>
                <a:ext cx="4579972" cy="1172629"/>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8187" y="2970381"/>
                <a:ext cx="1507657" cy="400110"/>
              </a:xfrm>
              <a:prstGeom prst="rect">
                <a:avLst/>
              </a:prstGeom>
              <a:ln>
                <a:solidFill>
                  <a:srgbClr val="C00000"/>
                </a:solidFill>
              </a:ln>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a:solidFill>
                            <a:srgbClr val="09405E"/>
                          </a:solidFill>
                          <a:latin typeface="Cambria Math" charset="0"/>
                        </a:rPr>
                        <m:t>𝐶</m:t>
                      </m:r>
                      <m:r>
                        <a:rPr lang="en-US" altLang="zh-CN" sz="2000" i="1">
                          <a:solidFill>
                            <a:srgbClr val="09405E"/>
                          </a:solidFill>
                          <a:latin typeface="Cambria Math" charset="0"/>
                        </a:rPr>
                        <m:t>=</m:t>
                      </m:r>
                      <m:sSub>
                        <m:sSubPr>
                          <m:ctrlPr>
                            <a:rPr lang="zh-CN" altLang="zh-CN" sz="2000" i="1">
                              <a:solidFill>
                                <a:srgbClr val="09405E"/>
                              </a:solidFill>
                              <a:latin typeface="Cambria Math" charset="0"/>
                            </a:rPr>
                          </m:ctrlPr>
                        </m:sSubPr>
                        <m:e>
                          <m:r>
                            <a:rPr lang="en-US" altLang="zh-CN" sz="2000" i="1">
                              <a:solidFill>
                                <a:srgbClr val="09405E"/>
                              </a:solidFill>
                              <a:latin typeface="Cambria Math" charset="0"/>
                            </a:rPr>
                            <m:t>𝛼</m:t>
                          </m:r>
                        </m:e>
                        <m:sub>
                          <m:r>
                            <a:rPr lang="en-US" altLang="zh-CN" sz="2000" i="1">
                              <a:solidFill>
                                <a:srgbClr val="09405E"/>
                              </a:solidFill>
                              <a:latin typeface="Cambria Math" charset="0"/>
                            </a:rPr>
                            <m:t>𝑖</m:t>
                          </m:r>
                        </m:sub>
                      </m:sSub>
                      <m:r>
                        <a:rPr lang="en-US" altLang="zh-CN" sz="2000" i="1">
                          <a:solidFill>
                            <a:srgbClr val="09405E"/>
                          </a:solidFill>
                          <a:latin typeface="Cambria Math" charset="0"/>
                        </a:rPr>
                        <m:t>+</m:t>
                      </m:r>
                      <m:sSub>
                        <m:sSubPr>
                          <m:ctrlPr>
                            <a:rPr lang="zh-CN" altLang="zh-CN" sz="2000" i="1">
                              <a:solidFill>
                                <a:srgbClr val="09405E"/>
                              </a:solidFill>
                              <a:latin typeface="Cambria Math" charset="0"/>
                            </a:rPr>
                          </m:ctrlPr>
                        </m:sSubPr>
                        <m:e>
                          <m:r>
                            <a:rPr lang="en-US" altLang="zh-CN" sz="2000" i="1">
                              <a:solidFill>
                                <a:srgbClr val="09405E"/>
                              </a:solidFill>
                              <a:latin typeface="Cambria Math" charset="0"/>
                            </a:rPr>
                            <m:t>𝜇</m:t>
                          </m:r>
                        </m:e>
                        <m:sub>
                          <m:r>
                            <a:rPr lang="en-US" altLang="zh-CN" sz="2000" i="1">
                              <a:solidFill>
                                <a:srgbClr val="09405E"/>
                              </a:solidFill>
                              <a:latin typeface="Cambria Math" charset="0"/>
                            </a:rPr>
                            <m:t>𝑖</m:t>
                          </m:r>
                        </m:sub>
                      </m:sSub>
                    </m:oMath>
                  </m:oMathPara>
                </a14:m>
                <a:endParaRPr lang="zh-CN" altLang="en-US" sz="2000" dirty="0"/>
              </a:p>
            </p:txBody>
          </p:sp>
        </mc:Choice>
        <mc:Fallback>
          <p:sp>
            <p:nvSpPr>
              <p:cNvPr id="10" name="矩形 9"/>
              <p:cNvSpPr>
                <a:spLocks noRot="1" noChangeAspect="1" noMove="1" noResize="1" noEditPoints="1" noAdjustHandles="1" noChangeArrowheads="1" noChangeShapeType="1" noTextEdit="1"/>
              </p:cNvSpPr>
              <p:nvPr/>
            </p:nvSpPr>
            <p:spPr>
              <a:xfrm>
                <a:off x="18187" y="2970381"/>
                <a:ext cx="1507657" cy="400110"/>
              </a:xfrm>
              <a:prstGeom prst="rect">
                <a:avLst/>
              </a:prstGeom>
              <a:blipFill rotWithShape="0">
                <a:blip r:embed="rId8"/>
                <a:stretch>
                  <a:fillRect b="-2941"/>
                </a:stretch>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0" y="4983439"/>
                <a:ext cx="1720663" cy="871264"/>
              </a:xfrm>
              <a:prstGeom prst="rect">
                <a:avLst/>
              </a:prstGeom>
              <a:ln>
                <a:solidFill>
                  <a:srgbClr val="C00000"/>
                </a:solidFill>
              </a:ln>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a:solidFill>
                            <a:srgbClr val="09405E"/>
                          </a:solidFill>
                          <a:latin typeface="Cambria Math" charset="0"/>
                        </a:rPr>
                        <m:t>𝒘</m:t>
                      </m:r>
                      <m:r>
                        <a:rPr lang="en-US" altLang="zh-CN" i="1">
                          <a:solidFill>
                            <a:srgbClr val="09405E"/>
                          </a:solidFill>
                          <a:latin typeface="Cambria Math" charset="0"/>
                        </a:rPr>
                        <m:t>=</m:t>
                      </m:r>
                      <m:nary>
                        <m:naryPr>
                          <m:chr m:val="∑"/>
                          <m:limLoc m:val="undOvr"/>
                          <m:ctrlPr>
                            <a:rPr lang="zh-CN" altLang="zh-CN" i="1">
                              <a:solidFill>
                                <a:srgbClr val="09405E"/>
                              </a:solidFill>
                              <a:latin typeface="Cambria Math" charset="0"/>
                            </a:rPr>
                          </m:ctrlPr>
                        </m:naryPr>
                        <m:sub>
                          <m:r>
                            <a:rPr lang="en-US" altLang="zh-CN" i="1">
                              <a:solidFill>
                                <a:srgbClr val="09405E"/>
                              </a:solidFill>
                              <a:latin typeface="Cambria Math" charset="0"/>
                            </a:rPr>
                            <m:t>𝑖</m:t>
                          </m:r>
                          <m:r>
                            <a:rPr lang="en-US" altLang="zh-CN" i="1">
                              <a:solidFill>
                                <a:srgbClr val="09405E"/>
                              </a:solidFill>
                              <a:latin typeface="Cambria Math" charset="0"/>
                            </a:rPr>
                            <m:t>=1</m:t>
                          </m:r>
                        </m:sub>
                        <m:sup>
                          <m:r>
                            <a:rPr lang="en-US" altLang="zh-CN" i="1">
                              <a:solidFill>
                                <a:srgbClr val="09405E"/>
                              </a:solidFill>
                              <a:latin typeface="Cambria Math" charset="0"/>
                            </a:rPr>
                            <m:t>𝑁</m:t>
                          </m:r>
                        </m:sup>
                        <m:e>
                          <m:sSub>
                            <m:sSubPr>
                              <m:ctrlPr>
                                <a:rPr lang="zh-CN" altLang="zh-CN" i="1">
                                  <a:solidFill>
                                    <a:srgbClr val="09405E"/>
                                  </a:solidFill>
                                  <a:latin typeface="Cambria Math" charset="0"/>
                                </a:rPr>
                              </m:ctrlPr>
                            </m:sSubPr>
                            <m:e>
                              <m:r>
                                <a:rPr lang="en-US" altLang="zh-CN" i="1">
                                  <a:solidFill>
                                    <a:srgbClr val="09405E"/>
                                  </a:solidFill>
                                  <a:latin typeface="Cambria Math" charset="0"/>
                                </a:rPr>
                                <m:t>𝛼</m:t>
                              </m:r>
                            </m:e>
                            <m:sub>
                              <m:r>
                                <a:rPr lang="en-US" altLang="zh-CN" i="1">
                                  <a:solidFill>
                                    <a:srgbClr val="09405E"/>
                                  </a:solidFill>
                                  <a:latin typeface="Cambria Math" charset="0"/>
                                </a:rPr>
                                <m:t>𝑖</m:t>
                              </m:r>
                            </m:sub>
                          </m:sSub>
                        </m:e>
                      </m:nary>
                      <m:sSub>
                        <m:sSubPr>
                          <m:ctrlPr>
                            <a:rPr lang="zh-CN" altLang="zh-CN" i="1">
                              <a:solidFill>
                                <a:srgbClr val="09405E"/>
                              </a:solidFill>
                              <a:latin typeface="Cambria Math" charset="0"/>
                            </a:rPr>
                          </m:ctrlPr>
                        </m:sSubPr>
                        <m:e>
                          <m:r>
                            <a:rPr lang="en-US" altLang="zh-CN" i="1">
                              <a:solidFill>
                                <a:srgbClr val="09405E"/>
                              </a:solidFill>
                              <a:latin typeface="Cambria Math" charset="0"/>
                            </a:rPr>
                            <m:t>𝑦</m:t>
                          </m:r>
                        </m:e>
                        <m:sub>
                          <m:r>
                            <a:rPr lang="en-US" altLang="zh-CN" i="1">
                              <a:solidFill>
                                <a:srgbClr val="09405E"/>
                              </a:solidFill>
                              <a:latin typeface="Cambria Math" charset="0"/>
                            </a:rPr>
                            <m:t>𝑖</m:t>
                          </m:r>
                        </m:sub>
                      </m:sSub>
                      <m:sSub>
                        <m:sSubPr>
                          <m:ctrlPr>
                            <a:rPr lang="zh-CN" altLang="zh-CN" i="1">
                              <a:solidFill>
                                <a:srgbClr val="09405E"/>
                              </a:solidFill>
                              <a:latin typeface="Cambria Math" charset="0"/>
                            </a:rPr>
                          </m:ctrlPr>
                        </m:sSubPr>
                        <m:e>
                          <m:r>
                            <a:rPr lang="en-US" altLang="zh-CN" b="1" i="1">
                              <a:solidFill>
                                <a:srgbClr val="09405E"/>
                              </a:solidFill>
                              <a:latin typeface="Cambria Math" charset="0"/>
                            </a:rPr>
                            <m:t>𝒙</m:t>
                          </m:r>
                        </m:e>
                        <m:sub>
                          <m:r>
                            <a:rPr lang="en-US" altLang="zh-CN" i="1">
                              <a:solidFill>
                                <a:srgbClr val="09405E"/>
                              </a:solidFill>
                              <a:latin typeface="Cambria Math" charset="0"/>
                            </a:rPr>
                            <m:t>𝑖</m:t>
                          </m:r>
                        </m:sub>
                      </m:sSub>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0" y="4983439"/>
                <a:ext cx="1720663" cy="871264"/>
              </a:xfrm>
              <a:prstGeom prst="rect">
                <a:avLst/>
              </a:prstGeom>
              <a:blipFill rotWithShape="0">
                <a:blip r:embed="rId9"/>
                <a:stretch>
                  <a:fillRect/>
                </a:stretch>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15265" y="3775059"/>
                <a:ext cx="1460079" cy="871264"/>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zh-CN" altLang="zh-CN" i="1">
                              <a:solidFill>
                                <a:srgbClr val="09405E"/>
                              </a:solidFill>
                              <a:latin typeface="Cambria Math" charset="0"/>
                            </a:rPr>
                          </m:ctrlPr>
                        </m:naryPr>
                        <m:sub>
                          <m:r>
                            <a:rPr lang="en-US" altLang="zh-CN" i="1">
                              <a:solidFill>
                                <a:srgbClr val="09405E"/>
                              </a:solidFill>
                              <a:latin typeface="Cambria Math" charset="0"/>
                            </a:rPr>
                            <m:t>𝑖</m:t>
                          </m:r>
                          <m:r>
                            <a:rPr lang="en-US" altLang="zh-CN" i="1">
                              <a:solidFill>
                                <a:srgbClr val="09405E"/>
                              </a:solidFill>
                              <a:latin typeface="Cambria Math" charset="0"/>
                            </a:rPr>
                            <m:t>=1</m:t>
                          </m:r>
                        </m:sub>
                        <m:sup>
                          <m:r>
                            <a:rPr lang="en-US" altLang="zh-CN" i="1">
                              <a:solidFill>
                                <a:srgbClr val="09405E"/>
                              </a:solidFill>
                              <a:latin typeface="Cambria Math" charset="0"/>
                            </a:rPr>
                            <m:t>𝑁</m:t>
                          </m:r>
                        </m:sup>
                        <m:e>
                          <m:sSub>
                            <m:sSubPr>
                              <m:ctrlPr>
                                <a:rPr lang="zh-CN" altLang="zh-CN" i="1">
                                  <a:solidFill>
                                    <a:srgbClr val="09405E"/>
                                  </a:solidFill>
                                  <a:latin typeface="Cambria Math" charset="0"/>
                                </a:rPr>
                              </m:ctrlPr>
                            </m:sSubPr>
                            <m:e>
                              <m:r>
                                <a:rPr lang="en-US" altLang="zh-CN" i="1">
                                  <a:solidFill>
                                    <a:srgbClr val="09405E"/>
                                  </a:solidFill>
                                  <a:latin typeface="Cambria Math" charset="0"/>
                                </a:rPr>
                                <m:t>𝛼</m:t>
                              </m:r>
                            </m:e>
                            <m:sub>
                              <m:r>
                                <a:rPr lang="en-US" altLang="zh-CN" i="1">
                                  <a:solidFill>
                                    <a:srgbClr val="09405E"/>
                                  </a:solidFill>
                                  <a:latin typeface="Cambria Math" charset="0"/>
                                </a:rPr>
                                <m:t>𝑖</m:t>
                              </m:r>
                            </m:sub>
                          </m:sSub>
                        </m:e>
                      </m:nary>
                      <m:sSub>
                        <m:sSubPr>
                          <m:ctrlPr>
                            <a:rPr lang="zh-CN" altLang="zh-CN" i="1">
                              <a:solidFill>
                                <a:srgbClr val="09405E"/>
                              </a:solidFill>
                              <a:latin typeface="Cambria Math" charset="0"/>
                            </a:rPr>
                          </m:ctrlPr>
                        </m:sSubPr>
                        <m:e>
                          <m:r>
                            <a:rPr lang="en-US" altLang="zh-CN" i="1">
                              <a:solidFill>
                                <a:srgbClr val="09405E"/>
                              </a:solidFill>
                              <a:latin typeface="Cambria Math" charset="0"/>
                            </a:rPr>
                            <m:t>𝑦</m:t>
                          </m:r>
                        </m:e>
                        <m:sub>
                          <m:r>
                            <a:rPr lang="en-US" altLang="zh-CN" i="1">
                              <a:solidFill>
                                <a:srgbClr val="09405E"/>
                              </a:solidFill>
                              <a:latin typeface="Cambria Math" charset="0"/>
                            </a:rPr>
                            <m:t>𝑖</m:t>
                          </m:r>
                        </m:sub>
                      </m:sSub>
                      <m:r>
                        <a:rPr lang="en-US" altLang="zh-CN" i="1">
                          <a:solidFill>
                            <a:srgbClr val="09405E"/>
                          </a:solidFill>
                          <a:latin typeface="Cambria Math" charset="0"/>
                        </a:rPr>
                        <m:t>=0</m:t>
                      </m:r>
                    </m:oMath>
                  </m:oMathPara>
                </a14:m>
                <a:endParaRPr lang="zh-CN" altLang="en-US" dirty="0">
                  <a:solidFill>
                    <a:srgbClr val="09405E"/>
                  </a:solidFill>
                </a:endParaRPr>
              </a:p>
            </p:txBody>
          </p:sp>
        </mc:Choice>
        <mc:Fallback>
          <p:sp>
            <p:nvSpPr>
              <p:cNvPr id="12" name="矩形 11"/>
              <p:cNvSpPr>
                <a:spLocks noRot="1" noChangeAspect="1" noMove="1" noResize="1" noEditPoints="1" noAdjustHandles="1" noChangeArrowheads="1" noChangeShapeType="1" noTextEdit="1"/>
              </p:cNvSpPr>
              <p:nvPr/>
            </p:nvSpPr>
            <p:spPr>
              <a:xfrm>
                <a:off x="15265" y="3775059"/>
                <a:ext cx="1460079" cy="871264"/>
              </a:xfrm>
              <a:prstGeom prst="rect">
                <a:avLst/>
              </a:prstGeom>
              <a:blipFill rotWithShape="0">
                <a:blip r:embed="rId10"/>
                <a:stretch>
                  <a:fillRect/>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109865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sz="2400" dirty="0"/>
                  <a:t>从而得到对偶变量</a:t>
                </a:r>
                <a14:m>
                  <m:oMath xmlns:m="http://schemas.openxmlformats.org/officeDocument/2006/math">
                    <m:r>
                      <a:rPr lang="en-US" altLang="zh-CN" sz="2400" b="1" i="1">
                        <a:latin typeface="Cambria Math" charset="0"/>
                      </a:rPr>
                      <m:t>𝜶</m:t>
                    </m:r>
                  </m:oMath>
                </a14:m>
                <a:r>
                  <a:rPr lang="zh-CN" altLang="en-US" sz="2400" dirty="0"/>
                  <a:t>的优化问题</a:t>
                </a:r>
                <a:r>
                  <a:rPr lang="zh-CN" altLang="en-US" sz="2400" dirty="0" smtClean="0"/>
                  <a:t>：</a:t>
                </a:r>
                <a:endParaRPr lang="en-US" altLang="zh-CN" sz="2400" dirty="0" smtClean="0"/>
              </a:p>
              <a:p>
                <a:pPr>
                  <a:lnSpc>
                    <a:spcPct val="100000"/>
                  </a:lnSpc>
                </a:pPr>
                <a:endParaRPr lang="en-US" altLang="zh-CN" sz="2400" dirty="0"/>
              </a:p>
              <a:p>
                <a:pPr>
                  <a:lnSpc>
                    <a:spcPct val="100000"/>
                  </a:lnSpc>
                </a:pPr>
                <a:endParaRPr lang="en-US" altLang="zh-CN" sz="2400" dirty="0" smtClean="0"/>
              </a:p>
              <a:p>
                <a:pPr>
                  <a:lnSpc>
                    <a:spcPct val="100000"/>
                  </a:lnSpc>
                </a:pPr>
                <a:endParaRPr lang="en-US" altLang="zh-CN" sz="2400" dirty="0"/>
              </a:p>
              <a:p>
                <a:pPr>
                  <a:lnSpc>
                    <a:spcPct val="100000"/>
                  </a:lnSpc>
                </a:pPr>
                <a:endParaRPr lang="en-US" altLang="zh-CN" sz="2400" dirty="0" smtClean="0"/>
              </a:p>
              <a:p>
                <a:pPr>
                  <a:lnSpc>
                    <a:spcPct val="100000"/>
                  </a:lnSpc>
                </a:pPr>
                <a:endParaRPr lang="en-US" altLang="zh-CN" sz="2400" dirty="0"/>
              </a:p>
              <a:p>
                <a:pPr>
                  <a:lnSpc>
                    <a:spcPct val="100000"/>
                  </a:lnSpc>
                </a:pPr>
                <a:endParaRPr lang="en-US" altLang="zh-CN" sz="2400" dirty="0" smtClean="0"/>
              </a:p>
              <a:p>
                <a:pPr>
                  <a:lnSpc>
                    <a:spcPct val="100000"/>
                  </a:lnSpc>
                </a:pPr>
                <a:endParaRPr lang="en-US" altLang="zh-CN" sz="2400" dirty="0" smtClean="0"/>
              </a:p>
              <a:p>
                <a:pPr>
                  <a:lnSpc>
                    <a:spcPct val="100000"/>
                  </a:lnSpc>
                </a:pPr>
                <a:endParaRPr lang="en-US" altLang="zh-CN" sz="2400" dirty="0" smtClean="0"/>
              </a:p>
              <a:p>
                <a:pPr>
                  <a:lnSpc>
                    <a:spcPct val="100000"/>
                  </a:lnSpc>
                </a:pPr>
                <a:r>
                  <a:rPr lang="zh-CN" altLang="en-US" sz="2400" dirty="0" smtClean="0"/>
                  <a:t>可以</a:t>
                </a:r>
                <a:r>
                  <a:rPr lang="zh-CN" altLang="en-US" sz="2400" dirty="0"/>
                  <a:t>看出，</a:t>
                </a:r>
                <a:r>
                  <a:rPr lang="en-US" altLang="zh-CN" sz="2400" dirty="0"/>
                  <a:t>SVM</a:t>
                </a:r>
                <a:r>
                  <a:rPr lang="zh-CN" altLang="en-US" sz="2400" dirty="0"/>
                  <a:t>中</a:t>
                </a:r>
                <a:r>
                  <a:rPr lang="zh-CN" altLang="en-US" sz="2400" dirty="0"/>
                  <a:t>满足：</a:t>
                </a:r>
                <a14:m>
                  <m:oMath xmlns:m="http://schemas.openxmlformats.org/officeDocument/2006/math">
                    <m:sSup>
                      <m:sSupPr>
                        <m:ctrlPr>
                          <a:rPr lang="en-US" altLang="zh-CN" sz="2400" b="1" i="1">
                            <a:latin typeface="Cambria Math" charset="0"/>
                          </a:rPr>
                        </m:ctrlPr>
                      </m:sSupPr>
                      <m:e>
                        <m:r>
                          <a:rPr lang="en-US" altLang="zh-CN" sz="2400" i="1">
                            <a:latin typeface="Cambria Math" charset="0"/>
                          </a:rPr>
                          <m:t>𝑑</m:t>
                        </m:r>
                      </m:e>
                      <m:sup>
                        <m:r>
                          <a:rPr lang="en-US" altLang="zh-CN" sz="2400" i="1">
                            <a:latin typeface="Cambria Math" charset="0"/>
                          </a:rPr>
                          <m:t>∗</m:t>
                        </m:r>
                      </m:sup>
                    </m:sSup>
                    <m:r>
                      <a:rPr lang="en-US" altLang="zh-CN" sz="2400" b="1" i="1">
                        <a:latin typeface="Cambria Math" charset="0"/>
                      </a:rPr>
                      <m:t>=</m:t>
                    </m:r>
                    <m:sSup>
                      <m:sSupPr>
                        <m:ctrlPr>
                          <a:rPr lang="en-US" altLang="zh-CN" sz="2400" b="1" i="1">
                            <a:latin typeface="Cambria Math" charset="0"/>
                          </a:rPr>
                        </m:ctrlPr>
                      </m:sSupPr>
                      <m:e>
                        <m:r>
                          <a:rPr lang="en-US" altLang="zh-CN" sz="2400" i="1">
                            <a:latin typeface="Cambria Math" charset="0"/>
                          </a:rPr>
                          <m:t>𝑝</m:t>
                        </m:r>
                      </m:e>
                      <m:sup>
                        <m:r>
                          <a:rPr lang="en-US" altLang="zh-CN" sz="2400" i="1">
                            <a:latin typeface="Cambria Math" charset="0"/>
                          </a:rPr>
                          <m:t>∗</m:t>
                        </m:r>
                      </m:sup>
                    </m:sSup>
                  </m:oMath>
                </a14:m>
                <a:r>
                  <a:rPr lang="zh-CN" altLang="en-US" sz="2400" dirty="0"/>
                  <a:t>，可以通过求解对偶问题来得到原问题的最优</a:t>
                </a:r>
                <a:r>
                  <a:rPr lang="zh-CN" altLang="en-US" sz="2400" dirty="0" smtClean="0"/>
                  <a:t>解</a:t>
                </a:r>
                <a:r>
                  <a:rPr lang="zh-CN" altLang="en-US" sz="2400" dirty="0"/>
                  <a:t>。</a:t>
                </a:r>
                <a:endParaRPr lang="en-US" altLang="zh-CN" sz="2400" dirty="0" smtClean="0"/>
              </a:p>
              <a:p>
                <a:pPr marL="285750" lvl="1" indent="-285750" eaLnBrk="1" hangingPunct="1">
                  <a:lnSpc>
                    <a:spcPct val="100000"/>
                  </a:lnSpc>
                  <a:spcBef>
                    <a:spcPct val="0"/>
                  </a:spcBef>
                  <a:buFont typeface="Wingdings" panose="05000000000000000000" pitchFamily="2" charset="2"/>
                  <a:buChar char="n"/>
                </a:pPr>
                <a:r>
                  <a:rPr lang="zh-CN" altLang="en-US" dirty="0"/>
                  <a:t>对偶问题仍然是一个</a:t>
                </a:r>
                <a:r>
                  <a:rPr lang="en-US" altLang="zh-CN" dirty="0"/>
                  <a:t>QP</a:t>
                </a:r>
                <a:r>
                  <a:rPr lang="zh-CN" altLang="en-US" dirty="0"/>
                  <a:t>问题：变量数为</a:t>
                </a:r>
                <a:r>
                  <a:rPr lang="en-US" altLang="zh-CN" i="1" dirty="0">
                    <a:latin typeface="Cambria Math" charset="0"/>
                    <a:ea typeface="Cambria Math" charset="0"/>
                    <a:cs typeface="Cambria Math" charset="0"/>
                  </a:rPr>
                  <a:t>N</a:t>
                </a:r>
                <a:r>
                  <a:rPr lang="zh-CN" altLang="en-US" dirty="0"/>
                  <a:t>，约束项的数目为</a:t>
                </a:r>
                <a:r>
                  <a:rPr lang="en-US" altLang="zh-CN" dirty="0">
                    <a:latin typeface="Cambria Math" charset="0"/>
                    <a:ea typeface="Cambria Math" charset="0"/>
                    <a:cs typeface="Cambria Math" charset="0"/>
                  </a:rPr>
                  <a:t>(</a:t>
                </a:r>
                <a:r>
                  <a:rPr lang="en-US" altLang="zh-CN" i="1" dirty="0">
                    <a:latin typeface="Cambria Math" charset="0"/>
                    <a:ea typeface="Cambria Math" charset="0"/>
                    <a:cs typeface="Cambria Math" charset="0"/>
                  </a:rPr>
                  <a:t>N</a:t>
                </a:r>
                <a:r>
                  <a:rPr lang="en-US" altLang="zh-CN" dirty="0">
                    <a:latin typeface="Cambria Math" charset="0"/>
                    <a:ea typeface="Cambria Math" charset="0"/>
                    <a:cs typeface="Cambria Math" charset="0"/>
                  </a:rPr>
                  <a:t>+1</a:t>
                </a:r>
                <a:r>
                  <a:rPr lang="en-US" altLang="zh-CN" dirty="0" smtClean="0">
                    <a:latin typeface="Cambria Math" charset="0"/>
                    <a:ea typeface="Cambria Math" charset="0"/>
                    <a:cs typeface="Cambria Math" charset="0"/>
                  </a:rPr>
                  <a:t>)</a:t>
                </a:r>
              </a:p>
              <a:p>
                <a:pPr marL="933450" lvl="2" indent="-19050">
                  <a:buFont typeface="Arial" charset="0"/>
                  <a:buChar char="•"/>
                </a:pPr>
                <a:r>
                  <a:rPr lang="zh-CN" altLang="en-US" sz="2400" dirty="0" smtClean="0">
                    <a:solidFill>
                      <a:srgbClr val="09405E"/>
                    </a:solidFill>
                    <a:latin typeface="Microsoft YaHei" charset="-122"/>
                    <a:ea typeface="Microsoft YaHei" charset="-122"/>
                    <a:cs typeface="Microsoft YaHei" charset="-122"/>
                  </a:rPr>
                  <a:t> 当</a:t>
                </a:r>
                <a14:m>
                  <m:oMath xmlns:m="http://schemas.openxmlformats.org/officeDocument/2006/math">
                    <m:r>
                      <a:rPr lang="en-US" altLang="zh-CN" sz="2400" i="1" dirty="0" smtClean="0">
                        <a:solidFill>
                          <a:srgbClr val="09405E"/>
                        </a:solidFill>
                        <a:latin typeface="Cambria Math" charset="0"/>
                        <a:ea typeface="Cambria Math" charset="0"/>
                        <a:cs typeface="Cambria Math" charset="0"/>
                      </a:rPr>
                      <m:t>𝑁</m:t>
                    </m:r>
                  </m:oMath>
                </a14:m>
                <a:r>
                  <a:rPr lang="zh-CN" altLang="en-US" sz="2400" dirty="0">
                    <a:solidFill>
                      <a:srgbClr val="09405E"/>
                    </a:solidFill>
                    <a:latin typeface="Microsoft YaHei" charset="-122"/>
                    <a:ea typeface="Microsoft YaHei" charset="-122"/>
                    <a:cs typeface="Microsoft YaHei" charset="-122"/>
                  </a:rPr>
                  <a:t>较大时，对偶问题的复杂度可能比原问题更</a:t>
                </a:r>
                <a:r>
                  <a:rPr lang="zh-CN" altLang="en-US" sz="2400" dirty="0" smtClean="0">
                    <a:solidFill>
                      <a:srgbClr val="09405E"/>
                    </a:solidFill>
                    <a:latin typeface="Microsoft YaHei" charset="-122"/>
                    <a:ea typeface="Microsoft YaHei" charset="-122"/>
                    <a:cs typeface="Microsoft YaHei" charset="-122"/>
                  </a:rPr>
                  <a:t>高</a:t>
                </a:r>
                <a:endParaRPr lang="en-US" altLang="zh-CN" sz="2400" dirty="0">
                  <a:solidFill>
                    <a:srgbClr val="09405E"/>
                  </a:solidFill>
                  <a:latin typeface="Microsoft YaHei" charset="-122"/>
                  <a:ea typeface="Microsoft YaHei" charset="-122"/>
                  <a:cs typeface="Microsoft YaHei" charset="-122"/>
                </a:endParaRPr>
              </a:p>
              <a:p>
                <a:pPr marL="933450" lvl="2" indent="-19050">
                  <a:buFont typeface="Arial" charset="0"/>
                  <a:buChar char="•"/>
                </a:pPr>
                <a:r>
                  <a:rPr lang="zh-CN" altLang="en-US" sz="2400" dirty="0" smtClean="0">
                    <a:solidFill>
                      <a:srgbClr val="09405E"/>
                    </a:solidFill>
                    <a:latin typeface="Microsoft YaHei" charset="-122"/>
                    <a:ea typeface="Microsoft YaHei" charset="-122"/>
                    <a:cs typeface="Microsoft YaHei" charset="-122"/>
                  </a:rPr>
                  <a:t> 但</a:t>
                </a:r>
                <a:r>
                  <a:rPr lang="zh-CN" altLang="en-US" sz="2400" dirty="0">
                    <a:solidFill>
                      <a:srgbClr val="09405E"/>
                    </a:solidFill>
                    <a:latin typeface="Microsoft YaHei" charset="-122"/>
                    <a:ea typeface="Microsoft YaHei" charset="-122"/>
                    <a:cs typeface="Microsoft YaHei" charset="-122"/>
                  </a:rPr>
                  <a:t>对偶问题可利用核技巧</a:t>
                </a:r>
                <a:r>
                  <a:rPr lang="en-US" altLang="zh-CN" sz="2400" dirty="0">
                    <a:solidFill>
                      <a:srgbClr val="09405E"/>
                    </a:solidFill>
                    <a:latin typeface="Microsoft YaHei" charset="-122"/>
                    <a:ea typeface="Microsoft YaHei" charset="-122"/>
                    <a:cs typeface="Microsoft YaHei" charset="-122"/>
                  </a:rPr>
                  <a:t>(kernel trick)</a:t>
                </a:r>
                <a:r>
                  <a:rPr lang="zh-CN" altLang="en-US" sz="2400" dirty="0">
                    <a:solidFill>
                      <a:srgbClr val="09405E"/>
                    </a:solidFill>
                    <a:latin typeface="Microsoft YaHei" charset="-122"/>
                    <a:ea typeface="Microsoft YaHei" charset="-122"/>
                    <a:cs typeface="Microsoft YaHei" charset="-122"/>
                  </a:rPr>
                  <a:t>与核方法结合</a:t>
                </a:r>
                <a:endParaRPr lang="en-US" altLang="zh-CN" sz="2400" dirty="0">
                  <a:solidFill>
                    <a:srgbClr val="09405E"/>
                  </a:solidFill>
                  <a:latin typeface="Microsoft YaHei" charset="-122"/>
                  <a:ea typeface="Microsoft YaHei" charset="-122"/>
                  <a:cs typeface="Microsoft YaHei" charset="-122"/>
                </a:endParaRPr>
              </a:p>
              <a:p>
                <a:pPr marL="933450" lvl="2" indent="-19050">
                  <a:buFont typeface="Arial" charset="0"/>
                  <a:buChar char="•"/>
                </a:pPr>
                <a:r>
                  <a:rPr lang="zh-CN" altLang="en-US" sz="2400" dirty="0" smtClean="0">
                    <a:solidFill>
                      <a:srgbClr val="09405E"/>
                    </a:solidFill>
                    <a:latin typeface="Microsoft YaHei" charset="-122"/>
                    <a:ea typeface="Microsoft YaHei" charset="-122"/>
                    <a:cs typeface="Microsoft YaHei" charset="-122"/>
                  </a:rPr>
                  <a:t> 对此</a:t>
                </a:r>
                <a:r>
                  <a:rPr lang="zh-CN" altLang="en-US" sz="2400" dirty="0">
                    <a:solidFill>
                      <a:srgbClr val="09405E"/>
                    </a:solidFill>
                    <a:latin typeface="Microsoft YaHei" charset="-122"/>
                    <a:ea typeface="Microsoft YaHei" charset="-122"/>
                    <a:cs typeface="Microsoft YaHei" charset="-122"/>
                  </a:rPr>
                  <a:t>问题有高效的求解算法：</a:t>
                </a:r>
                <a:r>
                  <a:rPr lang="en-US" altLang="zh-CN" sz="2400" dirty="0">
                    <a:solidFill>
                      <a:srgbClr val="09405E"/>
                    </a:solidFill>
                    <a:latin typeface="Microsoft YaHei" charset="-122"/>
                    <a:ea typeface="Microsoft YaHei" charset="-122"/>
                    <a:cs typeface="Microsoft YaHei" charset="-122"/>
                  </a:rPr>
                  <a:t>SMO</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Sequential Minimal Optimization</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a:latin typeface="Cambria Math" charset="0"/>
                  <a:ea typeface="Cambria Math" charset="0"/>
                  <a:cs typeface="Cambria Math" charset="0"/>
                </a:endParaRPr>
              </a:p>
              <a:p>
                <a:pPr>
                  <a:lnSpc>
                    <a:spcPct val="100000"/>
                  </a:lnSpc>
                </a:pPr>
                <a:endParaRPr lang="en-US" altLang="zh-CN" dirty="0"/>
              </a:p>
              <a:p>
                <a:pPr>
                  <a:lnSpc>
                    <a:spcPct val="10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3"/>
                <a:stretch>
                  <a:fillRect l="-685" t="-931" r="-3426" b="-372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mc:Choice xmlns:a14="http://schemas.microsoft.com/office/drawing/2010/main" Requires="a14">
          <p:sp>
            <p:nvSpPr>
              <p:cNvPr id="4" name="矩形 3"/>
              <p:cNvSpPr/>
              <p:nvPr/>
            </p:nvSpPr>
            <p:spPr>
              <a:xfrm>
                <a:off x="1605766" y="1585913"/>
                <a:ext cx="5292411" cy="12813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charset="0"/>
                                </a:rPr>
                              </m:ctrlPr>
                            </m:dPr>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e>
                          </m:d>
                        </m:e>
                      </m:func>
                    </m:oMath>
                  </m:oMathPara>
                </a14:m>
                <a:endParaRPr lang="zh-CN"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605766" y="1585913"/>
                <a:ext cx="5292411" cy="128137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222376" y="273769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1222376" y="2737698"/>
                <a:ext cx="2159053" cy="1038489"/>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605766" y="3788241"/>
                <a:ext cx="4107022"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1605766" y="3788241"/>
                <a:ext cx="4107022" cy="461665"/>
              </a:xfrm>
              <a:prstGeom prst="rect">
                <a:avLst/>
              </a:prstGeom>
              <a:blipFill rotWithShape="0">
                <a:blip r:embed="rId6"/>
                <a:stretch>
                  <a:fillRect t="-102632" b="-1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771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得到最佳的</a:t>
                </a:r>
                <a14:m>
                  <m:oMath xmlns:m="http://schemas.openxmlformats.org/officeDocument/2006/math">
                    <m:r>
                      <a:rPr lang="zh-CN" altLang="en-US" b="1" i="1">
                        <a:latin typeface="Cambria Math" charset="0"/>
                        <a:ea typeface="Cambria Math" charset="0"/>
                        <a:cs typeface="Cambria Math" charset="0"/>
                      </a:rPr>
                      <m:t>𝜶</m:t>
                    </m:r>
                  </m:oMath>
                </a14:m>
                <a:r>
                  <a:rPr lang="zh-CN" altLang="en-US" dirty="0"/>
                  <a:t>后，可</a:t>
                </a:r>
                <a:r>
                  <a:rPr lang="zh-CN" altLang="en-US" dirty="0" smtClean="0"/>
                  <a:t>计算</a:t>
                </a:r>
                <a14:m>
                  <m:oMath xmlns:m="http://schemas.openxmlformats.org/officeDocument/2006/math">
                    <m:r>
                      <a:rPr lang="en-US" altLang="zh-CN" b="1" i="1">
                        <a:latin typeface="Cambria Math" charset="0"/>
                      </a:rPr>
                      <m:t>𝒘</m:t>
                    </m:r>
                    <m:r>
                      <a:rPr lang="en-US" altLang="zh-CN" i="1">
                        <a:latin typeface="Cambria Math" charset="0"/>
                      </a:rPr>
                      <m:t>=</m:t>
                    </m:r>
                    <m:nary>
                      <m:naryPr>
                        <m:chr m:val="∑"/>
                        <m:limLoc m:val="undOvr"/>
                        <m:ctrlPr>
                          <a:rPr lang="zh-CN" altLang="zh-CN" i="1">
                            <a:latin typeface="Cambria Math"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lang="zh-CN" altLang="zh-CN" i="1">
                                <a:latin typeface="Cambria Math" charset="0"/>
                              </a:rPr>
                            </m:ctrlPr>
                          </m:sSubPr>
                          <m:e>
                            <m:r>
                              <a:rPr lang="en-US" altLang="zh-CN" i="1">
                                <a:latin typeface="Cambria Math" charset="0"/>
                              </a:rPr>
                              <m:t>𝛼</m:t>
                            </m:r>
                          </m:e>
                          <m:sub>
                            <m:r>
                              <a:rPr lang="en-US" altLang="zh-CN" i="1">
                                <a:latin typeface="Cambria Math" charset="0"/>
                              </a:rPr>
                              <m:t>𝑖</m:t>
                            </m:r>
                          </m:sub>
                        </m:sSub>
                      </m:e>
                    </m:nary>
                    <m:sSub>
                      <m:sSubPr>
                        <m:ctrlPr>
                          <a:rPr lang="zh-CN" altLang="zh-CN" i="1">
                            <a:latin typeface="Cambria Math" charset="0"/>
                          </a:rPr>
                        </m:ctrlPr>
                      </m:sSubPr>
                      <m:e>
                        <m:r>
                          <a:rPr lang="en-US" altLang="zh-CN" i="1">
                            <a:latin typeface="Cambria Math" charset="0"/>
                          </a:rPr>
                          <m:t>𝑦</m:t>
                        </m:r>
                      </m:e>
                      <m:sub>
                        <m:r>
                          <a:rPr lang="en-US" altLang="zh-CN" i="1">
                            <a:latin typeface="Cambria Math" charset="0"/>
                          </a:rPr>
                          <m:t>𝑖</m:t>
                        </m:r>
                      </m:sub>
                    </m:sSub>
                    <m:sSub>
                      <m:sSubPr>
                        <m:ctrlPr>
                          <a:rPr lang="zh-CN" altLang="zh-CN" i="1">
                            <a:latin typeface="Cambria Math" charset="0"/>
                          </a:rPr>
                        </m:ctrlPr>
                      </m:sSubPr>
                      <m:e>
                        <m:r>
                          <a:rPr lang="en-US" altLang="zh-CN" b="1" i="1">
                            <a:latin typeface="Cambria Math" charset="0"/>
                          </a:rPr>
                          <m:t>𝒙</m:t>
                        </m:r>
                      </m:e>
                      <m:sub>
                        <m:r>
                          <a:rPr lang="en-US" altLang="zh-CN" i="1">
                            <a:latin typeface="Cambria Math" charset="0"/>
                          </a:rPr>
                          <m:t>𝑖</m:t>
                        </m:r>
                      </m:sub>
                    </m:sSub>
                  </m:oMath>
                </a14:m>
                <a:endParaRPr lang="en-US" altLang="zh-CN" dirty="0" smtClean="0"/>
              </a:p>
              <a:p>
                <a:pPr lvl="1"/>
                <a:endParaRPr kumimoji="1" lang="en-US" altLang="zh-CN" dirty="0"/>
              </a:p>
              <a:p>
                <a:r>
                  <a:rPr lang="zh-CN" altLang="en-US" dirty="0"/>
                  <a:t>用</a:t>
                </a:r>
                <a:r>
                  <a:rPr lang="zh-CN" altLang="en-US" dirty="0"/>
                  <a:t>任意一个支持向量即可</a:t>
                </a:r>
                <a:r>
                  <a:rPr lang="zh-CN" altLang="en-US" dirty="0"/>
                  <a:t>求得</a:t>
                </a:r>
                <a:r>
                  <a:rPr lang="en-US" altLang="zh-CN" i="1" dirty="0">
                    <a:latin typeface="Cambria Math" charset="0"/>
                    <a:ea typeface="Cambria Math" charset="0"/>
                    <a:cs typeface="Cambria Math" charset="0"/>
                  </a:rPr>
                  <a:t>b</a:t>
                </a:r>
                <a:r>
                  <a:rPr lang="zh-CN" altLang="en-US" dirty="0"/>
                  <a:t>：</a:t>
                </a:r>
                <a14:m>
                  <m:oMath xmlns:m="http://schemas.openxmlformats.org/officeDocument/2006/math">
                    <m:r>
                      <a:rPr lang="zh-CN" altLang="en-US" dirty="0">
                        <a:latin typeface="Cambria Math" charset="0"/>
                      </a:rPr>
                      <m:t> </m:t>
                    </m:r>
                    <m:r>
                      <a:rPr lang="zh-CN" altLang="en-US" i="1" dirty="0">
                        <a:latin typeface="Cambria Math" charset="0"/>
                      </a:rPr>
                      <m:t> </m:t>
                    </m:r>
                    <m:r>
                      <a:rPr lang="en-US" altLang="zh-CN" i="1" dirty="0">
                        <a:latin typeface="Cambria Math" charset="0"/>
                      </a:rPr>
                      <m:t>𝑏</m:t>
                    </m:r>
                    <m:r>
                      <a:rPr lang="en-US" altLang="zh-CN" i="1">
                        <a:latin typeface="Cambria Math" charset="0"/>
                        <a:ea typeface="Cambria Math" charset="0"/>
                        <a:cs typeface="Cambria Math" charset="0"/>
                      </a:rPr>
                      <m:t>=</m:t>
                    </m:r>
                    <m:sSub>
                      <m:sSubPr>
                        <m:ctrlPr>
                          <a:rPr lang="en-US" altLang="zh-CN" i="1">
                            <a:latin typeface="Cambria Math" charset="0"/>
                            <a:ea typeface="Cambria Math" charset="0"/>
                            <a:cs typeface="Cambria Math" charset="0"/>
                          </a:rPr>
                        </m:ctrlPr>
                      </m:sSubPr>
                      <m:e>
                        <m:r>
                          <a:rPr lang="en-US" altLang="zh-CN" i="1">
                            <a:latin typeface="Cambria Math" charset="0"/>
                            <a:ea typeface="Cambria Math" charset="0"/>
                            <a:cs typeface="Cambria Math" charset="0"/>
                          </a:rPr>
                          <m:t>𝑦</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charset="0"/>
                          </a:rPr>
                        </m:ctrlPr>
                      </m:sSubPr>
                      <m:e>
                        <m:r>
                          <a:rPr lang="en-US" altLang="zh-CN" b="1" i="1">
                            <a:latin typeface="Cambria Math" charset="0"/>
                          </a:rPr>
                          <m:t>𝒙</m:t>
                        </m:r>
                      </m:e>
                      <m:sub>
                        <m:r>
                          <a:rPr lang="en-US" altLang="zh-CN" i="1">
                            <a:latin typeface="Cambria Math" charset="0"/>
                          </a:rPr>
                          <m:t>𝑖</m:t>
                        </m:r>
                      </m:sub>
                    </m:sSub>
                  </m:oMath>
                </a14:m>
                <a:endParaRPr kumimoji="1" lang="en-US" altLang="zh-CN" dirty="0" smtClean="0"/>
              </a:p>
              <a:p>
                <a:pPr lvl="1"/>
                <a:endParaRPr kumimoji="1" lang="en-US" altLang="zh-CN" dirty="0"/>
              </a:p>
              <a:p>
                <a:r>
                  <a:rPr lang="zh-CN" altLang="en-US" dirty="0"/>
                  <a:t>为了得到更稳定的解，对所有支持向量求平均</a:t>
                </a:r>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i="1" dirty="0">
                <a:latin typeface="Cambria Math" charset="0"/>
                <a:ea typeface="Cambria Math" charset="0"/>
                <a:cs typeface="Cambria Math" charset="0"/>
              </a:rPr>
              <a:t>w, </a:t>
            </a:r>
            <a:r>
              <a:rPr lang="en-US" altLang="zh-CN" i="1" dirty="0" smtClean="0">
                <a:latin typeface="Cambria Math" charset="0"/>
                <a:ea typeface="Cambria Math" charset="0"/>
                <a:cs typeface="Cambria Math" charset="0"/>
              </a:rPr>
              <a:t>b</a:t>
            </a:r>
            <a:r>
              <a:rPr lang="zh-CN" altLang="en-US" i="1" dirty="0" smtClean="0">
                <a:latin typeface="Cambria Math" charset="0"/>
                <a:ea typeface="Cambria Math" charset="0"/>
                <a:cs typeface="Cambria Math" charset="0"/>
              </a:rPr>
              <a:t> </a:t>
            </a:r>
            <a:r>
              <a:rPr lang="zh-CN" altLang="en-US" dirty="0" smtClean="0">
                <a:latin typeface="Microsoft YaHei" charset="-122"/>
                <a:ea typeface="Microsoft YaHei" charset="-122"/>
                <a:cs typeface="Microsoft YaHei" charset="-122"/>
              </a:rPr>
              <a:t>的</a:t>
            </a:r>
            <a:r>
              <a:rPr lang="zh-CN" altLang="en-US" dirty="0">
                <a:latin typeface="Microsoft YaHei" charset="-122"/>
                <a:ea typeface="Microsoft YaHei" charset="-122"/>
                <a:cs typeface="Microsoft YaHei" charset="-122"/>
              </a:rPr>
              <a:t>计算</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970584" y="4038168"/>
                <a:ext cx="6683625"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𝑏</m:t>
                      </m:r>
                      <m:r>
                        <a:rPr lang="en-US" altLang="zh-CN" sz="2800" b="0" i="1" smtClean="0">
                          <a:solidFill>
                            <a:srgbClr val="09405E"/>
                          </a:solidFill>
                          <a:latin typeface="Cambria Math" charset="0"/>
                          <a:ea typeface="Cambria Math" charset="0"/>
                          <a:cs typeface="Cambria Math" charset="0"/>
                        </a:rPr>
                        <m:t>=</m:t>
                      </m:r>
                      <m:f>
                        <m:fPr>
                          <m:ctrlPr>
                            <a:rPr lang="mr-IN" altLang="zh-CN" sz="2800" b="0" i="1" smtClean="0">
                              <a:solidFill>
                                <a:srgbClr val="09405E"/>
                              </a:solidFill>
                              <a:latin typeface="Cambria Math" charset="0"/>
                              <a:ea typeface="Cambria Math" charset="0"/>
                              <a:cs typeface="Cambria Math" charset="0"/>
                            </a:rPr>
                          </m:ctrlPr>
                        </m:fPr>
                        <m:num>
                          <m:r>
                            <a:rPr lang="en-US" altLang="zh-CN" sz="2800" b="0" i="1" smtClean="0">
                              <a:solidFill>
                                <a:srgbClr val="09405E"/>
                              </a:solidFill>
                              <a:latin typeface="Cambria Math" charset="0"/>
                              <a:ea typeface="Cambria Math" charset="0"/>
                              <a:cs typeface="Cambria Math" charset="0"/>
                            </a:rPr>
                            <m:t>1</m:t>
                          </m:r>
                        </m:num>
                        <m:den>
                          <m:sSub>
                            <m:sSubPr>
                              <m:ctrlPr>
                                <a:rPr lang="en-US" altLang="zh-CN" sz="2800" b="0" i="1" smtClean="0">
                                  <a:solidFill>
                                    <a:srgbClr val="09405E"/>
                                  </a:solidFill>
                                  <a:latin typeface="Cambria Math" charset="0"/>
                                  <a:ea typeface="Cambria Math" charset="0"/>
                                  <a:cs typeface="Cambria Math" charset="0"/>
                                </a:rPr>
                              </m:ctrlPr>
                            </m:sSubPr>
                            <m:e>
                              <m:r>
                                <a:rPr lang="en-US" altLang="zh-CN" sz="2800" b="0" i="1" smtClean="0">
                                  <a:solidFill>
                                    <a:srgbClr val="09405E"/>
                                  </a:solidFill>
                                  <a:latin typeface="Cambria Math" charset="0"/>
                                  <a:ea typeface="Cambria Math" charset="0"/>
                                  <a:cs typeface="Cambria Math" charset="0"/>
                                </a:rPr>
                                <m:t>𝑁</m:t>
                              </m:r>
                            </m:e>
                            <m:sub>
                              <m:r>
                                <a:rPr lang="en-US" altLang="zh-CN" sz="2800" i="1">
                                  <a:solidFill>
                                    <a:srgbClr val="09405E"/>
                                  </a:solidFill>
                                  <a:latin typeface="Cambria Math" charset="0"/>
                                  <a:ea typeface="Cambria Math" charset="0"/>
                                  <a:cs typeface="Cambria Math" charset="0"/>
                                </a:rPr>
                                <m:t>𝒮</m:t>
                              </m:r>
                            </m:sub>
                          </m:sSub>
                        </m:den>
                      </m:f>
                      <m:nary>
                        <m:naryPr>
                          <m:chr m:val="∑"/>
                          <m:supHide m:val="on"/>
                          <m:ctrlPr>
                            <a:rPr lang="en-US" altLang="zh-CN" sz="2800" i="1">
                              <a:solidFill>
                                <a:srgbClr val="09405E"/>
                              </a:solidFill>
                              <a:latin typeface="Cambria Math" charset="0"/>
                              <a:ea typeface="Cambria Math" charset="0"/>
                              <a:cs typeface="Cambria Math" charset="0"/>
                            </a:rPr>
                          </m:ctrlPr>
                        </m:naryPr>
                        <m:sub>
                          <m:r>
                            <m:rPr>
                              <m:brk m:alnAt="7"/>
                            </m:rPr>
                            <a:rPr lang="en-US" altLang="zh-CN" sz="2800" i="1">
                              <a:solidFill>
                                <a:srgbClr val="09405E"/>
                              </a:solidFill>
                              <a:latin typeface="Cambria Math" charset="0"/>
                              <a:ea typeface="Cambria Math" charset="0"/>
                              <a:cs typeface="Cambria Math" charset="0"/>
                            </a:rPr>
                            <m:t>𝑚</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𝒮</m:t>
                          </m:r>
                        </m:sub>
                        <m:sup/>
                        <m:e>
                          <m:d>
                            <m:dPr>
                              <m:ctrlPr>
                                <a:rPr lang="mr-IN" altLang="zh-CN" sz="2800" i="1">
                                  <a:solidFill>
                                    <a:srgbClr val="09405E"/>
                                  </a:solidFill>
                                  <a:latin typeface="Cambria Math" charset="0"/>
                                  <a:ea typeface="Cambria Math" charset="0"/>
                                  <a:cs typeface="Cambria Math" charset="0"/>
                                </a:rPr>
                              </m:ctrlPr>
                            </m:dPr>
                            <m:e>
                              <m:sSub>
                                <m:sSubPr>
                                  <m:ctrlPr>
                                    <a:rPr lang="en-US" altLang="zh-CN" sz="2800" i="1">
                                      <a:solidFill>
                                        <a:srgbClr val="09405E"/>
                                      </a:solidFill>
                                      <a:latin typeface="Cambria Math" charset="0"/>
                                      <a:ea typeface="Microsoft YaHei" charset="-122"/>
                                      <a:cs typeface="Microsoft YaHei" charset="-122"/>
                                    </a:rPr>
                                  </m:ctrlPr>
                                </m:sSubPr>
                                <m:e>
                                  <m:r>
                                    <a:rPr lang="en-US" altLang="zh-CN" sz="2800">
                                      <a:solidFill>
                                        <a:srgbClr val="09405E"/>
                                      </a:solidFill>
                                      <a:latin typeface="Cambria Math" charset="0"/>
                                      <a:ea typeface="Microsoft YaHei" charset="-122"/>
                                      <a:cs typeface="Microsoft YaHei" charset="-122"/>
                                    </a:rPr>
                                    <m:t>𝑦</m:t>
                                  </m:r>
                                </m:e>
                                <m:sub>
                                  <m:r>
                                    <a:rPr lang="en-US" altLang="zh-CN" sz="2800" b="0" i="1" smtClean="0">
                                      <a:solidFill>
                                        <a:srgbClr val="09405E"/>
                                      </a:solidFill>
                                      <a:latin typeface="Cambria Math" charset="0"/>
                                      <a:ea typeface="Microsoft YaHei" charset="-122"/>
                                      <a:cs typeface="Microsoft YaHei" charset="-122"/>
                                    </a:rPr>
                                    <m:t>𝑚</m:t>
                                  </m:r>
                                </m:sub>
                              </m:sSub>
                              <m:r>
                                <a:rPr lang="en-US" altLang="zh-CN" sz="2800" i="1">
                                  <a:solidFill>
                                    <a:srgbClr val="09405E"/>
                                  </a:solidFill>
                                  <a:latin typeface="Cambria Math" charset="0"/>
                                  <a:ea typeface="Microsoft YaHei" charset="-122"/>
                                  <a:cs typeface="Microsoft YaHei" charset="-122"/>
                                </a:rPr>
                                <m:t>−</m:t>
                              </m:r>
                              <m:nary>
                                <m:naryPr>
                                  <m:chr m:val="∑"/>
                                  <m:supHide m:val="on"/>
                                  <m:ctrlPr>
                                    <a:rPr lang="en-US" altLang="zh-CN" sz="2800" i="1">
                                      <a:solidFill>
                                        <a:srgbClr val="09405E"/>
                                      </a:solidFill>
                                      <a:latin typeface="Cambria Math" charset="0"/>
                                      <a:ea typeface="Cambria Math" charset="0"/>
                                      <a:cs typeface="Cambria Math" charset="0"/>
                                    </a:rPr>
                                  </m:ctrlPr>
                                </m:naryPr>
                                <m:sub>
                                  <m:r>
                                    <m:rPr>
                                      <m:brk m:alnAt="7"/>
                                    </m:rPr>
                                    <a:rPr lang="en-US" altLang="zh-CN" sz="2800" i="1">
                                      <a:solidFill>
                                        <a:srgbClr val="09405E"/>
                                      </a:solidFill>
                                      <a:latin typeface="Cambria Math" charset="0"/>
                                      <a:ea typeface="Cambria Math" charset="0"/>
                                      <a:cs typeface="Cambria Math" charset="0"/>
                                    </a:rPr>
                                    <m:t>𝑚</m:t>
                                  </m:r>
                                  <m:r>
                                    <a:rPr lang="en-US" altLang="zh-CN" sz="2800" b="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𝒮</m:t>
                                  </m:r>
                                </m:sub>
                                <m:sup/>
                                <m:e>
                                  <m:sSub>
                                    <m:sSubPr>
                                      <m:ctrlPr>
                                        <a:rPr lang="en-US" altLang="zh-CN" sz="2800" i="1">
                                          <a:solidFill>
                                            <a:srgbClr val="09405E"/>
                                          </a:solidFill>
                                          <a:latin typeface="Cambria Math" charset="0"/>
                                          <a:ea typeface="Cambria Math" charset="0"/>
                                          <a:cs typeface="Cambria Math" charset="0"/>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Cambria Math" charset="0"/>
                                          <a:cs typeface="Cambria Math" charset="0"/>
                                        </a:rPr>
                                        <m:t>𝑚</m:t>
                                      </m:r>
                                      <m:r>
                                        <a:rPr lang="en-US" altLang="zh-CN" sz="2800" b="0" i="1" smtClean="0">
                                          <a:solidFill>
                                            <a:srgbClr val="09405E"/>
                                          </a:solidFill>
                                          <a:latin typeface="Cambria Math" charset="0"/>
                                          <a:ea typeface="Cambria Math" charset="0"/>
                                          <a:cs typeface="Cambria Math" charset="0"/>
                                        </a:rPr>
                                        <m:t>′</m:t>
                                      </m:r>
                                    </m:sub>
                                  </m:sSub>
                                  <m:sSub>
                                    <m:sSubPr>
                                      <m:ctrlPr>
                                        <a:rPr lang="en-US" altLang="zh-CN" sz="2800" i="1">
                                          <a:solidFill>
                                            <a:srgbClr val="09405E"/>
                                          </a:solidFill>
                                          <a:latin typeface="Cambria Math" charset="0"/>
                                          <a:ea typeface="Cambria Math" charset="0"/>
                                          <a:cs typeface="Cambria Math" charset="0"/>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Cambria Math" charset="0"/>
                                          <a:cs typeface="Cambria Math" charset="0"/>
                                        </a:rPr>
                                        <m:t>𝑚</m:t>
                                      </m:r>
                                      <m:r>
                                        <a:rPr lang="en-US" altLang="zh-CN" sz="2800" b="0" i="1" smtClean="0">
                                          <a:solidFill>
                                            <a:srgbClr val="09405E"/>
                                          </a:solidFill>
                                          <a:latin typeface="Cambria Math" charset="0"/>
                                          <a:ea typeface="Cambria Math" charset="0"/>
                                          <a:cs typeface="Cambria Math" charset="0"/>
                                        </a:rPr>
                                        <m:t>′</m:t>
                                      </m:r>
                                    </m:sub>
                                  </m:sSub>
                                  <m:d>
                                    <m:dPr>
                                      <m:begChr m:val="⟨"/>
                                      <m:endChr m:val="⟩"/>
                                      <m:ctrlPr>
                                        <a:rPr lang="en-US" altLang="zh-CN" sz="2800" i="1">
                                          <a:solidFill>
                                            <a:srgbClr val="09405E"/>
                                          </a:solidFill>
                                          <a:latin typeface="Cambria Math" charset="0"/>
                                          <a:ea typeface="Cambria Math" charset="0"/>
                                          <a:cs typeface="Cambria Math" charset="0"/>
                                        </a:rPr>
                                      </m:ctrlPr>
                                    </m:dPr>
                                    <m:e>
                                      <m:sSub>
                                        <m:sSubPr>
                                          <m:ctrlPr>
                                            <a:rPr lang="en-US" altLang="zh-CN" sz="2800" i="1">
                                              <a:solidFill>
                                                <a:srgbClr val="09405E"/>
                                              </a:solidFill>
                                              <a:latin typeface="Cambria Math" charset="0"/>
                                              <a:ea typeface="Cambria Math" charset="0"/>
                                              <a:cs typeface="Cambria Math" charset="0"/>
                                            </a:rPr>
                                          </m:ctrlPr>
                                        </m:sSubPr>
                                        <m:e>
                                          <m:r>
                                            <a:rPr lang="en-US" altLang="zh-CN" sz="2800" b="1" i="1">
                                              <a:solidFill>
                                                <a:srgbClr val="09405E"/>
                                              </a:solidFill>
                                              <a:latin typeface="Cambria Math" charset="0"/>
                                              <a:ea typeface="Cambria Math" charset="0"/>
                                              <a:cs typeface="Cambria Math" charset="0"/>
                                            </a:rPr>
                                            <m:t>𝒙</m:t>
                                          </m:r>
                                        </m:e>
                                        <m:sub>
                                          <m:r>
                                            <a:rPr lang="en-US" altLang="zh-CN" sz="2800" b="0" i="1" smtClean="0">
                                              <a:solidFill>
                                                <a:srgbClr val="09405E"/>
                                              </a:solidFill>
                                              <a:latin typeface="Cambria Math" charset="0"/>
                                              <a:ea typeface="Cambria Math" charset="0"/>
                                              <a:cs typeface="Cambria Math" charset="0"/>
                                            </a:rPr>
                                            <m:t>𝑚</m:t>
                                          </m:r>
                                        </m:sub>
                                      </m:sSub>
                                      <m:r>
                                        <a:rPr lang="en-US"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charset="0"/>
                                              <a:ea typeface="Cambria Math" charset="0"/>
                                              <a:cs typeface="Cambria Math" charset="0"/>
                                            </a:rPr>
                                          </m:ctrlPr>
                                        </m:sSubPr>
                                        <m:e>
                                          <m:r>
                                            <a:rPr lang="en-US" altLang="zh-CN" sz="2800" b="1" i="1">
                                              <a:solidFill>
                                                <a:srgbClr val="09405E"/>
                                              </a:solidFill>
                                              <a:latin typeface="Cambria Math" charset="0"/>
                                              <a:ea typeface="Cambria Math" charset="0"/>
                                              <a:cs typeface="Cambria Math" charset="0"/>
                                            </a:rPr>
                                            <m:t>𝒙</m:t>
                                          </m:r>
                                        </m:e>
                                        <m:sub>
                                          <m:sSup>
                                            <m:sSupPr>
                                              <m:ctrlPr>
                                                <a:rPr lang="en-US" altLang="zh-CN" sz="2800" b="1" i="1" smtClean="0">
                                                  <a:solidFill>
                                                    <a:srgbClr val="09405E"/>
                                                  </a:solidFill>
                                                  <a:latin typeface="Cambria Math" charset="0"/>
                                                  <a:ea typeface="Cambria Math" charset="0"/>
                                                  <a:cs typeface="Cambria Math" charset="0"/>
                                                </a:rPr>
                                              </m:ctrlPr>
                                            </m:sSupPr>
                                            <m:e>
                                              <m:r>
                                                <a:rPr lang="en-US" altLang="zh-CN" sz="2800" i="1">
                                                  <a:solidFill>
                                                    <a:srgbClr val="09405E"/>
                                                  </a:solidFill>
                                                  <a:latin typeface="Cambria Math" charset="0"/>
                                                  <a:ea typeface="Cambria Math" charset="0"/>
                                                  <a:cs typeface="Cambria Math" charset="0"/>
                                                </a:rPr>
                                                <m:t>𝑚</m:t>
                                              </m:r>
                                            </m:e>
                                            <m:sup>
                                              <m:r>
                                                <a:rPr lang="zh-CN" altLang="en-US" sz="2800" b="1" i="1" smtClean="0">
                                                  <a:solidFill>
                                                    <a:srgbClr val="09405E"/>
                                                  </a:solidFill>
                                                  <a:latin typeface="Cambria Math" charset="0"/>
                                                  <a:ea typeface="Cambria Math" charset="0"/>
                                                  <a:cs typeface="Cambria Math" charset="0"/>
                                                </a:rPr>
                                                <m:t>‘</m:t>
                                              </m:r>
                                            </m:sup>
                                          </m:sSup>
                                        </m:sub>
                                      </m:sSub>
                                    </m:e>
                                  </m:d>
                                </m:e>
                              </m:nary>
                            </m:e>
                          </m:d>
                        </m:e>
                      </m:nary>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970584" y="4038168"/>
                <a:ext cx="6683625" cy="12379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284412" y="6154202"/>
                <a:ext cx="7782257" cy="461663"/>
              </a:xfrm>
              <a:prstGeom prst="rect">
                <a:avLst/>
              </a:prstGeom>
              <a:noFill/>
              <a:ln w="25400" cap="flat">
                <a:solidFill>
                  <a:schemeClr val="bg1">
                    <a:lumMod val="5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CN" sz="24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SVM</a:t>
                </a:r>
                <a:r>
                  <a:rPr kumimoji="0" lang="zh-CN" altLang="en-US" sz="24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的优化算法</a:t>
                </a:r>
                <a:r>
                  <a:rPr kumimoji="0" lang="en-US" altLang="zh-CN" sz="24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SMO</a:t>
                </a:r>
                <a:r>
                  <a:rPr kumimoji="0" lang="zh-CN" altLang="en-US" sz="24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迭代更新</a:t>
                </a:r>
                <a14:m>
                  <m:oMath xmlns:m="http://schemas.openxmlformats.org/officeDocument/2006/math">
                    <m:r>
                      <a:rPr kumimoji="0" lang="zh-CN" altLang="en-US" sz="2400" b="1" i="1" u="none" strike="noStrike" cap="none" spc="0" normalizeH="0" baseline="0" smtClean="0">
                        <a:ln>
                          <a:noFill/>
                        </a:ln>
                        <a:solidFill>
                          <a:srgbClr val="C00000"/>
                        </a:solidFill>
                        <a:effectLst/>
                        <a:uFillTx/>
                        <a:latin typeface="Cambria Math" charset="0"/>
                        <a:ea typeface="Cambria Math" charset="0"/>
                        <a:cs typeface="Cambria Math" charset="0"/>
                        <a:sym typeface="Times New Roman" panose="02020603050405020304"/>
                      </a:rPr>
                      <m:t>𝜶</m:t>
                    </m:r>
                  </m:oMath>
                </a14:m>
                <a:r>
                  <a:rPr kumimoji="0" lang="zh-CN" altLang="en-US" sz="240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，对</a:t>
                </a:r>
                <a14:m>
                  <m:oMath xmlns:m="http://schemas.openxmlformats.org/officeDocument/2006/math">
                    <m:r>
                      <a:rPr lang="en-US" altLang="zh-CN" sz="2400" b="1" i="1" smtClean="0">
                        <a:solidFill>
                          <a:srgbClr val="C00000"/>
                        </a:solidFill>
                        <a:latin typeface="Cambria Math" charset="0"/>
                        <a:ea typeface="Cambria Math" charset="0"/>
                        <a:cs typeface="Cambria Math" charset="0"/>
                      </a:rPr>
                      <m:t>𝒘</m:t>
                    </m:r>
                    <m:r>
                      <a:rPr lang="en-US" altLang="zh-CN" sz="2400" b="1" i="0" smtClean="0">
                        <a:solidFill>
                          <a:srgbClr val="C00000"/>
                        </a:solidFill>
                        <a:latin typeface="Cambria Math" charset="0"/>
                        <a:ea typeface="Cambria Math" charset="0"/>
                        <a:cs typeface="Cambria Math" charset="0"/>
                      </a:rPr>
                      <m:t>,</m:t>
                    </m:r>
                    <m:r>
                      <a:rPr lang="en-US" altLang="zh-CN" sz="2400" b="0" i="1" smtClean="0">
                        <a:solidFill>
                          <a:srgbClr val="C00000"/>
                        </a:solidFill>
                        <a:latin typeface="Cambria Math" charset="0"/>
                        <a:ea typeface="Cambria Math" charset="0"/>
                        <a:cs typeface="Cambria Math" charset="0"/>
                      </a:rPr>
                      <m:t>𝑏</m:t>
                    </m:r>
                  </m:oMath>
                </a14:m>
                <a:r>
                  <a:rPr kumimoji="0" lang="zh-CN" altLang="en-US" sz="240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也是迭代更新。</a:t>
                </a:r>
              </a:p>
            </p:txBody>
          </p:sp>
        </mc:Choice>
        <mc:Fallback>
          <p:sp>
            <p:nvSpPr>
              <p:cNvPr id="5" name="文本框 4"/>
              <p:cNvSpPr txBox="1">
                <a:spLocks noRot="1" noChangeAspect="1" noMove="1" noResize="1" noEditPoints="1" noAdjustHandles="1" noChangeArrowheads="1" noChangeShapeType="1" noTextEdit="1"/>
              </p:cNvSpPr>
              <p:nvPr/>
            </p:nvSpPr>
            <p:spPr>
              <a:xfrm>
                <a:off x="1284412" y="6154202"/>
                <a:ext cx="7782257" cy="461663"/>
              </a:xfrm>
              <a:prstGeom prst="rect">
                <a:avLst/>
              </a:prstGeom>
              <a:blipFill rotWithShape="0">
                <a:blip r:embed="rId4"/>
                <a:stretch>
                  <a:fillRect l="-1641" t="-7595" r="-859" b="-26582"/>
                </a:stretch>
              </a:blipFill>
              <a:ln w="25400" cap="flat">
                <a:solidFill>
                  <a:schemeClr val="bg1">
                    <a:lumMod val="50000"/>
                  </a:schemeClr>
                </a:solid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478933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19767" y="832757"/>
                <a:ext cx="10752465" cy="5237271"/>
              </a:xfrm>
            </p:spPr>
            <p:txBody>
              <a:bodyPr/>
              <a:lstStyle/>
              <a:p>
                <a:r>
                  <a:rPr lang="zh-CN" altLang="en-US" dirty="0" smtClean="0"/>
                  <a:t>得到</a:t>
                </a:r>
                <a14:m>
                  <m:oMath xmlns:m="http://schemas.openxmlformats.org/officeDocument/2006/math">
                    <m:r>
                      <a:rPr lang="en-US" altLang="zh-CN" b="1">
                        <a:latin typeface="Cambria Math" charset="0"/>
                      </a:rPr>
                      <m:t>𝛂</m:t>
                    </m:r>
                    <m:r>
                      <a:rPr lang="en-US" altLang="zh-CN" b="1">
                        <a:latin typeface="Cambria Math" charset="0"/>
                      </a:rPr>
                      <m:t>,</m:t>
                    </m:r>
                    <m:r>
                      <a:rPr lang="en-US" altLang="zh-CN" b="1">
                        <a:latin typeface="Cambria Math" charset="0"/>
                      </a:rPr>
                      <m:t>𝐰</m:t>
                    </m:r>
                    <m:r>
                      <a:rPr lang="en-US" altLang="zh-CN" i="1">
                        <a:latin typeface="Cambria Math" charset="0"/>
                      </a:rPr>
                      <m:t>,</m:t>
                    </m:r>
                    <m:r>
                      <a:rPr lang="en-US" altLang="zh-CN" i="1">
                        <a:latin typeface="Cambria Math" charset="0"/>
                      </a:rPr>
                      <m:t>𝑏</m:t>
                    </m:r>
                    <m:r>
                      <a:rPr lang="en-US" altLang="zh-CN" i="1">
                        <a:latin typeface="Cambria Math" charset="0"/>
                      </a:rPr>
                      <m:t> </m:t>
                    </m:r>
                  </m:oMath>
                </a14:m>
                <a:r>
                  <a:rPr lang="zh-CN" altLang="en-US" dirty="0"/>
                  <a:t>后，可计算</a:t>
                </a:r>
                <a:r>
                  <a:rPr lang="en-US" altLang="zh-CN" dirty="0"/>
                  <a:t>SVM</a:t>
                </a:r>
                <a:r>
                  <a:rPr lang="zh-CN" altLang="en-US" dirty="0" smtClean="0"/>
                  <a:t>模型：</a:t>
                </a:r>
                <a:endParaRPr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lang="en-US" altLang="zh-CN" dirty="0" smtClean="0"/>
              </a:p>
              <a:p>
                <a:endParaRPr lang="en-US" altLang="zh-CN" dirty="0"/>
              </a:p>
              <a:p>
                <a:r>
                  <a:rPr lang="zh-CN" altLang="en-US" dirty="0" smtClean="0"/>
                  <a:t>点</a:t>
                </a:r>
                <a14:m>
                  <m:oMath xmlns:m="http://schemas.openxmlformats.org/officeDocument/2006/math">
                    <m:r>
                      <a:rPr lang="en-US" altLang="zh-CN" b="1" i="1" dirty="0">
                        <a:latin typeface="Cambria Math" charset="0"/>
                      </a:rPr>
                      <m:t>𝒙</m:t>
                    </m:r>
                    <m:r>
                      <a:rPr lang="en-US" altLang="zh-CN" i="1">
                        <a:latin typeface="Cambria Math" charset="0"/>
                      </a:rPr>
                      <m:t> </m:t>
                    </m:r>
                  </m:oMath>
                </a14:m>
                <a:r>
                  <a:rPr lang="zh-CN" altLang="en-US" dirty="0"/>
                  <a:t>的标签可根据</a:t>
                </a:r>
                <a14:m>
                  <m:oMath xmlns:m="http://schemas.openxmlformats.org/officeDocument/2006/math">
                    <m:r>
                      <a:rPr lang="en-US" altLang="zh-CN" i="1">
                        <a:latin typeface="Cambria Math" charset="0"/>
                      </a:rPr>
                      <m:t>𝑓</m:t>
                    </m:r>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的</a:t>
                </a:r>
                <a:r>
                  <a:rPr lang="zh-CN" altLang="en-US" dirty="0"/>
                  <a:t>符号得到</a:t>
                </a:r>
                <a:r>
                  <a:rPr lang="zh-CN" altLang="en-US" dirty="0" smtClean="0"/>
                  <a:t>：</a:t>
                </a:r>
                <a14:m>
                  <m:oMath xmlns:m="http://schemas.openxmlformats.org/officeDocument/2006/math">
                    <m:acc>
                      <m:accPr>
                        <m:chr m:val="̂"/>
                        <m:ctrlPr>
                          <a:rPr lang="zh-CN" altLang="en-US" i="1" smtClean="0">
                            <a:latin typeface="Cambria Math" charset="0"/>
                          </a:rPr>
                        </m:ctrlPr>
                      </m:accPr>
                      <m:e>
                        <m:r>
                          <a:rPr lang="en-US" altLang="zh-CN" b="0" i="1" smtClean="0">
                            <a:latin typeface="Cambria Math" charset="0"/>
                          </a:rPr>
                          <m:t>𝑦</m:t>
                        </m:r>
                      </m:e>
                    </m:acc>
                    <m:r>
                      <a:rPr lang="en-US" altLang="zh-CN" b="0" i="1" smtClean="0">
                        <a:latin typeface="Cambria Math" charset="0"/>
                      </a:rPr>
                      <m:t>=</m:t>
                    </m:r>
                    <m:r>
                      <m:rPr>
                        <m:sty m:val="p"/>
                      </m:rPr>
                      <a:rPr lang="en-US" altLang="zh-CN" b="0" i="0" smtClean="0">
                        <a:latin typeface="Cambria Math" charset="0"/>
                      </a:rPr>
                      <m:t>sign</m:t>
                    </m:r>
                    <m:d>
                      <m:dPr>
                        <m:ctrlPr>
                          <a:rPr lang="is-IS" altLang="zh-CN" b="0" i="1" smtClean="0">
                            <a:latin typeface="Cambria Math" charset="0"/>
                          </a:rPr>
                        </m:ctrlPr>
                      </m:dPr>
                      <m:e>
                        <m:r>
                          <a:rPr lang="en-US" altLang="zh-CN" i="1">
                            <a:latin typeface="Cambria Math" charset="0"/>
                          </a:rPr>
                          <m:t>𝑓</m:t>
                        </m:r>
                        <m:r>
                          <a:rPr lang="en-US" altLang="zh-CN" i="1">
                            <a:latin typeface="Cambria Math" charset="0"/>
                          </a:rPr>
                          <m:t>(</m:t>
                        </m:r>
                        <m:r>
                          <a:rPr lang="en-US" altLang="zh-CN" b="1" i="1">
                            <a:latin typeface="Cambria Math" charset="0"/>
                          </a:rPr>
                          <m:t>𝒙</m:t>
                        </m:r>
                        <m:r>
                          <a:rPr lang="en-US" altLang="zh-CN" i="1">
                            <a:latin typeface="Cambria Math" charset="0"/>
                          </a:rPr>
                          <m:t>)</m:t>
                        </m:r>
                      </m:e>
                    </m:d>
                  </m:oMath>
                </a14:m>
                <a:endParaRPr lang="en-US" altLang="zh-CN" dirty="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rotWithShape="0">
                <a:blip r:embed="rId2"/>
                <a:stretch>
                  <a:fillRect l="-964" b="-1362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mc:Choice xmlns:a14="http://schemas.microsoft.com/office/drawing/2010/main" Requires="a14">
          <p:sp>
            <p:nvSpPr>
              <p:cNvPr id="4" name="矩形 3"/>
              <p:cNvSpPr/>
              <p:nvPr/>
            </p:nvSpPr>
            <p:spPr>
              <a:xfrm>
                <a:off x="5829300" y="4858618"/>
                <a:ext cx="5916814" cy="646331"/>
              </a:xfrm>
              <a:prstGeom prst="rect">
                <a:avLst/>
              </a:prstGeom>
            </p:spPr>
            <p:txBody>
              <a:bodyPr wrap="square">
                <a:spAutoFit/>
              </a:bodyPr>
              <a:lstStyle/>
              <a:p>
                <a:r>
                  <a:rPr lang="zh-CN" altLang="en-US" dirty="0" smtClean="0">
                    <a:solidFill>
                      <a:srgbClr val="09405E"/>
                    </a:solidFill>
                    <a:latin typeface="Microsoft YaHei" charset="-122"/>
                    <a:ea typeface="Microsoft YaHei" charset="-122"/>
                    <a:cs typeface="Microsoft YaHei" charset="-122"/>
                  </a:rPr>
                  <a:t>对于新点</a:t>
                </a:r>
                <a14:m>
                  <m:oMath xmlns:m="http://schemas.openxmlformats.org/officeDocument/2006/math">
                    <m:r>
                      <a:rPr lang="en-US" altLang="zh-CN" b="1" i="1" smtClean="0">
                        <a:solidFill>
                          <a:srgbClr val="09405E"/>
                        </a:solidFill>
                        <a:latin typeface="Cambria Math" charset="0"/>
                        <a:ea typeface="Microsoft YaHei" charset="-122"/>
                        <a:cs typeface="Microsoft YaHei" charset="-122"/>
                      </a:rPr>
                      <m:t>𝒙</m:t>
                    </m:r>
                  </m:oMath>
                </a14:m>
                <a:r>
                  <a:rPr lang="zh-CN" altLang="en-US" dirty="0" smtClean="0">
                    <a:solidFill>
                      <a:srgbClr val="09405E"/>
                    </a:solidFill>
                    <a:latin typeface="Microsoft YaHei" charset="-122"/>
                    <a:ea typeface="Microsoft YaHei" charset="-122"/>
                    <a:cs typeface="Microsoft YaHei" charset="-122"/>
                  </a:rPr>
                  <a:t>的</a:t>
                </a:r>
                <a:r>
                  <a:rPr lang="zh-CN" altLang="en-US" dirty="0">
                    <a:solidFill>
                      <a:srgbClr val="09405E"/>
                    </a:solidFill>
                    <a:latin typeface="Microsoft YaHei" charset="-122"/>
                    <a:ea typeface="Microsoft YaHei" charset="-122"/>
                    <a:cs typeface="Microsoft YaHei" charset="-122"/>
                  </a:rPr>
                  <a:t>预测，只需要计算它与训练</a:t>
                </a:r>
                <a:r>
                  <a:rPr lang="zh-CN" altLang="en-US" dirty="0" smtClean="0">
                    <a:solidFill>
                      <a:srgbClr val="09405E"/>
                    </a:solidFill>
                    <a:latin typeface="Microsoft YaHei" charset="-122"/>
                    <a:ea typeface="Microsoft YaHei" charset="-122"/>
                    <a:cs typeface="Microsoft YaHei" charset="-122"/>
                  </a:rPr>
                  <a:t>数据的</a:t>
                </a:r>
                <a:r>
                  <a:rPr lang="zh-CN" altLang="en-US" dirty="0">
                    <a:solidFill>
                      <a:srgbClr val="09405E"/>
                    </a:solidFill>
                    <a:latin typeface="Microsoft YaHei" charset="-122"/>
                    <a:ea typeface="Microsoft YaHei" charset="-122"/>
                    <a:cs typeface="Microsoft YaHei" charset="-122"/>
                  </a:rPr>
                  <a:t>内</a:t>
                </a:r>
                <a:r>
                  <a:rPr lang="zh-CN" altLang="en-US" dirty="0" smtClean="0">
                    <a:solidFill>
                      <a:srgbClr val="09405E"/>
                    </a:solidFill>
                    <a:latin typeface="Microsoft YaHei" charset="-122"/>
                    <a:ea typeface="Microsoft YaHei" charset="-122"/>
                    <a:cs typeface="Microsoft YaHei" charset="-122"/>
                  </a:rPr>
                  <a:t>积。</a:t>
                </a:r>
                <a:endParaRPr lang="en-US" altLang="zh-CN" dirty="0" smtClean="0">
                  <a:solidFill>
                    <a:srgbClr val="09405E"/>
                  </a:solidFill>
                  <a:latin typeface="Microsoft YaHei" charset="-122"/>
                  <a:ea typeface="Microsoft YaHei" charset="-122"/>
                  <a:cs typeface="Microsoft YaHei" charset="-122"/>
                </a:endParaRPr>
              </a:p>
              <a:p>
                <a:r>
                  <a:rPr lang="zh-CN" altLang="en-US" dirty="0" smtClean="0">
                    <a:solidFill>
                      <a:srgbClr val="09405E"/>
                    </a:solidFill>
                    <a:latin typeface="Microsoft YaHei" charset="-122"/>
                    <a:ea typeface="Microsoft YaHei" charset="-122"/>
                    <a:cs typeface="Microsoft YaHei" charset="-122"/>
                  </a:rPr>
                  <a:t>这一点是我们</a:t>
                </a:r>
                <a:r>
                  <a:rPr lang="zh-CN" altLang="en-US" dirty="0">
                    <a:solidFill>
                      <a:srgbClr val="09405E"/>
                    </a:solidFill>
                    <a:latin typeface="Microsoft YaHei" charset="-122"/>
                    <a:ea typeface="Microsoft YaHei" charset="-122"/>
                    <a:cs typeface="Microsoft YaHei" charset="-122"/>
                  </a:rPr>
                  <a:t>使用核</a:t>
                </a:r>
                <a:r>
                  <a:rPr lang="zh-CN" altLang="en-US" dirty="0" smtClean="0">
                    <a:solidFill>
                      <a:srgbClr val="09405E"/>
                    </a:solidFill>
                    <a:latin typeface="Microsoft YaHei" charset="-122"/>
                    <a:ea typeface="Microsoft YaHei" charset="-122"/>
                    <a:cs typeface="Microsoft YaHei" charset="-122"/>
                  </a:rPr>
                  <a:t>方法进行</a:t>
                </a:r>
                <a:r>
                  <a:rPr lang="zh-CN" altLang="en-US" dirty="0">
                    <a:solidFill>
                      <a:srgbClr val="09405E"/>
                    </a:solidFill>
                    <a:latin typeface="Microsoft YaHei" charset="-122"/>
                    <a:ea typeface="Microsoft YaHei" charset="-122"/>
                    <a:cs typeface="Microsoft YaHei" charset="-122"/>
                  </a:rPr>
                  <a:t>非线性推广的基本前提</a:t>
                </a:r>
                <a:r>
                  <a:rPr lang="zh-CN" altLang="en-US" dirty="0" smtClean="0">
                    <a:solidFill>
                      <a:srgbClr val="09405E"/>
                    </a:solidFill>
                    <a:latin typeface="Microsoft YaHei" charset="-122"/>
                    <a:ea typeface="Microsoft YaHei" charset="-122"/>
                    <a:cs typeface="Microsoft YaHei" charset="-122"/>
                  </a:rPr>
                  <a:t>。</a:t>
                </a:r>
                <a:endParaRPr lang="zh-CN" altLang="en-US" dirty="0">
                  <a:solidFill>
                    <a:srgbClr val="09405E"/>
                  </a:solidFill>
                  <a:latin typeface="Microsoft YaHei" charset="-122"/>
                  <a:ea typeface="Microsoft YaHei" charset="-122"/>
                  <a:cs typeface="Microsoft YaHei" charset="-122"/>
                </a:endParaRPr>
              </a:p>
            </p:txBody>
          </p:sp>
        </mc:Choice>
        <mc:Fallback>
          <p:sp>
            <p:nvSpPr>
              <p:cNvPr id="4" name="矩形 3"/>
              <p:cNvSpPr>
                <a:spLocks noRot="1" noChangeAspect="1" noMove="1" noResize="1" noEditPoints="1" noAdjustHandles="1" noChangeArrowheads="1" noChangeShapeType="1" noTextEdit="1"/>
              </p:cNvSpPr>
              <p:nvPr/>
            </p:nvSpPr>
            <p:spPr>
              <a:xfrm>
                <a:off x="5829300" y="4858618"/>
                <a:ext cx="5916814" cy="646331"/>
              </a:xfrm>
              <a:prstGeom prst="rect">
                <a:avLst/>
              </a:prstGeom>
              <a:blipFill rotWithShape="0">
                <a:blip r:embed="rId3"/>
                <a:stretch>
                  <a:fillRect l="-824" t="-4717"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116780" y="1506990"/>
                <a:ext cx="2728247" cy="5309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Microsoft YaHei" charset="-122"/>
                          <a:cs typeface="Microsoft YaHei" charset="-122"/>
                        </a:rPr>
                        <m:t>𝑓</m:t>
                      </m:r>
                      <m:d>
                        <m:dPr>
                          <m:ctrlPr>
                            <a:rPr lang="en-US" altLang="zh-CN" sz="2800" i="1">
                              <a:solidFill>
                                <a:srgbClr val="09405E"/>
                              </a:solidFill>
                              <a:latin typeface="Cambria Math" charset="0"/>
                              <a:ea typeface="Microsoft YaHei" charset="-122"/>
                              <a:cs typeface="Microsoft YaHei" charset="-122"/>
                            </a:rPr>
                          </m:ctrlPr>
                        </m:dPr>
                        <m:e>
                          <m:r>
                            <a:rPr lang="en-US" altLang="zh-CN" sz="2800" b="1">
                              <a:solidFill>
                                <a:srgbClr val="09405E"/>
                              </a:solidFill>
                              <a:latin typeface="Cambria Math" charset="0"/>
                              <a:ea typeface="Microsoft YaHei" charset="-122"/>
                              <a:cs typeface="Microsoft YaHei" charset="-122"/>
                            </a:rPr>
                            <m:t>𝐱</m:t>
                          </m:r>
                        </m:e>
                      </m:d>
                      <m:r>
                        <a:rPr lang="en-US" altLang="zh-CN" sz="2800" b="0" i="1" smtClean="0">
                          <a:solidFill>
                            <a:srgbClr val="09405E"/>
                          </a:solidFill>
                          <a:latin typeface="Cambria Math" charset="0"/>
                          <a:ea typeface="Microsoft YaHei" charset="-122"/>
                          <a:cs typeface="Microsoft YaHei" charset="-122"/>
                        </a:rPr>
                        <m:t>=</m:t>
                      </m:r>
                      <m:sSup>
                        <m:sSupPr>
                          <m:ctrlPr>
                            <a:rPr lang="zh-CN" altLang="zh-CN" sz="2800" i="1">
                              <a:solidFill>
                                <a:srgbClr val="09405E"/>
                              </a:solidFill>
                              <a:latin typeface="Cambria Math"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116780" y="1506990"/>
                <a:ext cx="2728247" cy="5309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915683" y="1867306"/>
                <a:ext cx="3704284" cy="13979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sSup>
                        <m:sSupPr>
                          <m:ctrlPr>
                            <a:rPr lang="zh-CN" altLang="zh-CN" sz="2800" i="1">
                              <a:solidFill>
                                <a:srgbClr val="09405E"/>
                              </a:solidFill>
                              <a:latin typeface="Cambria Math" charset="0"/>
                            </a:rPr>
                          </m:ctrlPr>
                        </m:sSupPr>
                        <m:e>
                          <m:d>
                            <m:dPr>
                              <m:ctrlPr>
                                <a:rPr lang="is-IS" altLang="zh-CN" sz="2800" i="1" smtClean="0">
                                  <a:solidFill>
                                    <a:srgbClr val="09405E"/>
                                  </a:solidFill>
                                  <a:latin typeface="Cambria Math" charset="0"/>
                                </a:rPr>
                              </m:ctrlPr>
                            </m:dPr>
                            <m:e>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sSub>
                                <m:sSubPr>
                                  <m:ctrlPr>
                                    <a:rPr lang="zh-CN"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e>
                          </m:d>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915683" y="1867306"/>
                <a:ext cx="3704284" cy="139794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915682" y="3230215"/>
                <a:ext cx="3091616"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sSubSup>
                        <m:sSubSupPr>
                          <m:ctrlPr>
                            <a:rPr lang="en-US" altLang="zh-CN" sz="2800" i="1" smtClean="0">
                              <a:solidFill>
                                <a:srgbClr val="09405E"/>
                              </a:solidFill>
                              <a:latin typeface="Cambria Math" charset="0"/>
                            </a:rPr>
                          </m:ctrlPr>
                        </m:sSubSupPr>
                        <m:e>
                          <m:r>
                            <a:rPr lang="en-US" altLang="zh-CN" sz="2800" b="1" i="1" smtClean="0">
                              <a:solidFill>
                                <a:srgbClr val="09405E"/>
                              </a:solidFill>
                              <a:latin typeface="Cambria Math" charset="0"/>
                            </a:rPr>
                            <m:t>𝒙</m:t>
                          </m:r>
                        </m:e>
                        <m:sub>
                          <m:r>
                            <a:rPr lang="en-US" altLang="zh-CN" sz="2800" b="0" i="1" smtClean="0">
                              <a:solidFill>
                                <a:srgbClr val="09405E"/>
                              </a:solidFill>
                              <a:latin typeface="Cambria Math" charset="0"/>
                            </a:rPr>
                            <m:t>𝑖</m:t>
                          </m:r>
                        </m:sub>
                        <m:sup>
                          <m:r>
                            <m:rPr>
                              <m:sty m:val="p"/>
                            </m:rPr>
                            <a:rPr lang="en-US" altLang="zh-CN" sz="2800" b="0" i="0" smtClean="0">
                              <a:solidFill>
                                <a:srgbClr val="09405E"/>
                              </a:solidFill>
                              <a:latin typeface="Cambria Math" charset="0"/>
                            </a:rPr>
                            <m:t>T</m:t>
                          </m:r>
                        </m:sup>
                      </m:sSub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1915682" y="3230215"/>
                <a:ext cx="3091616" cy="130388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7870667" y="1647326"/>
                <a:ext cx="2227918"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1" i="1" smtClean="0">
                          <a:solidFill>
                            <a:srgbClr val="09405E"/>
                          </a:solidFill>
                          <a:latin typeface="Cambria Math" charset="0"/>
                        </a:rPr>
                        <m:t>𝒘</m:t>
                      </m:r>
                      <m:r>
                        <a:rPr lang="en-US" altLang="zh-CN" sz="2400" i="1">
                          <a:solidFill>
                            <a:srgbClr val="09405E"/>
                          </a:solidFill>
                          <a:latin typeface="Cambria Math" charset="0"/>
                        </a:rPr>
                        <m:t>=</m:t>
                      </m:r>
                      <m:nary>
                        <m:naryPr>
                          <m:chr m:val="∑"/>
                          <m:limLoc m:val="undOvr"/>
                          <m:ctrlPr>
                            <a:rPr lang="zh-CN" altLang="zh-CN" sz="2400" i="1">
                              <a:solidFill>
                                <a:srgbClr val="09405E"/>
                              </a:solidFill>
                              <a:latin typeface="Cambria Math"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sSub>
                        <m:sSubPr>
                          <m:ctrlPr>
                            <a:rPr lang="zh-CN" altLang="zh-CN" sz="2400" i="1">
                              <a:solidFill>
                                <a:srgbClr val="09405E"/>
                              </a:solidFill>
                              <a:latin typeface="Cambria Math"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oMath>
                  </m:oMathPara>
                </a14:m>
                <a:endParaRPr lang="zh-CN" altLang="en-US" sz="24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7870667" y="1647326"/>
                <a:ext cx="2227918" cy="113082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915682" y="4529843"/>
                <a:ext cx="3413691"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d>
                        <m:dPr>
                          <m:begChr m:val="⟨"/>
                          <m:endChr m:val="⟩"/>
                          <m:ctrlPr>
                            <a:rPr lang="en-US" altLang="zh-CN" sz="2800" i="1" smtClean="0">
                              <a:solidFill>
                                <a:srgbClr val="09405E"/>
                              </a:solidFill>
                              <a:latin typeface="Cambria Math" charset="0"/>
                            </a:rPr>
                          </m:ctrlPr>
                        </m:dPr>
                        <m:e>
                          <m:sSub>
                            <m:sSubPr>
                              <m:ctrlPr>
                                <a:rPr lang="zh-CN"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b="0" i="1" smtClean="0">
                              <a:solidFill>
                                <a:srgbClr val="09405E"/>
                              </a:solidFill>
                              <a:latin typeface="Cambria Math" charset="0"/>
                            </a:rPr>
                            <m:t>,</m:t>
                          </m:r>
                          <m:r>
                            <a:rPr lang="en-US" altLang="zh-CN" sz="2800" b="1" i="1">
                              <a:solidFill>
                                <a:srgbClr val="09405E"/>
                              </a:solidFill>
                              <a:latin typeface="Cambria Math" charset="0"/>
                            </a:rPr>
                            <m:t>𝒙</m:t>
                          </m:r>
                        </m:e>
                      </m:d>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1915682" y="4529843"/>
                <a:ext cx="3413691" cy="1303883"/>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10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19767" y="832757"/>
                <a:ext cx="10752465" cy="5237271"/>
              </a:xfrm>
            </p:spPr>
            <p:txBody>
              <a:bodyPr/>
              <a:lstStyle/>
              <a:p>
                <a:r>
                  <a:rPr lang="en-US" altLang="zh-CN" dirty="0"/>
                  <a:t>SVM</a:t>
                </a:r>
                <a:r>
                  <a:rPr lang="zh-CN" altLang="en-US" dirty="0"/>
                  <a:t>的</a:t>
                </a:r>
                <a:r>
                  <a:rPr lang="en-US" altLang="zh-CN" dirty="0"/>
                  <a:t>KKT</a:t>
                </a:r>
                <a:r>
                  <a:rPr lang="zh-CN" altLang="en-US" dirty="0"/>
                  <a:t>条件中的对偶互补条件</a:t>
                </a:r>
                <a:r>
                  <a:rPr lang="zh-CN" altLang="en-US" dirty="0" smtClean="0"/>
                  <a:t>为：</a:t>
                </a:r>
                <a:endParaRPr lang="en-US" altLang="zh-CN" dirty="0" smtClean="0"/>
              </a:p>
              <a:p>
                <a:endParaRPr lang="en-US" altLang="zh-CN" dirty="0"/>
              </a:p>
              <a:p>
                <a:endParaRPr lang="en-US" altLang="zh-CN" dirty="0" smtClean="0"/>
              </a:p>
              <a:p>
                <a:r>
                  <a:rPr lang="zh-CN" altLang="en-US" dirty="0"/>
                  <a:t>因此，对每个训练样本点：</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r>
                          <a:rPr lang="en-US" altLang="zh-CN" i="1">
                            <a:latin typeface="Cambria Math" charset="0"/>
                            <a:ea typeface="微软雅黑" pitchFamily="34" charset="-122"/>
                          </a:rPr>
                          <m:t>1−</m:t>
                        </m:r>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𝜉</m:t>
                            </m:r>
                          </m:e>
                          <m:sub>
                            <m:r>
                              <a:rPr lang="en-US" altLang="zh-CN" i="1">
                                <a:latin typeface="Cambria Math" charset="0"/>
                                <a:ea typeface="微软雅黑" pitchFamily="34" charset="-122"/>
                              </a:rPr>
                              <m:t>𝑖</m:t>
                            </m:r>
                          </m:sub>
                        </m:sSub>
                        <m:r>
                          <a:rPr lang="en-US" altLang="zh-CN" i="1">
                            <a:latin typeface="Cambria Math" charset="0"/>
                            <a:ea typeface="微软雅黑" pitchFamily="34" charset="-122"/>
                          </a:rPr>
                          <m:t>−</m:t>
                        </m:r>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𝑦</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e>
                    </m:d>
                    <m:r>
                      <a:rPr lang="en-US" altLang="zh-CN" i="1">
                        <a:latin typeface="Cambria Math" charset="0"/>
                        <a:ea typeface="微软雅黑" pitchFamily="34" charset="-122"/>
                      </a:rPr>
                      <m:t>=0</m:t>
                    </m:r>
                  </m:oMath>
                </a14:m>
                <a:endParaRPr lang="en-US" altLang="zh-CN" dirty="0" smtClean="0"/>
              </a:p>
              <a:p>
                <a:pPr lvl="1"/>
                <a:endParaRPr lang="en-US" altLang="zh-CN" dirty="0"/>
              </a:p>
              <a:p>
                <a:r>
                  <a:rPr lang="zh-CN" altLang="en-US" dirty="0" smtClean="0"/>
                  <a:t> 当</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r>
                      <a:rPr lang="en-US" altLang="zh-CN" i="1">
                        <a:latin typeface="Cambria Math" charset="0"/>
                      </a:rPr>
                      <m:t>=0</m:t>
                    </m:r>
                  </m:oMath>
                </a14:m>
                <a:r>
                  <a:rPr lang="zh-CN" altLang="en-US" dirty="0"/>
                  <a:t> 时，该点在决策</a:t>
                </a:r>
                <a:r>
                  <a:rPr lang="zh-CN" altLang="en-US" dirty="0" smtClean="0"/>
                  <a:t>函数</a:t>
                </a:r>
                <a:endParaRPr lang="en-US" altLang="zh-CN" dirty="0" smtClean="0"/>
              </a:p>
              <a:p>
                <a:pPr lvl="1"/>
                <a:endParaRPr lang="en-US" altLang="zh-CN" dirty="0" smtClean="0"/>
              </a:p>
              <a:p>
                <a:pPr lvl="1"/>
                <a:endParaRPr lang="en-US" altLang="zh-CN" dirty="0"/>
              </a:p>
              <a:p>
                <a:pPr lvl="1"/>
                <a:endParaRPr lang="en-US" altLang="zh-CN" dirty="0"/>
              </a:p>
              <a:p>
                <a:r>
                  <a:rPr lang="zh-CN" altLang="en-US" dirty="0" smtClean="0"/>
                  <a:t>中</a:t>
                </a:r>
                <a:r>
                  <a:rPr lang="zh-CN" altLang="en-US" dirty="0"/>
                  <a:t>不起作用（大多数点可以抛掉， 不必保存</a:t>
                </a:r>
                <a:r>
                  <a:rPr lang="zh-CN" altLang="en-US" dirty="0" smtClean="0"/>
                  <a:t>）。</a:t>
                </a: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rotWithShape="0">
                <a:blip r:embed="rId2"/>
                <a:stretch>
                  <a:fillRect l="-964" b="-1303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l-GR" altLang="zh-CN" dirty="0">
                <a:latin typeface="Cambria Math" charset="0"/>
                <a:ea typeface="Cambria Math" charset="0"/>
                <a:cs typeface="Cambria Math" charset="0"/>
              </a:rPr>
              <a:t>α</a:t>
            </a:r>
            <a:r>
              <a:rPr lang="zh-CN" altLang="en-US" dirty="0">
                <a:latin typeface="Microsoft YaHei" charset="-122"/>
                <a:ea typeface="Microsoft YaHei" charset="-122"/>
                <a:cs typeface="Microsoft YaHei" charset="-122"/>
              </a:rPr>
              <a:t>的稀疏性</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810853" y="1581336"/>
                <a:ext cx="5050678" cy="7371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d>
                        <m:dPr>
                          <m:ctrlPr>
                            <a:rPr lang="en-US" altLang="zh-CN" sz="2800" i="1">
                              <a:solidFill>
                                <a:srgbClr val="09405E"/>
                              </a:solidFill>
                              <a:latin typeface="Cambria Math" charset="0"/>
                              <a:ea typeface="微软雅黑" pitchFamily="34" charset="-122"/>
                            </a:rPr>
                          </m:ctrlPr>
                        </m:dPr>
                        <m:e>
                          <m:r>
                            <a:rPr lang="en-US" altLang="zh-CN" sz="2800" i="1">
                              <a:solidFill>
                                <a:srgbClr val="09405E"/>
                              </a:solidFill>
                              <a:latin typeface="Cambria Math" charset="0"/>
                              <a:ea typeface="微软雅黑" pitchFamily="34" charset="-122"/>
                            </a:rPr>
                            <m:t>1−</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d>
                            <m:dPr>
                              <m:ctrlPr>
                                <a:rPr lang="en-US" altLang="zh-CN" sz="2800" i="1">
                                  <a:solidFill>
                                    <a:srgbClr val="09405E"/>
                                  </a:solidFill>
                                  <a:latin typeface="Cambria Math" charset="0"/>
                                  <a:ea typeface="微软雅黑" pitchFamily="34" charset="-122"/>
                                </a:rPr>
                              </m:ctrlPr>
                            </m:dPr>
                            <m:e>
                              <m:sSup>
                                <m:sSupPr>
                                  <m:ctrlPr>
                                    <a:rPr lang="zh-CN" altLang="zh-CN" sz="2800" i="1">
                                      <a:solidFill>
                                        <a:srgbClr val="09405E"/>
                                      </a:solidFill>
                                      <a:latin typeface="Cambria Math"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sSub>
                                <m:sSubPr>
                                  <m:ctrlPr>
                                    <a:rPr lang="zh-CN"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810853" y="1581336"/>
                <a:ext cx="5050678"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810853" y="2375750"/>
                <a:ext cx="1521121"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微软雅黑" pitchFamily="34" charset="-122"/>
                            </a:rPr>
                          </m:ctrlPr>
                        </m:sSubPr>
                        <m:e>
                          <m:r>
                            <a:rPr lang="en-US" altLang="zh-CN" sz="2800" i="1" smtClean="0">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810853" y="2375750"/>
                <a:ext cx="1521121"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810853" y="3593204"/>
                <a:ext cx="729449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rgbClr val="09405E"/>
                              </a:solidFill>
                              <a:latin typeface="Cambria Math" charset="0"/>
                              <a:ea typeface="微软雅黑" pitchFamily="34" charset="-122"/>
                            </a:rPr>
                          </m:ctrlPr>
                        </m:sSubPr>
                        <m:e>
                          <m:r>
                            <a:rPr lang="en-US" altLang="zh-CN" sz="3200" i="1">
                              <a:solidFill>
                                <a:srgbClr val="09405E"/>
                              </a:solidFill>
                              <a:latin typeface="Cambria Math" charset="0"/>
                              <a:ea typeface="Cambria Math" charset="0"/>
                              <a:cs typeface="Cambria Math" charset="0"/>
                            </a:rPr>
                            <m:t>𝛼</m:t>
                          </m:r>
                        </m:e>
                        <m:sub>
                          <m:r>
                            <a:rPr lang="en-US" altLang="zh-CN" sz="3200" i="1">
                              <a:solidFill>
                                <a:srgbClr val="09405E"/>
                              </a:solidFill>
                              <a:latin typeface="Cambria Math" charset="0"/>
                              <a:ea typeface="微软雅黑" pitchFamily="34" charset="-122"/>
                            </a:rPr>
                            <m:t>𝑖</m:t>
                          </m:r>
                        </m:sub>
                      </m:sSub>
                      <m:r>
                        <a:rPr lang="en-US" altLang="zh-CN" sz="3200" i="1">
                          <a:solidFill>
                            <a:srgbClr val="09405E"/>
                          </a:solidFill>
                          <a:latin typeface="Cambria Math" charset="0"/>
                          <a:ea typeface="微软雅黑" pitchFamily="34" charset="-122"/>
                        </a:rPr>
                        <m:t>=0</m:t>
                      </m:r>
                      <m:r>
                        <a:rPr lang="zh-CN" altLang="en-US" sz="3200" i="1">
                          <a:solidFill>
                            <a:srgbClr val="09405E"/>
                          </a:solidFill>
                          <a:latin typeface="Cambria Math" charset="0"/>
                          <a:ea typeface="微软雅黑" pitchFamily="34" charset="-122"/>
                        </a:rPr>
                        <m:t> </m:t>
                      </m:r>
                      <m:r>
                        <a:rPr lang="zh-CN" altLang="en-US" sz="3200" b="0" i="1" smtClean="0">
                          <a:solidFill>
                            <a:srgbClr val="09405E"/>
                          </a:solidFill>
                          <a:latin typeface="Cambria Math" charset="0"/>
                          <a:ea typeface="微软雅黑" pitchFamily="34" charset="-122"/>
                        </a:rPr>
                        <m:t>      </m:t>
                      </m:r>
                      <m:r>
                        <a:rPr lang="zh-CN" altLang="en-US" sz="3200" i="1">
                          <a:solidFill>
                            <a:srgbClr val="09405E"/>
                          </a:solidFill>
                          <a:latin typeface="Cambria Math" charset="0"/>
                          <a:ea typeface="微软雅黑" pitchFamily="34" charset="-122"/>
                        </a:rPr>
                        <m:t>或</m:t>
                      </m:r>
                      <m:r>
                        <a:rPr lang="zh-CN" altLang="en-US" sz="3200" b="0" i="1" smtClean="0">
                          <a:solidFill>
                            <a:srgbClr val="09405E"/>
                          </a:solidFill>
                          <a:latin typeface="Cambria Math" charset="0"/>
                          <a:ea typeface="微软雅黑" pitchFamily="34" charset="-122"/>
                        </a:rPr>
                        <m:t>    </m:t>
                      </m:r>
                      <m:r>
                        <a:rPr lang="en-US" altLang="zh-CN" sz="3200" i="1">
                          <a:solidFill>
                            <a:srgbClr val="09405E"/>
                          </a:solidFill>
                          <a:latin typeface="Cambria Math" charset="0"/>
                          <a:ea typeface="微软雅黑" pitchFamily="34" charset="-122"/>
                        </a:rPr>
                        <m:t>1−</m:t>
                      </m:r>
                      <m:sSub>
                        <m:sSubPr>
                          <m:ctrlPr>
                            <a:rPr lang="en-US" altLang="zh-CN" sz="3200" i="1">
                              <a:solidFill>
                                <a:srgbClr val="09405E"/>
                              </a:solidFill>
                              <a:latin typeface="Cambria Math" charset="0"/>
                              <a:ea typeface="微软雅黑" pitchFamily="34" charset="-122"/>
                            </a:rPr>
                          </m:ctrlPr>
                        </m:sSubPr>
                        <m:e>
                          <m:r>
                            <a:rPr lang="en-US" altLang="zh-CN" sz="3200" i="1">
                              <a:solidFill>
                                <a:srgbClr val="09405E"/>
                              </a:solidFill>
                              <a:latin typeface="Cambria Math" charset="0"/>
                              <a:ea typeface="Cambria Math" charset="0"/>
                              <a:cs typeface="Cambria Math" charset="0"/>
                            </a:rPr>
                            <m:t>𝜉</m:t>
                          </m:r>
                        </m:e>
                        <m:sub>
                          <m:r>
                            <a:rPr lang="en-US" altLang="zh-CN" sz="3200" i="1">
                              <a:solidFill>
                                <a:srgbClr val="09405E"/>
                              </a:solidFill>
                              <a:latin typeface="Cambria Math" charset="0"/>
                              <a:ea typeface="微软雅黑" pitchFamily="34" charset="-122"/>
                            </a:rPr>
                            <m:t>𝑖</m:t>
                          </m:r>
                        </m:sub>
                      </m:sSub>
                      <m:r>
                        <a:rPr lang="en-US" altLang="zh-CN" sz="3200" i="1">
                          <a:solidFill>
                            <a:srgbClr val="09405E"/>
                          </a:solidFill>
                          <a:latin typeface="Cambria Math" charset="0"/>
                          <a:ea typeface="微软雅黑" pitchFamily="34" charset="-122"/>
                        </a:rPr>
                        <m:t>−</m:t>
                      </m:r>
                      <m:sSub>
                        <m:sSubPr>
                          <m:ctrlPr>
                            <a:rPr lang="en-US" altLang="zh-CN" sz="3200" i="1">
                              <a:solidFill>
                                <a:srgbClr val="09405E"/>
                              </a:solidFill>
                              <a:latin typeface="Cambria Math" charset="0"/>
                              <a:ea typeface="微软雅黑" pitchFamily="34" charset="-122"/>
                            </a:rPr>
                          </m:ctrlPr>
                        </m:sSubPr>
                        <m:e>
                          <m:r>
                            <a:rPr lang="en-US" altLang="zh-CN" sz="3200" i="1">
                              <a:solidFill>
                                <a:srgbClr val="09405E"/>
                              </a:solidFill>
                              <a:latin typeface="Cambria Math" charset="0"/>
                              <a:ea typeface="Cambria Math" charset="0"/>
                              <a:cs typeface="Cambria Math" charset="0"/>
                            </a:rPr>
                            <m:t>𝑦</m:t>
                          </m:r>
                        </m:e>
                        <m:sub>
                          <m:r>
                            <a:rPr lang="en-US" altLang="zh-CN" sz="3200" i="1">
                              <a:solidFill>
                                <a:srgbClr val="09405E"/>
                              </a:solidFill>
                              <a:latin typeface="Cambria Math" charset="0"/>
                              <a:ea typeface="微软雅黑" pitchFamily="34" charset="-122"/>
                            </a:rPr>
                            <m:t>𝑖</m:t>
                          </m:r>
                        </m:sub>
                      </m:sSub>
                      <m:d>
                        <m:dPr>
                          <m:ctrlPr>
                            <a:rPr lang="en-US" altLang="zh-CN" sz="3200" i="1">
                              <a:solidFill>
                                <a:srgbClr val="09405E"/>
                              </a:solidFill>
                              <a:latin typeface="Cambria Math" charset="0"/>
                              <a:ea typeface="微软雅黑" pitchFamily="34" charset="-122"/>
                            </a:rPr>
                          </m:ctrlPr>
                        </m:dPr>
                        <m:e>
                          <m:sSup>
                            <m:sSupPr>
                              <m:ctrlPr>
                                <a:rPr lang="zh-CN" altLang="zh-CN" sz="2800" i="1">
                                  <a:solidFill>
                                    <a:srgbClr val="09405E"/>
                                  </a:solidFill>
                                  <a:latin typeface="Cambria Math"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sSub>
                            <m:sSubPr>
                              <m:ctrlPr>
                                <a:rPr lang="zh-CN"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3200">
                              <a:solidFill>
                                <a:srgbClr val="09405E"/>
                              </a:solidFill>
                              <a:latin typeface="Cambria Math" charset="0"/>
                              <a:ea typeface="Cambria Math" charset="0"/>
                              <a:cs typeface="Cambria Math" charset="0"/>
                            </a:rPr>
                            <m:t>+</m:t>
                          </m:r>
                          <m:r>
                            <a:rPr lang="en-US" altLang="zh-CN" sz="3200" i="1">
                              <a:solidFill>
                                <a:srgbClr val="09405E"/>
                              </a:solidFill>
                              <a:latin typeface="Cambria Math" charset="0"/>
                              <a:ea typeface="Cambria Math" charset="0"/>
                              <a:cs typeface="Cambria Math" charset="0"/>
                            </a:rPr>
                            <m:t>𝑏</m:t>
                          </m:r>
                        </m:e>
                      </m:d>
                      <m:r>
                        <a:rPr lang="en-US" altLang="zh-CN" sz="3200" i="1">
                          <a:solidFill>
                            <a:srgbClr val="09405E"/>
                          </a:solidFill>
                          <a:latin typeface="Cambria Math" charset="0"/>
                          <a:ea typeface="微软雅黑" pitchFamily="34" charset="-122"/>
                        </a:rPr>
                        <m:t>=</m:t>
                      </m:r>
                      <m:r>
                        <a:rPr lang="en-US" altLang="zh-CN" sz="3200" b="0" i="1" smtClean="0">
                          <a:solidFill>
                            <a:srgbClr val="09405E"/>
                          </a:solidFill>
                          <a:latin typeface="Cambria Math" charset="0"/>
                          <a:ea typeface="微软雅黑" pitchFamily="34" charset="-122"/>
                        </a:rPr>
                        <m:t>0</m:t>
                      </m:r>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810853" y="3593204"/>
                <a:ext cx="7294497"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289089" y="4751543"/>
                <a:ext cx="7180747" cy="130388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800" i="1">
                              <a:solidFill>
                                <a:srgbClr val="09405E"/>
                              </a:solidFill>
                              <a:latin typeface="Cambria Math" charset="0"/>
                              <a:ea typeface="Cambria Math" charset="0"/>
                              <a:cs typeface="Cambria Math" charset="0"/>
                              <a:sym typeface="Times New Roman" panose="02020603050405020304"/>
                            </a:rPr>
                          </m:ctrlPr>
                        </m:dPr>
                        <m:e>
                          <m:r>
                            <a:rPr lang="en-US" altLang="zh-CN" sz="2800" b="1" i="1">
                              <a:solidFill>
                                <a:srgbClr val="09405E"/>
                              </a:solidFill>
                              <a:latin typeface="Cambria Math" charset="0"/>
                              <a:ea typeface="Cambria Math" charset="0"/>
                              <a:cs typeface="Cambria Math" charset="0"/>
                              <a:sym typeface="Times New Roman" panose="02020603050405020304"/>
                            </a:rPr>
                            <m:t>𝒙</m:t>
                          </m:r>
                        </m:e>
                      </m:d>
                      <m:r>
                        <a:rPr lang="en-US" altLang="zh-CN" sz="2800" i="1">
                          <a:solidFill>
                            <a:srgbClr val="09405E"/>
                          </a:solidFill>
                          <a:latin typeface="Cambria Math" charset="0"/>
                          <a:ea typeface="Cambria Math" charset="0"/>
                          <a:cs typeface="Cambria Math" charset="0"/>
                          <a:sym typeface="Times New Roman" panose="02020603050405020304"/>
                        </a:rPr>
                        <m:t>=</m:t>
                      </m:r>
                      <m:sSup>
                        <m:sSupPr>
                          <m:ctrlPr>
                            <a:rPr lang="zh-CN" altLang="zh-CN" sz="2800" i="1">
                              <a:solidFill>
                                <a:srgbClr val="09405E"/>
                              </a:solidFill>
                              <a:latin typeface="Cambria Math"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a:solidFill>
                            <a:srgbClr val="09405E"/>
                          </a:solidFill>
                          <a:latin typeface="Cambria Math" charset="0"/>
                        </a:rPr>
                        <m:t>+</m:t>
                      </m:r>
                      <m:r>
                        <a:rPr lang="en-US" altLang="zh-CN" sz="2800" i="1">
                          <a:solidFill>
                            <a:srgbClr val="09405E"/>
                          </a:solidFill>
                          <a:latin typeface="Cambria Math" charset="0"/>
                        </a:rPr>
                        <m:t>𝑏</m:t>
                      </m:r>
                      <m:r>
                        <a:rPr lang="en-US" altLang="zh-CN" sz="280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d>
                        <m:dPr>
                          <m:begChr m:val="⟨"/>
                          <m:endChr m:val="⟩"/>
                          <m:ctrlPr>
                            <a:rPr lang="en-US" altLang="zh-CN" sz="2800" i="1">
                              <a:solidFill>
                                <a:srgbClr val="09405E"/>
                              </a:solidFill>
                              <a:latin typeface="Cambria Math" charset="0"/>
                            </a:rPr>
                          </m:ctrlPr>
                        </m:dPr>
                        <m:e>
                          <m:sSub>
                            <m:sSubPr>
                              <m:ctrlPr>
                                <a:rPr lang="zh-CN" altLang="zh-CN" sz="2800" i="1">
                                  <a:solidFill>
                                    <a:srgbClr val="09405E"/>
                                  </a:solidFill>
                                  <a:latin typeface="Cambria Math"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lang="en-US" altLang="zh-CN" sz="2800" b="1" i="1">
                              <a:solidFill>
                                <a:srgbClr val="09405E"/>
                              </a:solidFill>
                              <a:latin typeface="Cambria Math" charset="0"/>
                            </a:rPr>
                            <m:t>𝒙</m:t>
                          </m:r>
                        </m:e>
                      </m:d>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1289089" y="4751543"/>
                <a:ext cx="7180747"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659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46127" y="699407"/>
                <a:ext cx="6533154" cy="5237271"/>
              </a:xfrm>
            </p:spPr>
            <p:txBody>
              <a:bodyPr/>
              <a:lstStyle/>
              <a:p>
                <a:r>
                  <a:rPr kumimoji="1" lang="zh-CN" altLang="en-US" dirty="0" smtClean="0"/>
                  <a:t> </a:t>
                </a:r>
                <a14:m>
                  <m:oMath xmlns:m="http://schemas.openxmlformats.org/officeDocument/2006/math">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r>
                          <a:rPr lang="en-US" altLang="zh-CN" i="1">
                            <a:latin typeface="Cambria Math" charset="0"/>
                            <a:ea typeface="微软雅黑" pitchFamily="34" charset="-122"/>
                          </a:rPr>
                          <m:t>1−</m:t>
                        </m:r>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𝜉</m:t>
                            </m:r>
                          </m:e>
                          <m:sub>
                            <m:r>
                              <a:rPr lang="en-US" altLang="zh-CN" i="1">
                                <a:latin typeface="Cambria Math" charset="0"/>
                                <a:ea typeface="微软雅黑" pitchFamily="34" charset="-122"/>
                              </a:rPr>
                              <m:t>𝑖</m:t>
                            </m:r>
                          </m:sub>
                        </m:sSub>
                        <m:r>
                          <a:rPr lang="en-US" altLang="zh-CN" i="1">
                            <a:latin typeface="Cambria Math" charset="0"/>
                            <a:ea typeface="微软雅黑" pitchFamily="34" charset="-122"/>
                          </a:rPr>
                          <m:t>−</m:t>
                        </m:r>
                        <m:sSub>
                          <m:sSubPr>
                            <m:ctrlPr>
                              <a:rPr lang="en-US" altLang="zh-CN" i="1">
                                <a:latin typeface="Cambria Math" charset="0"/>
                                <a:ea typeface="微软雅黑" pitchFamily="34" charset="-122"/>
                              </a:rPr>
                            </m:ctrlPr>
                          </m:sSubPr>
                          <m:e>
                            <m:r>
                              <a:rPr lang="en-US" altLang="zh-CN" i="1">
                                <a:latin typeface="Cambria Math" charset="0"/>
                                <a:ea typeface="Cambria Math" charset="0"/>
                                <a:cs typeface="Cambria Math" charset="0"/>
                              </a:rPr>
                              <m:t>𝑦</m:t>
                            </m:r>
                          </m:e>
                          <m:sub>
                            <m:r>
                              <a:rPr lang="en-US" altLang="zh-CN" i="1">
                                <a:latin typeface="Cambria Math" charset="0"/>
                                <a:ea typeface="微软雅黑" pitchFamily="34" charset="-122"/>
                              </a:rPr>
                              <m:t>𝑖</m:t>
                            </m:r>
                          </m:sub>
                        </m:sSub>
                        <m:d>
                          <m:dPr>
                            <m:ctrlPr>
                              <a:rPr lang="en-US" altLang="zh-CN" i="1">
                                <a:latin typeface="Cambria Math" charset="0"/>
                                <a:ea typeface="微软雅黑" pitchFamily="34" charset="-122"/>
                              </a:rPr>
                            </m:ctrlPr>
                          </m:dPr>
                          <m:e>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e>
                    </m:d>
                    <m:r>
                      <a:rPr lang="en-US" altLang="zh-CN" i="1">
                        <a:latin typeface="Cambria Math" charset="0"/>
                        <a:ea typeface="Cambria Math" charset="0"/>
                        <a:cs typeface="Cambria Math" charset="0"/>
                      </a:rPr>
                      <m:t>=0</m:t>
                    </m:r>
                  </m:oMath>
                </a14:m>
                <a:endParaRPr lang="en-US" altLang="zh-CN" dirty="0" smtClean="0"/>
              </a:p>
              <a:p>
                <a:r>
                  <a:rPr lang="zh-CN" altLang="en-US" dirty="0"/>
                  <a:t>当</a:t>
                </a:r>
                <a14:m>
                  <m:oMath xmlns:m="http://schemas.openxmlformats.org/officeDocument/2006/math">
                    <m:sSub>
                      <m:sSubPr>
                        <m:ctrlPr>
                          <a:rPr lang="en-US" altLang="zh-CN" i="1">
                            <a:latin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rPr>
                          <m:t>𝑖</m:t>
                        </m:r>
                      </m:sub>
                    </m:sSub>
                    <m:r>
                      <a:rPr lang="en-US" altLang="zh-CN" i="1">
                        <a:latin typeface="Cambria Math" charset="0"/>
                        <a:ea typeface="Cambria Math" charset="0"/>
                        <a:cs typeface="Cambria Math" charset="0"/>
                      </a:rPr>
                      <m:t>≠</m:t>
                    </m:r>
                    <m:r>
                      <a:rPr lang="en-US" altLang="zh-CN" i="1">
                        <a:latin typeface="Cambria Math" charset="0"/>
                      </a:rPr>
                      <m:t>0</m:t>
                    </m:r>
                  </m:oMath>
                </a14:m>
                <a:r>
                  <a:rPr lang="zh-CN" altLang="en-US" dirty="0"/>
                  <a:t>时</a:t>
                </a:r>
                <a:r>
                  <a:rPr lang="zh-CN" altLang="en-US" dirty="0"/>
                  <a:t>，</a:t>
                </a:r>
                <a14:m>
                  <m:oMath xmlns:m="http://schemas.openxmlformats.org/officeDocument/2006/math">
                    <m:r>
                      <a:rPr lang="en-US" altLang="zh-CN" i="1">
                        <a:latin typeface="Cambria Math" charset="0"/>
                      </a:rPr>
                      <m:t>1−</m:t>
                    </m:r>
                    <m:sSub>
                      <m:sSubPr>
                        <m:ctrlPr>
                          <a:rPr lang="en-US" altLang="zh-CN" i="1">
                            <a:latin typeface="Cambria Math"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ea typeface="Cambria Math" charset="0"/>
                            <a:cs typeface="Cambria Math" charset="0"/>
                          </a:rPr>
                          <m:t>𝑦</m:t>
                        </m:r>
                      </m:e>
                      <m:sub>
                        <m:r>
                          <a:rPr lang="en-US" altLang="zh-CN" i="1">
                            <a:latin typeface="Cambria Math" charset="0"/>
                          </a:rPr>
                          <m:t>𝑖</m:t>
                        </m:r>
                      </m:sub>
                    </m:sSub>
                    <m:d>
                      <m:dPr>
                        <m:ctrlPr>
                          <a:rPr lang="en-US" altLang="zh-CN" i="1">
                            <a:latin typeface="Cambria Math" charset="0"/>
                          </a:rPr>
                        </m:ctrlPr>
                      </m:dPr>
                      <m:e>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oMath>
                </a14:m>
                <a:r>
                  <a:rPr lang="en-US" altLang="zh-CN" dirty="0"/>
                  <a:t>=</a:t>
                </a:r>
                <a:r>
                  <a:rPr lang="en-US" altLang="zh-CN" dirty="0" smtClean="0"/>
                  <a:t>0</a:t>
                </a:r>
                <a:r>
                  <a:rPr lang="zh-CN" altLang="en-US" dirty="0" smtClean="0"/>
                  <a:t>，</a:t>
                </a:r>
                <a:r>
                  <a:rPr kumimoji="1" lang="zh-CN" altLang="en-US" dirty="0"/>
                  <a:t>这些样本点被称为</a:t>
                </a:r>
                <a:r>
                  <a:rPr kumimoji="1" lang="zh-CN" altLang="en-US" dirty="0">
                    <a:solidFill>
                      <a:srgbClr val="C00000"/>
                    </a:solidFill>
                  </a:rPr>
                  <a:t>支持</a:t>
                </a:r>
                <a:r>
                  <a:rPr kumimoji="1" lang="zh-CN" altLang="en-US" dirty="0" smtClean="0">
                    <a:solidFill>
                      <a:srgbClr val="C00000"/>
                    </a:solidFill>
                  </a:rPr>
                  <a:t>向量</a:t>
                </a:r>
                <a:r>
                  <a:rPr kumimoji="1" lang="zh-CN" altLang="en-US" dirty="0" smtClean="0"/>
                  <a:t>。</a:t>
                </a:r>
                <a:endParaRPr kumimoji="1" lang="en-US" altLang="zh-CN" dirty="0" smtClean="0"/>
              </a:p>
              <a:p>
                <a:endParaRPr lang="zh-CN" altLang="en-US" dirty="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46127" y="699407"/>
                <a:ext cx="6533154" cy="5237271"/>
              </a:xfrm>
              <a:blipFill rotWithShape="0">
                <a:blip r:embed="rId3"/>
                <a:stretch>
                  <a:fillRect l="-1586" r="-746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l-GR" altLang="zh-CN" dirty="0">
                <a:latin typeface="Cambria Math" charset="0"/>
                <a:ea typeface="Cambria Math" charset="0"/>
                <a:cs typeface="Cambria Math" charset="0"/>
              </a:rPr>
              <a:t>α</a:t>
            </a:r>
            <a:r>
              <a:rPr lang="zh-CN" altLang="en-US" dirty="0">
                <a:latin typeface="Microsoft YaHei" charset="-122"/>
                <a:ea typeface="Microsoft YaHei" charset="-122"/>
                <a:cs typeface="Microsoft YaHei" charset="-122"/>
              </a:rPr>
              <a:t>的稀疏性</a:t>
            </a:r>
            <a:endParaRPr kumimoji="1" lang="zh-CN" altLang="en-US" dirty="0"/>
          </a:p>
        </p:txBody>
      </p:sp>
      <p:grpSp>
        <p:nvGrpSpPr>
          <p:cNvPr id="47" name="组 46"/>
          <p:cNvGrpSpPr/>
          <p:nvPr/>
        </p:nvGrpSpPr>
        <p:grpSpPr>
          <a:xfrm>
            <a:off x="6619818" y="857931"/>
            <a:ext cx="5065528" cy="2635361"/>
            <a:chOff x="1601794" y="1219200"/>
            <a:chExt cx="9613307" cy="5606897"/>
          </a:xfrm>
        </p:grpSpPr>
        <p:sp>
          <p:nvSpPr>
            <p:cNvPr id="48"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49" name="Text Box 4"/>
                <p:cNvSpPr txBox="1">
                  <a:spLocks noChangeArrowheads="1"/>
                </p:cNvSpPr>
                <p:nvPr/>
              </p:nvSpPr>
              <p:spPr bwMode="auto">
                <a:xfrm>
                  <a:off x="2432056" y="5638802"/>
                  <a:ext cx="2486019"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smtClean="0">
                                <a:solidFill>
                                  <a:srgbClr val="09405E"/>
                                </a:solidFill>
                                <a:latin typeface="Cambria Math"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m:t>
                        </m:r>
                        <m:r>
                          <a:rPr kumimoji="1" lang="en-US" altLang="zh-CN" sz="1400" b="0" i="1" dirty="0" smtClean="0">
                            <a:solidFill>
                              <a:srgbClr val="09405E"/>
                            </a:solidFill>
                            <a:latin typeface="Cambria Math" charset="0"/>
                          </a:rPr>
                          <m:t>0</m:t>
                        </m:r>
                      </m:oMath>
                    </m:oMathPara>
                  </a14:m>
                  <a:endParaRPr lang="zh-CN" altLang="en-US" sz="1400" dirty="0">
                    <a:solidFill>
                      <a:srgbClr val="09405E"/>
                    </a:solidFill>
                  </a:endParaRPr>
                </a:p>
              </p:txBody>
            </p:sp>
          </mc:Choice>
          <mc:Fallback>
            <p:sp>
              <p:nvSpPr>
                <p:cNvPr id="49" name="Text Box 4"/>
                <p:cNvSpPr txBox="1">
                  <a:spLocks noRot="1" noChangeAspect="1" noMove="1" noResize="1" noEditPoints="1" noAdjustHandles="1" noChangeArrowheads="1" noChangeShapeType="1" noTextEdit="1"/>
                </p:cNvSpPr>
                <p:nvPr/>
              </p:nvSpPr>
              <p:spPr bwMode="auto">
                <a:xfrm>
                  <a:off x="2432056" y="5638802"/>
                  <a:ext cx="2486019" cy="616208"/>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0"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1"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3" name="Text Box 12"/>
            <p:cNvSpPr txBox="1">
              <a:spLocks noChangeArrowheads="1"/>
            </p:cNvSpPr>
            <p:nvPr/>
          </p:nvSpPr>
          <p:spPr bwMode="auto">
            <a:xfrm>
              <a:off x="6248399" y="3394076"/>
              <a:ext cx="593725"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400" i="1" dirty="0" smtClean="0">
                  <a:solidFill>
                    <a:srgbClr val="000000"/>
                  </a:solidFill>
                  <a:latin typeface="宋体" pitchFamily="2" charset="-122"/>
                  <a:ea typeface="宋体" pitchFamily="2" charset="-122"/>
                  <a:sym typeface="Symbol" pitchFamily="18" charset="2"/>
                </a:rPr>
                <a:t>b</a:t>
              </a:r>
              <a:endParaRPr lang="el-GR" altLang="zh-CN" sz="1400" i="1" baseline="-25000" dirty="0">
                <a:solidFill>
                  <a:srgbClr val="000000"/>
                </a:solidFill>
                <a:latin typeface="宋体" pitchFamily="2" charset="-122"/>
                <a:ea typeface="宋体" pitchFamily="2" charset="-122"/>
                <a:sym typeface="Symbol" pitchFamily="18" charset="2"/>
              </a:endParaRPr>
            </a:p>
          </p:txBody>
        </p:sp>
        <p:sp>
          <p:nvSpPr>
            <p:cNvPr id="54"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5"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6" name="Text Box 16"/>
            <p:cNvSpPr txBox="1">
              <a:spLocks noChangeArrowheads="1"/>
            </p:cNvSpPr>
            <p:nvPr/>
          </p:nvSpPr>
          <p:spPr bwMode="auto">
            <a:xfrm>
              <a:off x="5257800" y="5029202"/>
              <a:ext cx="381000"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400" b="1" dirty="0">
                  <a:solidFill>
                    <a:srgbClr val="000000"/>
                  </a:solidFill>
                  <a:latin typeface="宋体" pitchFamily="2" charset="-122"/>
                  <a:ea typeface="宋体" pitchFamily="2" charset="-122"/>
                  <a:sym typeface="Symbol" pitchFamily="18" charset="2"/>
                </a:rPr>
                <a:t>w</a:t>
              </a:r>
              <a:endParaRPr lang="el-GR" altLang="zh-CN" sz="1400" b="1" dirty="0">
                <a:solidFill>
                  <a:srgbClr val="000000"/>
                </a:solidFill>
                <a:latin typeface="宋体" pitchFamily="2" charset="-122"/>
                <a:ea typeface="宋体" pitchFamily="2" charset="-122"/>
                <a:sym typeface="Symbol" pitchFamily="18" charset="2"/>
              </a:endParaRPr>
            </a:p>
          </p:txBody>
        </p:sp>
        <p:sp>
          <p:nvSpPr>
            <p:cNvPr id="57"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58"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59"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0"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1"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2"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3"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4"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5"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6"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7"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8"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9"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0"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1"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2"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3"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4"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5"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76" name="Text Box 4"/>
                <p:cNvSpPr txBox="1">
                  <a:spLocks noChangeArrowheads="1"/>
                </p:cNvSpPr>
                <p:nvPr/>
              </p:nvSpPr>
              <p:spPr bwMode="auto">
                <a:xfrm>
                  <a:off x="3113668" y="6209889"/>
                  <a:ext cx="3059106"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a:solidFill>
                                  <a:srgbClr val="09405E"/>
                                </a:solidFill>
                                <a:latin typeface="Cambria Math"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=1</m:t>
                        </m:r>
                      </m:oMath>
                    </m:oMathPara>
                  </a14:m>
                  <a:endParaRPr lang="zh-CN" altLang="en-US" sz="1400" dirty="0">
                    <a:solidFill>
                      <a:srgbClr val="09405E"/>
                    </a:solidFill>
                  </a:endParaRPr>
                </a:p>
              </p:txBody>
            </p:sp>
          </mc:Choice>
          <mc:Fallback>
            <p:sp>
              <p:nvSpPr>
                <p:cNvPr id="76" name="Text Box 4"/>
                <p:cNvSpPr txBox="1">
                  <a:spLocks noRot="1" noChangeAspect="1" noMove="1" noResize="1" noEditPoints="1" noAdjustHandles="1" noChangeArrowheads="1" noChangeShapeType="1" noTextEdit="1"/>
                </p:cNvSpPr>
                <p:nvPr/>
              </p:nvSpPr>
              <p:spPr bwMode="auto">
                <a:xfrm>
                  <a:off x="3113668" y="6209889"/>
                  <a:ext cx="3059106" cy="616208"/>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Text Box 4"/>
                <p:cNvSpPr txBox="1">
                  <a:spLocks noChangeArrowheads="1"/>
                </p:cNvSpPr>
                <p:nvPr/>
              </p:nvSpPr>
              <p:spPr bwMode="auto">
                <a:xfrm>
                  <a:off x="1601794" y="5143501"/>
                  <a:ext cx="2746371"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a:solidFill>
                                  <a:srgbClr val="09405E"/>
                                </a:solidFill>
                                <a:latin typeface="Cambria Math"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=−1</m:t>
                        </m:r>
                      </m:oMath>
                    </m:oMathPara>
                  </a14:m>
                  <a:endParaRPr lang="zh-CN" altLang="en-US" sz="1400" dirty="0">
                    <a:solidFill>
                      <a:srgbClr val="09405E"/>
                    </a:solidFill>
                  </a:endParaRPr>
                </a:p>
              </p:txBody>
            </p:sp>
          </mc:Choice>
          <mc:Fallback>
            <p:sp>
              <p:nvSpPr>
                <p:cNvPr id="77" name="Text Box 4"/>
                <p:cNvSpPr txBox="1">
                  <a:spLocks noRot="1" noChangeAspect="1" noMove="1" noResize="1" noEditPoints="1" noAdjustHandles="1" noChangeArrowheads="1" noChangeShapeType="1" noTextEdit="1"/>
                </p:cNvSpPr>
                <p:nvPr/>
              </p:nvSpPr>
              <p:spPr bwMode="auto">
                <a:xfrm>
                  <a:off x="1601794" y="5143501"/>
                  <a:ext cx="2746371" cy="616208"/>
                </a:xfrm>
                <a:prstGeom prst="rect">
                  <a:avLst/>
                </a:prstGeom>
                <a:blipFill rotWithShape="0">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8"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9"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Support Vector</a:t>
              </a:r>
            </a:p>
          </p:txBody>
        </p:sp>
        <p:sp>
          <p:nvSpPr>
            <p:cNvPr id="80"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Support Vector</a:t>
              </a:r>
            </a:p>
          </p:txBody>
        </p:sp>
        <p:sp>
          <p:nvSpPr>
            <p:cNvPr id="81" name="Title 1"/>
            <p:cNvSpPr txBox="1">
              <a:spLocks/>
            </p:cNvSpPr>
            <p:nvPr/>
          </p:nvSpPr>
          <p:spPr>
            <a:xfrm>
              <a:off x="4095751" y="1785938"/>
              <a:ext cx="1714500" cy="500063"/>
            </a:xfrm>
            <a:prstGeom prst="rect">
              <a:avLst/>
            </a:prstGeom>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Misclassified point</a:t>
              </a:r>
            </a:p>
          </p:txBody>
        </p:sp>
        <p:sp>
          <p:nvSpPr>
            <p:cNvPr id="82" name="Oval 26"/>
            <p:cNvSpPr>
              <a:spLocks noChangeArrowheads="1"/>
            </p:cNvSpPr>
            <p:nvPr/>
          </p:nvSpPr>
          <p:spPr bwMode="auto">
            <a:xfrm>
              <a:off x="5735639" y="1916114"/>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83" name="Text Box 34"/>
            <p:cNvSpPr txBox="1">
              <a:spLocks noChangeArrowheads="1"/>
            </p:cNvSpPr>
            <p:nvPr/>
          </p:nvSpPr>
          <p:spPr bwMode="auto">
            <a:xfrm>
              <a:off x="5333999" y="1524001"/>
              <a:ext cx="1390649"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ea typeface="宋体" pitchFamily="2" charset="-122"/>
                  <a:sym typeface="Symbol" pitchFamily="18" charset="2"/>
                </a:rPr>
                <a:t></a:t>
              </a:r>
              <a:r>
                <a:rPr lang="en-GB" altLang="zh-CN" sz="1400" dirty="0">
                  <a:solidFill>
                    <a:srgbClr val="000000"/>
                  </a:solidFill>
                  <a:ea typeface="宋体" pitchFamily="2" charset="-122"/>
                  <a:sym typeface="Symbol" pitchFamily="18" charset="2"/>
                </a:rPr>
                <a:t> &gt; 1</a:t>
              </a:r>
            </a:p>
          </p:txBody>
        </p:sp>
        <p:sp>
          <p:nvSpPr>
            <p:cNvPr id="84" name="Text Box 33"/>
            <p:cNvSpPr txBox="1">
              <a:spLocks noChangeArrowheads="1"/>
            </p:cNvSpPr>
            <p:nvPr/>
          </p:nvSpPr>
          <p:spPr bwMode="auto">
            <a:xfrm>
              <a:off x="7848600" y="2590802"/>
              <a:ext cx="1354445"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latin typeface="Calibri" pitchFamily="34" charset="0"/>
                  <a:ea typeface="宋体" pitchFamily="2" charset="-122"/>
                  <a:sym typeface="Symbol" pitchFamily="18" charset="2"/>
                </a:rPr>
                <a:t> </a:t>
              </a:r>
              <a:r>
                <a:rPr lang="en-GB" altLang="zh-CN" sz="1400" dirty="0">
                  <a:solidFill>
                    <a:srgbClr val="000000"/>
                  </a:solidFill>
                  <a:latin typeface="Calibri" pitchFamily="34" charset="0"/>
                  <a:ea typeface="宋体" pitchFamily="2" charset="-122"/>
                  <a:sym typeface="Symbol" pitchFamily="18" charset="2"/>
                </a:rPr>
                <a:t>&lt; 1</a:t>
              </a:r>
            </a:p>
          </p:txBody>
        </p:sp>
        <p:sp>
          <p:nvSpPr>
            <p:cNvPr id="85" name="Oval 22"/>
            <p:cNvSpPr>
              <a:spLocks noChangeArrowheads="1"/>
            </p:cNvSpPr>
            <p:nvPr/>
          </p:nvSpPr>
          <p:spPr bwMode="auto">
            <a:xfrm>
              <a:off x="7840664" y="294322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86" name="Text Box 32"/>
            <p:cNvSpPr txBox="1">
              <a:spLocks noChangeArrowheads="1"/>
            </p:cNvSpPr>
            <p:nvPr/>
          </p:nvSpPr>
          <p:spPr bwMode="auto">
            <a:xfrm>
              <a:off x="6461124" y="5291626"/>
              <a:ext cx="1006476"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latin typeface="Calibri" pitchFamily="34" charset="0"/>
                  <a:ea typeface="宋体" pitchFamily="2" charset="-122"/>
                  <a:sym typeface="Symbol" pitchFamily="18" charset="2"/>
                </a:rPr>
                <a:t></a:t>
              </a:r>
              <a:r>
                <a:rPr lang="en-GB" altLang="zh-CN" sz="1400" dirty="0">
                  <a:solidFill>
                    <a:srgbClr val="000000"/>
                  </a:solidFill>
                  <a:latin typeface="Calibri" pitchFamily="34" charset="0"/>
                  <a:ea typeface="宋体" pitchFamily="2" charset="-122"/>
                  <a:sym typeface="Symbol" pitchFamily="18" charset="2"/>
                </a:rPr>
                <a:t> = 0</a:t>
              </a:r>
            </a:p>
          </p:txBody>
        </p:sp>
        <mc:AlternateContent xmlns:mc="http://schemas.openxmlformats.org/markup-compatibility/2006">
          <mc:Choice xmlns:a14="http://schemas.microsoft.com/office/drawing/2010/main" Requires="a14">
            <p:sp>
              <p:nvSpPr>
                <p:cNvPr id="87" name="Text Box 22"/>
                <p:cNvSpPr txBox="1">
                  <a:spLocks noChangeArrowheads="1"/>
                </p:cNvSpPr>
                <p:nvPr/>
              </p:nvSpPr>
              <p:spPr bwMode="auto">
                <a:xfrm>
                  <a:off x="8053385" y="1565265"/>
                  <a:ext cx="3161716" cy="88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400" dirty="0" smtClean="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400" i="1" smtClean="0">
                              <a:solidFill>
                                <a:srgbClr val="000000"/>
                              </a:solidFill>
                              <a:latin typeface="Cambria Math" charset="0"/>
                              <a:ea typeface="宋体" pitchFamily="2" charset="-122"/>
                              <a:sym typeface="Symbol" pitchFamily="18" charset="2"/>
                            </a:rPr>
                          </m:ctrlPr>
                        </m:fPr>
                        <m:num>
                          <m:r>
                            <a:rPr lang="en-US" altLang="zh-CN" sz="1400" b="0" i="1" smtClean="0">
                              <a:solidFill>
                                <a:srgbClr val="000000"/>
                              </a:solidFill>
                              <a:latin typeface="Cambria Math" charset="0"/>
                              <a:ea typeface="宋体" pitchFamily="2" charset="-122"/>
                              <a:sym typeface="Symbol" pitchFamily="18" charset="2"/>
                            </a:rPr>
                            <m:t>2</m:t>
                          </m:r>
                        </m:num>
                        <m:den>
                          <m:sSub>
                            <m:sSubPr>
                              <m:ctrlPr>
                                <a:rPr lang="en-US" altLang="zh-CN" sz="1400" i="1" smtClean="0">
                                  <a:solidFill>
                                    <a:srgbClr val="000000"/>
                                  </a:solidFill>
                                  <a:latin typeface="Cambria Math" charset="0"/>
                                  <a:ea typeface="宋体" pitchFamily="2" charset="-122"/>
                                  <a:sym typeface="Symbol" pitchFamily="18" charset="2"/>
                                </a:rPr>
                              </m:ctrlPr>
                            </m:sSubPr>
                            <m:e>
                              <m:d>
                                <m:dPr>
                                  <m:begChr m:val="‖"/>
                                  <m:endChr m:val="‖"/>
                                  <m:ctrlPr>
                                    <a:rPr lang="en-US" altLang="zh-CN" sz="1400" i="1" smtClean="0">
                                      <a:solidFill>
                                        <a:srgbClr val="000000"/>
                                      </a:solidFill>
                                      <a:latin typeface="Cambria Math" charset="0"/>
                                      <a:ea typeface="宋体" pitchFamily="2" charset="-122"/>
                                      <a:sym typeface="Symbol" pitchFamily="18" charset="2"/>
                                    </a:rPr>
                                  </m:ctrlPr>
                                </m:dPr>
                                <m:e>
                                  <m:r>
                                    <a:rPr lang="en-US" altLang="zh-CN" sz="1400" b="1" i="1" smtClean="0">
                                      <a:solidFill>
                                        <a:srgbClr val="000000"/>
                                      </a:solidFill>
                                      <a:latin typeface="Cambria Math" charset="0"/>
                                      <a:ea typeface="宋体" pitchFamily="2" charset="-122"/>
                                      <a:sym typeface="Symbol" pitchFamily="18" charset="2"/>
                                    </a:rPr>
                                    <m:t>𝒘</m:t>
                                  </m:r>
                                </m:e>
                              </m:d>
                            </m:e>
                            <m:sub>
                              <m:r>
                                <a:rPr lang="en-US" altLang="zh-CN" sz="1400" b="0" i="1" smtClean="0">
                                  <a:solidFill>
                                    <a:srgbClr val="000000"/>
                                  </a:solidFill>
                                  <a:latin typeface="Cambria Math" charset="0"/>
                                  <a:ea typeface="宋体" pitchFamily="2" charset="-122"/>
                                  <a:sym typeface="Symbol" pitchFamily="18" charset="2"/>
                                </a:rPr>
                                <m:t>2</m:t>
                              </m:r>
                            </m:sub>
                          </m:sSub>
                        </m:den>
                      </m:f>
                    </m:oMath>
                  </a14:m>
                  <a:endParaRPr lang="el-GR" altLang="zh-CN" sz="1400" dirty="0">
                    <a:solidFill>
                      <a:srgbClr val="000000"/>
                    </a:solidFill>
                    <a:latin typeface="宋体" pitchFamily="2" charset="-122"/>
                    <a:ea typeface="宋体" pitchFamily="2" charset="-122"/>
                    <a:sym typeface="Symbol" pitchFamily="18" charset="2"/>
                  </a:endParaRPr>
                </a:p>
              </p:txBody>
            </p:sp>
          </mc:Choice>
          <mc:Fallback>
            <p:sp>
              <p:nvSpPr>
                <p:cNvPr id="87" name="Text Box 22"/>
                <p:cNvSpPr txBox="1">
                  <a:spLocks noRot="1" noChangeAspect="1" noMove="1" noResize="1" noEditPoints="1" noAdjustHandles="1" noChangeArrowheads="1" noChangeShapeType="1" noTextEdit="1"/>
                </p:cNvSpPr>
                <p:nvPr/>
              </p:nvSpPr>
              <p:spPr bwMode="auto">
                <a:xfrm>
                  <a:off x="8053385" y="1565265"/>
                  <a:ext cx="3161716" cy="883998"/>
                </a:xfrm>
                <a:prstGeom prst="rect">
                  <a:avLst/>
                </a:prstGeom>
                <a:blipFill rotWithShape="0">
                  <a:blip r:embed="rId7"/>
                  <a:stretch>
                    <a:fillRect t="-57971" b="-1072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pic>
        <p:nvPicPr>
          <p:cNvPr id="88" name="图片 8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33" y="3522254"/>
            <a:ext cx="9994001" cy="3335746"/>
          </a:xfrm>
          <a:prstGeom prst="rect">
            <a:avLst/>
          </a:prstGeom>
        </p:spPr>
      </p:pic>
    </p:spTree>
    <p:extLst>
      <p:ext uri="{BB962C8B-B14F-4D97-AF65-F5344CB8AC3E}">
        <p14:creationId xmlns:p14="http://schemas.microsoft.com/office/powerpoint/2010/main" val="25960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核化</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模型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0617784"/>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前面我们用超平面（线性模型）来分开不同类的训练</a:t>
            </a:r>
            <a:r>
              <a:rPr lang="zh-CN" altLang="en-US" dirty="0" smtClean="0"/>
              <a:t>样本。</a:t>
            </a:r>
            <a:endParaRPr lang="en-US" altLang="zh-CN" dirty="0" smtClean="0"/>
          </a:p>
          <a:p>
            <a:pPr>
              <a:lnSpc>
                <a:spcPct val="100000"/>
              </a:lnSpc>
            </a:pPr>
            <a:r>
              <a:rPr lang="zh-CN" altLang="en-US" dirty="0"/>
              <a:t>但在实际任务中，原始样本空间也许并不存在一个超平面能将训练样本</a:t>
            </a:r>
            <a:r>
              <a:rPr lang="zh-CN" altLang="en-US" dirty="0" smtClean="0"/>
              <a:t>分开。</a:t>
            </a:r>
            <a:endParaRPr lang="en-US" altLang="zh-CN" dirty="0" smtClean="0"/>
          </a:p>
          <a:p>
            <a:pPr>
              <a:lnSpc>
                <a:spcPct val="100000"/>
              </a:lnSpc>
            </a:pPr>
            <a:r>
              <a:rPr lang="zh-CN" altLang="en-US" dirty="0"/>
              <a:t>例如：</a:t>
            </a:r>
            <a:endParaRPr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lang="en-US" altLang="zh-CN" dirty="0" smtClean="0"/>
          </a:p>
          <a:p>
            <a:pPr>
              <a:lnSpc>
                <a:spcPct val="100000"/>
              </a:lnSpc>
            </a:pPr>
            <a:r>
              <a:rPr lang="zh-CN" altLang="en-US" dirty="0" smtClean="0"/>
              <a:t>对</a:t>
            </a:r>
            <a:r>
              <a:rPr lang="zh-CN" altLang="en-US" dirty="0"/>
              <a:t>这类问题，我们可以将原始空间</a:t>
            </a:r>
            <a:r>
              <a:rPr lang="zh-CN" altLang="en-US" dirty="0">
                <a:solidFill>
                  <a:srgbClr val="C00000"/>
                </a:solidFill>
              </a:rPr>
              <a:t>映射</a:t>
            </a:r>
            <a:r>
              <a:rPr lang="zh-CN" altLang="en-US" dirty="0"/>
              <a:t>到一个更高维特征空间，使得在这个</a:t>
            </a:r>
            <a:r>
              <a:rPr lang="zh-CN" altLang="en-US" dirty="0">
                <a:solidFill>
                  <a:srgbClr val="C00000"/>
                </a:solidFill>
              </a:rPr>
              <a:t>特征空间</a:t>
            </a:r>
            <a:r>
              <a:rPr lang="zh-CN" altLang="en-US" dirty="0"/>
              <a:t>数据线性可</a:t>
            </a:r>
            <a:r>
              <a:rPr lang="zh-CN" altLang="en-US" dirty="0" smtClean="0"/>
              <a:t>分。</a:t>
            </a:r>
            <a:endParaRPr kumimoji="1" lang="zh-CN" altLang="en-US" dirty="0"/>
          </a:p>
        </p:txBody>
      </p:sp>
      <p:sp>
        <p:nvSpPr>
          <p:cNvPr id="3" name="标题 2"/>
          <p:cNvSpPr>
            <a:spLocks noGrp="1"/>
          </p:cNvSpPr>
          <p:nvPr>
            <p:ph type="title"/>
          </p:nvPr>
        </p:nvSpPr>
        <p:spPr/>
        <p:txBody>
          <a:bodyPr/>
          <a:lstStyle/>
          <a:p>
            <a:r>
              <a:rPr lang="zh-CN" altLang="en-US" dirty="0"/>
              <a:t>核方法</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590" y="2939481"/>
            <a:ext cx="3146858" cy="210379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97" y="2939481"/>
            <a:ext cx="3385524" cy="2227551"/>
          </a:xfrm>
          <a:prstGeom prst="rect">
            <a:avLst/>
          </a:prstGeom>
        </p:spPr>
      </p:pic>
      <mc:AlternateContent xmlns:mc="http://schemas.openxmlformats.org/markup-compatibility/2006">
        <mc:Choice xmlns:a14="http://schemas.microsoft.com/office/drawing/2010/main" Requires="a14">
          <p:sp>
            <p:nvSpPr>
              <p:cNvPr id="8" name="矩形 7"/>
              <p:cNvSpPr/>
              <p:nvPr/>
            </p:nvSpPr>
            <p:spPr>
              <a:xfrm>
                <a:off x="6832838" y="2520368"/>
                <a:ext cx="444846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zh-CN" altLang="en-US" sz="2800" smtClean="0">
                              <a:solidFill>
                                <a:srgbClr val="09405E"/>
                              </a:solidFill>
                              <a:latin typeface="Cambria Math" charset="0"/>
                            </a:rPr>
                          </m:ctrlPr>
                        </m:dPr>
                        <m:e>
                          <m:sSub>
                            <m:sSubPr>
                              <m:ctrlPr>
                                <a:rPr lang="zh-CN" altLang="en-US" sz="2800">
                                  <a:solidFill>
                                    <a:srgbClr val="09405E"/>
                                  </a:solidFill>
                                  <a:latin typeface="Cambria Math"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
                            <m:sSubPr>
                              <m:ctrlPr>
                                <a:rPr lang="zh-CN" altLang="en-US" sz="2800" i="1">
                                  <a:solidFill>
                                    <a:srgbClr val="09405E"/>
                                  </a:solidFill>
                                  <a:latin typeface="Cambria Math"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2</m:t>
                              </m:r>
                            </m:sub>
                          </m:sSub>
                          <m:r>
                            <a:rPr lang="zh-CN" altLang="en-US" sz="2800" i="0">
                              <a:solidFill>
                                <a:srgbClr val="09405E"/>
                              </a:solidFill>
                              <a:latin typeface="Cambria Math" charset="0"/>
                            </a:rPr>
                            <m:t>,</m:t>
                          </m:r>
                          <m:sSub>
                            <m:sSubPr>
                              <m:ctrlPr>
                                <a:rPr lang="zh-CN" altLang="en-US" sz="2800" i="1">
                                  <a:solidFill>
                                    <a:srgbClr val="09405E"/>
                                  </a:solidFill>
                                  <a:latin typeface="Cambria Math"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3</m:t>
                              </m:r>
                            </m:sub>
                          </m:sSub>
                          <m:r>
                            <a:rPr lang="zh-CN" altLang="en-US" sz="2800" i="0">
                              <a:solidFill>
                                <a:srgbClr val="09405E"/>
                              </a:solidFill>
                              <a:latin typeface="Cambria Math" charset="0"/>
                            </a:rPr>
                            <m:t>)=(</m:t>
                          </m:r>
                          <m:r>
                            <a:rPr lang="zh-CN" altLang="en-US" sz="2800" i="1">
                              <a:solidFill>
                                <a:srgbClr val="09405E"/>
                              </a:solidFill>
                              <a:latin typeface="Cambria Math" charset="0"/>
                            </a:rPr>
                            <m:t>𝑥</m:t>
                          </m:r>
                          <m:r>
                            <a:rPr lang="zh-CN" altLang="en-US" sz="2800" i="0">
                              <a:solidFill>
                                <a:srgbClr val="09405E"/>
                              </a:solidFill>
                              <a:latin typeface="Cambria Math" charset="0"/>
                            </a:rPr>
                            <m:t>,</m:t>
                          </m:r>
                          <m:r>
                            <a:rPr lang="zh-CN" altLang="en-US" sz="2800" i="1">
                              <a:solidFill>
                                <a:srgbClr val="09405E"/>
                              </a:solidFill>
                              <a:latin typeface="Cambria Math" charset="0"/>
                            </a:rPr>
                            <m:t>𝑦</m:t>
                          </m:r>
                          <m:r>
                            <a:rPr lang="zh-CN" altLang="en-US" sz="2800" i="0">
                              <a:solidFill>
                                <a:srgbClr val="09405E"/>
                              </a:solidFill>
                              <a:latin typeface="Cambria Math" charset="0"/>
                            </a:rPr>
                            <m:t>,</m:t>
                          </m:r>
                          <m:sSup>
                            <m:sSupPr>
                              <m:ctrlPr>
                                <a:rPr lang="zh-CN" altLang="en-US" sz="2800" i="1">
                                  <a:solidFill>
                                    <a:srgbClr val="09405E"/>
                                  </a:solidFill>
                                  <a:latin typeface="Cambria Math" charset="0"/>
                                </a:rPr>
                              </m:ctrlPr>
                            </m:sSupPr>
                            <m:e>
                              <m:r>
                                <a:rPr lang="zh-CN" altLang="en-US" sz="2800" i="1">
                                  <a:solidFill>
                                    <a:srgbClr val="09405E"/>
                                  </a:solidFill>
                                  <a:latin typeface="Cambria Math" charset="0"/>
                                </a:rPr>
                                <m:t>𝑥</m:t>
                              </m:r>
                            </m:e>
                            <m:sup>
                              <m:r>
                                <a:rPr lang="zh-CN" altLang="en-US" sz="2800" i="0">
                                  <a:solidFill>
                                    <a:srgbClr val="09405E"/>
                                  </a:solidFill>
                                  <a:latin typeface="Cambria Math" charset="0"/>
                                </a:rPr>
                                <m:t>2</m:t>
                              </m:r>
                            </m:sup>
                          </m:sSup>
                          <m:r>
                            <a:rPr lang="zh-CN" altLang="en-US" sz="2800" i="0">
                              <a:solidFill>
                                <a:srgbClr val="09405E"/>
                              </a:solidFill>
                              <a:latin typeface="Cambria Math" charset="0"/>
                            </a:rPr>
                            <m:t>+</m:t>
                          </m:r>
                          <m:sSup>
                            <m:sSupPr>
                              <m:ctrlPr>
                                <a:rPr lang="zh-CN" altLang="en-US" sz="2800" i="1">
                                  <a:solidFill>
                                    <a:srgbClr val="09405E"/>
                                  </a:solidFill>
                                  <a:latin typeface="Cambria Math" charset="0"/>
                                </a:rPr>
                              </m:ctrlPr>
                            </m:sSupPr>
                            <m:e>
                              <m:r>
                                <a:rPr lang="zh-CN" altLang="en-US" sz="2800" i="1">
                                  <a:solidFill>
                                    <a:srgbClr val="09405E"/>
                                  </a:solidFill>
                                  <a:latin typeface="Cambria Math" charset="0"/>
                                </a:rPr>
                                <m:t>𝑦</m:t>
                              </m:r>
                            </m:e>
                            <m:sup>
                              <m:r>
                                <a:rPr lang="zh-CN" altLang="en-US" sz="2800" i="0">
                                  <a:solidFill>
                                    <a:srgbClr val="09405E"/>
                                  </a:solidFill>
                                  <a:latin typeface="Cambria Math" charset="0"/>
                                </a:rPr>
                                <m:t>2</m:t>
                              </m:r>
                            </m:sup>
                          </m:sSup>
                        </m:e>
                      </m:d>
                    </m:oMath>
                  </m:oMathPara>
                </a14:m>
                <a:endParaRPr lang="zh-CN" altLang="en-US" sz="28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6832838" y="2520368"/>
                <a:ext cx="4448462"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18138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t>令</a:t>
                </a:r>
                <a14:m>
                  <m:oMath xmlns:m="http://schemas.openxmlformats.org/officeDocument/2006/math">
                    <m:r>
                      <a:rPr lang="zh-CN" altLang="en-US" i="1" smtClean="0">
                        <a:latin typeface="Cambria Math" charset="0"/>
                        <a:ea typeface="Cambria Math" charset="0"/>
                        <a:cs typeface="Cambria Math" charset="0"/>
                      </a:rPr>
                      <m:t>𝜙</m:t>
                    </m:r>
                    <m:d>
                      <m:dPr>
                        <m:ctrlPr>
                          <a:rPr lang="is-IS" altLang="zh-CN" i="1" smtClean="0">
                            <a:latin typeface="Cambria Math" charset="0"/>
                            <a:ea typeface="Cambria Math" charset="0"/>
                            <a:cs typeface="Cambria Math" charset="0"/>
                          </a:rPr>
                        </m:ctrlPr>
                      </m:dPr>
                      <m:e>
                        <m:r>
                          <a:rPr lang="en-US" altLang="zh-CN" b="1" i="1" dirty="0">
                            <a:latin typeface="Cambria Math" charset="0"/>
                            <a:ea typeface="Cambria Math" charset="0"/>
                            <a:cs typeface="Cambria Math" charset="0"/>
                          </a:rPr>
                          <m:t>𝒙</m:t>
                        </m:r>
                      </m:e>
                    </m:d>
                  </m:oMath>
                </a14:m>
                <a:r>
                  <a:rPr lang="zh-CN" altLang="en-US" dirty="0" smtClean="0"/>
                  <a:t> 表示将</a:t>
                </a:r>
                <a14:m>
                  <m:oMath xmlns:m="http://schemas.openxmlformats.org/officeDocument/2006/math">
                    <m:r>
                      <a:rPr lang="en-US" altLang="zh-CN" b="1" i="1" dirty="0">
                        <a:latin typeface="Cambria Math" charset="0"/>
                        <a:ea typeface="Cambria Math" charset="0"/>
                        <a:cs typeface="Cambria Math" charset="0"/>
                      </a:rPr>
                      <m:t>𝒙</m:t>
                    </m:r>
                  </m:oMath>
                </a14:m>
                <a:r>
                  <a:rPr lang="zh-CN" altLang="en-US" dirty="0" smtClean="0"/>
                  <a:t>映射</a:t>
                </a:r>
                <a:r>
                  <a:rPr lang="zh-CN" altLang="en-US" dirty="0"/>
                  <a:t>后的特征向量，则在特征空间中划分超平面对应的模型可表示</a:t>
                </a:r>
                <a:r>
                  <a:rPr lang="zh-CN" altLang="en-US" dirty="0" smtClean="0"/>
                  <a:t>为</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r>
                  <a:rPr lang="zh-CN" altLang="en-US" dirty="0"/>
                  <a:t>根据之前</a:t>
                </a:r>
                <a:r>
                  <a:rPr lang="en-US" altLang="zh-CN" dirty="0"/>
                  <a:t>SVM</a:t>
                </a:r>
                <a:r>
                  <a:rPr lang="zh-CN" altLang="en-US" dirty="0"/>
                  <a:t>的推导，得到特征映射后的</a:t>
                </a:r>
                <a:r>
                  <a:rPr lang="en-US" altLang="zh-CN" dirty="0"/>
                  <a:t>SVM</a:t>
                </a:r>
                <a:r>
                  <a:rPr lang="zh-CN" altLang="en-US" dirty="0"/>
                  <a:t>目标函数</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核方法</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558749" y="2194115"/>
                <a:ext cx="3301545" cy="5309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800" i="1">
                              <a:solidFill>
                                <a:srgbClr val="09405E"/>
                              </a:solidFill>
                              <a:latin typeface="Cambria Math" charset="0"/>
                              <a:ea typeface="Cambria Math" charset="0"/>
                              <a:cs typeface="Cambria Math" charset="0"/>
                              <a:sym typeface="Times New Roman" panose="02020603050405020304"/>
                            </a:rPr>
                          </m:ctrlPr>
                        </m:dPr>
                        <m:e>
                          <m:r>
                            <a:rPr lang="en-US" altLang="zh-CN" sz="2800" b="1" i="1">
                              <a:solidFill>
                                <a:srgbClr val="09405E"/>
                              </a:solidFill>
                              <a:latin typeface="Cambria Math" charset="0"/>
                              <a:ea typeface="Cambria Math" charset="0"/>
                              <a:cs typeface="Cambria Math" charset="0"/>
                              <a:sym typeface="Times New Roman" panose="02020603050405020304"/>
                            </a:rPr>
                            <m:t>𝒙</m:t>
                          </m:r>
                        </m:e>
                      </m:d>
                      <m:r>
                        <a:rPr lang="en-US" altLang="zh-CN" sz="2800" i="1">
                          <a:solidFill>
                            <a:srgbClr val="09405E"/>
                          </a:solidFill>
                          <a:latin typeface="Cambria Math" charset="0"/>
                          <a:ea typeface="Cambria Math" charset="0"/>
                          <a:cs typeface="Cambria Math" charset="0"/>
                          <a:sym typeface="Times New Roman" panose="02020603050405020304"/>
                        </a:rPr>
                        <m:t>=</m:t>
                      </m:r>
                      <m:sSup>
                        <m:sSupPr>
                          <m:ctrlPr>
                            <a:rPr lang="zh-CN" altLang="zh-CN" sz="2800" i="1">
                              <a:solidFill>
                                <a:srgbClr val="09405E"/>
                              </a:solidFill>
                              <a:latin typeface="Cambria Math"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zh-CN" altLang="en-US" sz="2800" i="1">
                          <a:solidFill>
                            <a:srgbClr val="09405E"/>
                          </a:solidFill>
                          <a:latin typeface="Cambria Math" charset="0"/>
                          <a:ea typeface="Cambria Math" charset="0"/>
                          <a:cs typeface="Cambria Math" charset="0"/>
                        </a:rPr>
                        <m:t>𝜙</m:t>
                      </m:r>
                      <m:d>
                        <m:dPr>
                          <m:ctrlPr>
                            <a:rPr lang="is-IS" altLang="zh-CN" sz="2800" i="1">
                              <a:solidFill>
                                <a:srgbClr val="09405E"/>
                              </a:solidFill>
                              <a:latin typeface="Cambria Math" charset="0"/>
                              <a:ea typeface="Cambria Math" charset="0"/>
                              <a:cs typeface="Cambria Math" charset="0"/>
                            </a:rPr>
                          </m:ctrlPr>
                        </m:dPr>
                        <m:e>
                          <m:r>
                            <a:rPr lang="en-US" altLang="zh-CN" sz="2800" b="1" i="1" dirty="0">
                              <a:solidFill>
                                <a:srgbClr val="09405E"/>
                              </a:solidFill>
                              <a:latin typeface="Cambria Math" charset="0"/>
                              <a:ea typeface="Cambria Math" charset="0"/>
                              <a:cs typeface="Cambria Math" charset="0"/>
                            </a:rPr>
                            <m:t>𝒙</m:t>
                          </m:r>
                        </m:e>
                      </m:d>
                      <m:r>
                        <a:rPr lang="en-US" altLang="zh-CN" sz="2800">
                          <a:solidFill>
                            <a:srgbClr val="09405E"/>
                          </a:solidFill>
                          <a:latin typeface="Cambria Math" charset="0"/>
                        </a:rPr>
                        <m:t>+</m:t>
                      </m:r>
                      <m:r>
                        <a:rPr lang="en-US" altLang="zh-CN" sz="2800" i="1">
                          <a:solidFill>
                            <a:srgbClr val="09405E"/>
                          </a:solidFill>
                          <a:latin typeface="Cambria Math" charset="0"/>
                        </a:rPr>
                        <m:t>𝑏</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558749" y="2194115"/>
                <a:ext cx="3301545" cy="53091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742245" y="4697849"/>
                <a:ext cx="7760907"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lang="zh-CN" altLang="en-US" sz="2800" i="1">
                                  <a:solidFill>
                                    <a:srgbClr val="09405E"/>
                                  </a:solidFill>
                                  <a:latin typeface="Cambria Math" charset="0"/>
                                  <a:ea typeface="Cambria Math" charset="0"/>
                                  <a:cs typeface="Cambria Math" charset="0"/>
                                </a:rPr>
                                <m:t>𝜙</m:t>
                              </m:r>
                              <m:d>
                                <m:dPr>
                                  <m:ctrlPr>
                                    <a:rPr lang="is-IS" altLang="zh-CN" sz="2800" i="1">
                                      <a:solidFill>
                                        <a:srgbClr val="09405E"/>
                                      </a:solidFill>
                                      <a:latin typeface="Cambria Math" charset="0"/>
                                      <a:ea typeface="Cambria Math" charset="0"/>
                                      <a:cs typeface="Cambria Math" charset="0"/>
                                    </a:rPr>
                                  </m:ctrlPr>
                                </m:dPr>
                                <m:e>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e>
                              </m:d>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1742245" y="4697849"/>
                <a:ext cx="7760907"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579716" y="5569174"/>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2579716" y="5569174"/>
                <a:ext cx="3516284"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578095" y="3368303"/>
                <a:ext cx="3506921" cy="13038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min</m:t>
                          </m:r>
                          <m:r>
                            <a:rPr lang="en-US" altLang="zh-CN" sz="2800" b="0" i="1" smtClean="0">
                              <a:solidFill>
                                <a:srgbClr val="09405E"/>
                              </a:solidFill>
                              <a:latin typeface="Cambria Math" charset="0"/>
                              <a:ea typeface="微软雅黑" pitchFamily="34" charset="-122"/>
                            </a:rPr>
                            <m:t> </m:t>
                          </m:r>
                          <m:r>
                            <a:rPr lang="en-US" altLang="zh-CN" sz="2800" i="1">
                              <a:solidFill>
                                <a:srgbClr val="09405E"/>
                              </a:solidFill>
                              <a:latin typeface="Cambria Math" charset="0"/>
                            </a:rPr>
                            <m:t>𝐶</m:t>
                          </m:r>
                          <m:nary>
                            <m:naryPr>
                              <m:chr m:val="∑"/>
                              <m:ctrlPr>
                                <a:rPr lang="is-IS" altLang="zh-CN" sz="2800" i="1">
                                  <a:solidFill>
                                    <a:srgbClr val="09405E"/>
                                  </a:solidFill>
                                  <a:latin typeface="Cambria Math"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2578095" y="3368303"/>
                <a:ext cx="3506921"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21322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latin typeface="Times New Roman" pitchFamily="18" charset="0"/>
                    <a:cs typeface="Times New Roman" pitchFamily="18" charset="0"/>
                  </a:rPr>
                  <a:t>相应的对偶问题</a:t>
                </a:r>
                <a:r>
                  <a:rPr lang="zh-CN" altLang="en-US" dirty="0" smtClean="0">
                    <a:latin typeface="Times New Roman" pitchFamily="18" charset="0"/>
                    <a:cs typeface="Times New Roman" pitchFamily="18" charset="0"/>
                  </a:rPr>
                  <a:t>为：</a:t>
                </a:r>
                <a:endParaRPr lang="en-US" altLang="zh-CN" dirty="0" smtClean="0">
                  <a:latin typeface="Times New Roman" pitchFamily="18" charset="0"/>
                  <a:cs typeface="Times New Roman" pitchFamily="18" charset="0"/>
                </a:endParaRPr>
              </a:p>
              <a:p>
                <a:endParaRPr kumimoji="1" lang="en-US" altLang="zh-CN" dirty="0">
                  <a:latin typeface="Times New Roman" pitchFamily="18" charset="0"/>
                  <a:cs typeface="Times New Roman" pitchFamily="18" charset="0"/>
                </a:endParaRPr>
              </a:p>
              <a:p>
                <a:endParaRPr kumimoji="1" lang="en-US" altLang="zh-CN" dirty="0" smtClean="0">
                  <a:latin typeface="Times New Roman" pitchFamily="18" charset="0"/>
                  <a:cs typeface="Times New Roman" pitchFamily="18" charset="0"/>
                </a:endParaRPr>
              </a:p>
              <a:p>
                <a:endParaRPr kumimoji="1"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求得偶问题的解</a:t>
                </a:r>
                <a14:m>
                  <m:oMath xmlns:m="http://schemas.openxmlformats.org/officeDocument/2006/math">
                    <m:r>
                      <a:rPr lang="zh-CN" altLang="en-US" b="1" i="1">
                        <a:latin typeface="Cambria Math" charset="0"/>
                        <a:ea typeface="Cambria Math" charset="0"/>
                        <a:cs typeface="Cambria Math" charset="0"/>
                      </a:rPr>
                      <m:t>𝜶</m:t>
                    </m:r>
                  </m:oMath>
                </a14:m>
                <a:r>
                  <a:rPr lang="zh-CN" altLang="en-US" dirty="0">
                    <a:latin typeface="Times New Roman" pitchFamily="18" charset="0"/>
                    <a:cs typeface="Times New Roman" pitchFamily="18" charset="0"/>
                  </a:rPr>
                  <a:t>后，可计算</a:t>
                </a:r>
                <a14:m>
                  <m:oMath xmlns:m="http://schemas.openxmlformats.org/officeDocument/2006/math">
                    <m:r>
                      <a:rPr lang="en-US" altLang="zh-CN" b="1" i="1" dirty="0">
                        <a:latin typeface="Cambria Math" charset="0"/>
                        <a:cs typeface="Times New Roman" pitchFamily="18" charset="0"/>
                      </a:rPr>
                      <m:t>𝒘</m:t>
                    </m:r>
                    <m:r>
                      <a:rPr lang="en-US" altLang="zh-CN" i="1" dirty="0">
                        <a:latin typeface="Cambria Math" charset="0"/>
                        <a:cs typeface="Times New Roman" pitchFamily="18" charset="0"/>
                      </a:rPr>
                      <m:t>,</m:t>
                    </m:r>
                    <m:r>
                      <a:rPr lang="en-US" altLang="zh-CN" i="1" dirty="0">
                        <a:latin typeface="Cambria Math" charset="0"/>
                        <a:cs typeface="Times New Roman" pitchFamily="18" charset="0"/>
                      </a:rPr>
                      <m:t>𝑏</m:t>
                    </m:r>
                  </m:oMath>
                </a14:m>
                <a:r>
                  <a:rPr lang="zh-CN" altLang="en-US" dirty="0">
                    <a:latin typeface="Times New Roman" pitchFamily="18" charset="0"/>
                    <a:cs typeface="Times New Roman" pitchFamily="18" charset="0"/>
                  </a:rPr>
                  <a:t>，从而得到分类判别函数：</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cs typeface="Times New Roman" pitchFamily="18" charset="0"/>
              </a:rPr>
              <a:t>核方法</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对偶</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605766" y="1757363"/>
                <a:ext cx="6532942" cy="12813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charset="0"/>
                                </a:rPr>
                              </m:ctrlPr>
                            </m:dPr>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d>
                                <m:dPr>
                                  <m:begChr m:val="⟨"/>
                                  <m:endChr m:val="⟩"/>
                                  <m:ctrlPr>
                                    <a:rPr lang="zh-CN" altLang="en-US" sz="2400" i="1" smtClean="0">
                                      <a:solidFill>
                                        <a:srgbClr val="09405E"/>
                                      </a:solidFill>
                                      <a:latin typeface="Cambria Math" charset="0"/>
                                    </a:rPr>
                                  </m:ctrlPr>
                                </m:dPr>
                                <m:e>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charset="0"/>
                                          <a:ea typeface="Cambria Math" charset="0"/>
                                          <a:cs typeface="Cambria Math" charset="0"/>
                                        </a:rPr>
                                      </m:ctrlPr>
                                    </m:dPr>
                                    <m:e>
                                      <m:sSub>
                                        <m:sSubPr>
                                          <m:ctrlPr>
                                            <a:rPr kumimoji="1" lang="en-US" altLang="zh-CN" sz="2400" i="1" dirty="0">
                                              <a:solidFill>
                                                <a:srgbClr val="09405E"/>
                                              </a:solidFill>
                                              <a:latin typeface="Cambria Math"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e>
                                  </m:d>
                                  <m:r>
                                    <a:rPr kumimoji="1" lang="en-US" altLang="zh-CN" sz="2400" b="0" i="1" dirty="0" smtClean="0">
                                      <a:solidFill>
                                        <a:srgbClr val="09405E"/>
                                      </a:solidFill>
                                      <a:latin typeface="Cambria Math" charset="0"/>
                                    </a:rPr>
                                    <m:t>,</m:t>
                                  </m:r>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charset="0"/>
                                          <a:ea typeface="Cambria Math" charset="0"/>
                                          <a:cs typeface="Cambria Math" charset="0"/>
                                        </a:rPr>
                                      </m:ctrlPr>
                                    </m:dPr>
                                    <m:e>
                                      <m:sSub>
                                        <m:sSubPr>
                                          <m:ctrlPr>
                                            <a:rPr kumimoji="1" lang="en-US" altLang="zh-CN" sz="2400" i="1" dirty="0">
                                              <a:solidFill>
                                                <a:srgbClr val="09405E"/>
                                              </a:solidFill>
                                              <a:latin typeface="Cambria Math" charset="0"/>
                                            </a:rPr>
                                          </m:ctrlPr>
                                        </m:sSubPr>
                                        <m:e>
                                          <m:r>
                                            <a:rPr kumimoji="1" lang="en-US" altLang="zh-CN" sz="2400" b="1" i="1" dirty="0">
                                              <a:solidFill>
                                                <a:srgbClr val="09405E"/>
                                              </a:solidFill>
                                              <a:latin typeface="Cambria Math" charset="0"/>
                                            </a:rPr>
                                            <m:t>𝒙</m:t>
                                          </m:r>
                                        </m:e>
                                        <m:sub>
                                          <m:r>
                                            <a:rPr kumimoji="1" lang="en-US" altLang="zh-CN" sz="2400" b="0" i="1" dirty="0" smtClean="0">
                                              <a:solidFill>
                                                <a:srgbClr val="09405E"/>
                                              </a:solidFill>
                                              <a:latin typeface="Cambria Math" charset="0"/>
                                            </a:rPr>
                                            <m:t>𝑗</m:t>
                                          </m:r>
                                        </m:sub>
                                      </m:sSub>
                                    </m:e>
                                  </m:d>
                                </m:e>
                              </m:d>
                            </m:e>
                          </m:d>
                        </m:e>
                      </m:func>
                    </m:oMath>
                  </m:oMathPara>
                </a14:m>
                <a:endParaRPr lang="zh-CN"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605766" y="1757363"/>
                <a:ext cx="6532942" cy="128137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222376" y="290914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1222376" y="2909148"/>
                <a:ext cx="2159053" cy="1038489"/>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605766" y="3959691"/>
                <a:ext cx="4107022"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1605766" y="3959691"/>
                <a:ext cx="4107022" cy="461665"/>
              </a:xfrm>
              <a:prstGeom prst="rect">
                <a:avLst/>
              </a:prstGeom>
              <a:blipFill rotWithShape="0">
                <a:blip r:embed="rId5"/>
                <a:stretch>
                  <a:fillRect t="-105333" b="-13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605766" y="5076850"/>
                <a:ext cx="2856295" cy="468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400" i="1">
                              <a:solidFill>
                                <a:srgbClr val="09405E"/>
                              </a:solidFill>
                              <a:latin typeface="Cambria Math" charset="0"/>
                              <a:ea typeface="Cambria Math" charset="0"/>
                              <a:cs typeface="Cambria Math" charset="0"/>
                              <a:sym typeface="Times New Roman" panose="02020603050405020304"/>
                            </a:rPr>
                          </m:ctrlPr>
                        </m:dPr>
                        <m:e>
                          <m:r>
                            <a:rPr lang="en-US" altLang="zh-CN" sz="2400" b="1" i="1">
                              <a:solidFill>
                                <a:srgbClr val="09405E"/>
                              </a:solidFill>
                              <a:latin typeface="Cambria Math" charset="0"/>
                              <a:ea typeface="Cambria Math" charset="0"/>
                              <a:cs typeface="Cambria Math" charset="0"/>
                              <a:sym typeface="Times New Roman" panose="02020603050405020304"/>
                            </a:rPr>
                            <m:t>𝒙</m:t>
                          </m:r>
                        </m:e>
                      </m:d>
                      <m:r>
                        <a:rPr lang="en-US" altLang="zh-CN" sz="2400" i="1">
                          <a:solidFill>
                            <a:srgbClr val="09405E"/>
                          </a:solidFill>
                          <a:latin typeface="Cambria Math" charset="0"/>
                          <a:ea typeface="Cambria Math" charset="0"/>
                          <a:cs typeface="Cambria Math" charset="0"/>
                          <a:sym typeface="Times New Roman" panose="02020603050405020304"/>
                        </a:rPr>
                        <m:t>=</m:t>
                      </m:r>
                      <m:sSup>
                        <m:sSupPr>
                          <m:ctrlPr>
                            <a:rPr lang="zh-CN" altLang="zh-CN" sz="2400" i="1">
                              <a:solidFill>
                                <a:srgbClr val="09405E"/>
                              </a:solidFill>
                              <a:latin typeface="Cambria Math" charset="0"/>
                            </a:rPr>
                          </m:ctrlPr>
                        </m:sSupPr>
                        <m:e>
                          <m:r>
                            <a:rPr lang="en-US" altLang="zh-CN" sz="2400" b="1" i="1">
                              <a:solidFill>
                                <a:srgbClr val="09405E"/>
                              </a:solidFill>
                              <a:latin typeface="Cambria Math" charset="0"/>
                            </a:rPr>
                            <m:t>𝒘</m:t>
                          </m:r>
                        </m:e>
                        <m:sup>
                          <m:r>
                            <m:rPr>
                              <m:sty m:val="p"/>
                            </m:rPr>
                            <a:rPr lang="en-US" altLang="zh-CN" sz="2400">
                              <a:solidFill>
                                <a:srgbClr val="09405E"/>
                              </a:solidFill>
                              <a:latin typeface="Cambria Math" charset="0"/>
                            </a:rPr>
                            <m:t>T</m:t>
                          </m:r>
                        </m:sup>
                      </m:sSup>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charset="0"/>
                              <a:ea typeface="Cambria Math" charset="0"/>
                              <a:cs typeface="Cambria Math" charset="0"/>
                            </a:rPr>
                          </m:ctrlPr>
                        </m:dPr>
                        <m:e>
                          <m:r>
                            <a:rPr lang="en-US" altLang="zh-CN" sz="2400" b="1" i="1" dirty="0">
                              <a:solidFill>
                                <a:srgbClr val="09405E"/>
                              </a:solidFill>
                              <a:latin typeface="Cambria Math" charset="0"/>
                              <a:ea typeface="Cambria Math" charset="0"/>
                              <a:cs typeface="Cambria Math" charset="0"/>
                            </a:rPr>
                            <m:t>𝒙</m:t>
                          </m:r>
                        </m:e>
                      </m:d>
                      <m:r>
                        <a:rPr lang="en-US" altLang="zh-CN" sz="2400">
                          <a:solidFill>
                            <a:srgbClr val="09405E"/>
                          </a:solidFill>
                          <a:latin typeface="Cambria Math" charset="0"/>
                        </a:rPr>
                        <m:t>+</m:t>
                      </m:r>
                      <m:r>
                        <a:rPr lang="en-US" altLang="zh-CN" sz="2400" i="1">
                          <a:solidFill>
                            <a:srgbClr val="09405E"/>
                          </a:solidFill>
                          <a:latin typeface="Cambria Math" charset="0"/>
                        </a:rPr>
                        <m:t>𝑏</m:t>
                      </m:r>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1605766" y="5076850"/>
                <a:ext cx="2856295" cy="468205"/>
              </a:xfrm>
              <a:prstGeom prst="rect">
                <a:avLst/>
              </a:prstGeom>
              <a:blipFill rotWithShape="0">
                <a:blip r:embed="rId6"/>
                <a:stretch>
                  <a:fillRect b="-168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301902" y="5635138"/>
                <a:ext cx="401686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latin typeface="Cambria Math"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d>
                        <m:dPr>
                          <m:begChr m:val="⟨"/>
                          <m:endChr m:val="⟩"/>
                          <m:ctrlPr>
                            <a:rPr lang="en-US" altLang="zh-CN" sz="2400" i="1">
                              <a:solidFill>
                                <a:srgbClr val="09405E"/>
                              </a:solidFill>
                              <a:latin typeface="Cambria Math" charset="0"/>
                            </a:rPr>
                          </m:ctrlPr>
                        </m:dPr>
                        <m:e>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charset="0"/>
                                  <a:ea typeface="Cambria Math" charset="0"/>
                                  <a:cs typeface="Cambria Math" charset="0"/>
                                </a:rPr>
                              </m:ctrlPr>
                            </m:dPr>
                            <m:e>
                              <m:sSub>
                                <m:sSubPr>
                                  <m:ctrlPr>
                                    <a:rPr kumimoji="1" lang="en-US" altLang="zh-CN" sz="2400" i="1" dirty="0">
                                      <a:solidFill>
                                        <a:srgbClr val="09405E"/>
                                      </a:solidFill>
                                      <a:latin typeface="Cambria Math"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e>
                          </m:d>
                          <m:r>
                            <a:rPr kumimoji="1" lang="en-US" altLang="zh-CN" sz="2400" i="1" dirty="0">
                              <a:solidFill>
                                <a:srgbClr val="09405E"/>
                              </a:solidFill>
                              <a:latin typeface="Cambria Math" charset="0"/>
                            </a:rPr>
                            <m:t>,</m:t>
                          </m:r>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charset="0"/>
                                  <a:ea typeface="Cambria Math" charset="0"/>
                                  <a:cs typeface="Cambria Math" charset="0"/>
                                </a:rPr>
                              </m:ctrlPr>
                            </m:dPr>
                            <m:e>
                              <m:r>
                                <a:rPr lang="en-US" altLang="zh-CN" sz="2400" b="1" i="1" dirty="0">
                                  <a:solidFill>
                                    <a:srgbClr val="09405E"/>
                                  </a:solidFill>
                                  <a:latin typeface="Cambria Math" charset="0"/>
                                  <a:ea typeface="Cambria Math" charset="0"/>
                                  <a:cs typeface="Cambria Math" charset="0"/>
                                </a:rPr>
                                <m:t>𝒙</m:t>
                              </m:r>
                            </m:e>
                          </m:d>
                        </m:e>
                      </m:d>
                      <m:r>
                        <a:rPr lang="en-US" altLang="zh-CN" sz="2400">
                          <a:solidFill>
                            <a:srgbClr val="09405E"/>
                          </a:solidFill>
                          <a:latin typeface="Cambria Math" charset="0"/>
                        </a:rPr>
                        <m:t>+</m:t>
                      </m:r>
                      <m:r>
                        <a:rPr lang="en-US" altLang="zh-CN" sz="2400" i="1">
                          <a:solidFill>
                            <a:srgbClr val="09405E"/>
                          </a:solidFill>
                          <a:latin typeface="Cambria Math" charset="0"/>
                        </a:rPr>
                        <m:t>𝑏</m:t>
                      </m:r>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2301902" y="5635138"/>
                <a:ext cx="4016869"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401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latin typeface="Times New Roman" pitchFamily="18" charset="0"/>
                <a:cs typeface="Times New Roman" pitchFamily="18" charset="0"/>
              </a:rPr>
              <a:t>最大间隔原则：最大化两个类最近点之间的</a:t>
            </a:r>
            <a:r>
              <a:rPr lang="zh-CN" altLang="en-US" dirty="0" smtClean="0">
                <a:latin typeface="Times New Roman" pitchFamily="18" charset="0"/>
                <a:cs typeface="Times New Roman" pitchFamily="18" charset="0"/>
              </a:rPr>
              <a:t>距离</a:t>
            </a:r>
            <a:endParaRPr lang="en-US" altLang="zh-CN" dirty="0" smtClean="0">
              <a:latin typeface="Times New Roman" pitchFamily="18" charset="0"/>
              <a:cs typeface="Times New Roman" pitchFamily="18" charset="0"/>
            </a:endParaRPr>
          </a:p>
          <a:p>
            <a:pPr lvl="1"/>
            <a:r>
              <a:rPr lang="zh-CN" altLang="en-US" sz="2800" dirty="0">
                <a:latin typeface="Times New Roman" pitchFamily="18" charset="0"/>
                <a:cs typeface="Times New Roman" pitchFamily="18" charset="0"/>
              </a:rPr>
              <a:t>这个距离被称为</a:t>
            </a:r>
            <a:r>
              <a:rPr lang="zh-CN" altLang="en-US" sz="2800" dirty="0">
                <a:solidFill>
                  <a:srgbClr val="C00000"/>
                </a:solidFill>
                <a:latin typeface="Times New Roman" pitchFamily="18" charset="0"/>
                <a:cs typeface="Times New Roman" pitchFamily="18" charset="0"/>
              </a:rPr>
              <a:t>间隔</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margin</a:t>
            </a:r>
            <a:r>
              <a:rPr lang="en-US" altLang="zh-CN" sz="2800" dirty="0">
                <a:latin typeface="Times New Roman" pitchFamily="18" charset="0"/>
                <a:cs typeface="Times New Roman" pitchFamily="18" charset="0"/>
              </a:rPr>
              <a:t>)</a:t>
            </a:r>
            <a:endParaRPr lang="en-US" altLang="zh-CN" sz="2800" dirty="0" smtClean="0">
              <a:latin typeface="Times New Roman" pitchFamily="18" charset="0"/>
              <a:cs typeface="Times New Roman" pitchFamily="18" charset="0"/>
            </a:endParaRPr>
          </a:p>
          <a:p>
            <a:r>
              <a:rPr lang="zh-CN" altLang="en-US" dirty="0">
                <a:latin typeface="Times New Roman" pitchFamily="18" charset="0"/>
                <a:cs typeface="Times New Roman" pitchFamily="18" charset="0"/>
              </a:rPr>
              <a:t>我们先假设分类器是线性可分的</a:t>
            </a:r>
            <a:endParaRPr kumimoji="1" lang="zh-CN" altLang="en-US" dirty="0"/>
          </a:p>
        </p:txBody>
      </p:sp>
      <p:sp>
        <p:nvSpPr>
          <p:cNvPr id="3" name="标题 2"/>
          <p:cNvSpPr>
            <a:spLocks noGrp="1"/>
          </p:cNvSpPr>
          <p:nvPr>
            <p:ph type="title"/>
          </p:nvPr>
        </p:nvSpPr>
        <p:spPr/>
        <p:txBody>
          <a:bodyPr/>
          <a:lstStyle/>
          <a:p>
            <a:r>
              <a:rPr kumimoji="1" lang="zh-CN" altLang="en-US" dirty="0" smtClean="0"/>
              <a:t>间隔</a:t>
            </a:r>
            <a:endParaRPr kumimoji="1" lang="zh-CN" altLang="en-US" dirty="0"/>
          </a:p>
        </p:txBody>
      </p:sp>
      <p:grpSp>
        <p:nvGrpSpPr>
          <p:cNvPr id="4" name="Group 47"/>
          <p:cNvGrpSpPr>
            <a:grpSpLocks/>
          </p:cNvGrpSpPr>
          <p:nvPr/>
        </p:nvGrpSpPr>
        <p:grpSpPr bwMode="auto">
          <a:xfrm>
            <a:off x="3538539" y="3460363"/>
            <a:ext cx="4786312" cy="3030539"/>
            <a:chOff x="1269" y="2334"/>
            <a:chExt cx="3015" cy="1909"/>
          </a:xfrm>
        </p:grpSpPr>
        <p:sp>
          <p:nvSpPr>
            <p:cNvPr id="5" name="Line 5"/>
            <p:cNvSpPr>
              <a:spLocks noChangeAspect="1" noChangeShapeType="1"/>
            </p:cNvSpPr>
            <p:nvPr/>
          </p:nvSpPr>
          <p:spPr bwMode="auto">
            <a:xfrm>
              <a:off x="2790" y="2413"/>
              <a:ext cx="0" cy="1783"/>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6" name="Line 6"/>
            <p:cNvSpPr>
              <a:spLocks noChangeAspect="1" noChangeShapeType="1"/>
            </p:cNvSpPr>
            <p:nvPr/>
          </p:nvSpPr>
          <p:spPr bwMode="auto">
            <a:xfrm rot="5400000">
              <a:off x="2790" y="1810"/>
              <a:ext cx="0" cy="2727"/>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7" name="Oval 17"/>
            <p:cNvSpPr>
              <a:spLocks noChangeAspect="1" noChangeArrowheads="1"/>
            </p:cNvSpPr>
            <p:nvPr/>
          </p:nvSpPr>
          <p:spPr bwMode="auto">
            <a:xfrm>
              <a:off x="2937" y="3593"/>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8" name="Oval 18"/>
            <p:cNvSpPr>
              <a:spLocks noChangeAspect="1" noChangeArrowheads="1"/>
            </p:cNvSpPr>
            <p:nvPr/>
          </p:nvSpPr>
          <p:spPr bwMode="auto">
            <a:xfrm>
              <a:off x="3172" y="3357"/>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9" name="Oval 19"/>
            <p:cNvSpPr>
              <a:spLocks noChangeAspect="1" noChangeArrowheads="1"/>
            </p:cNvSpPr>
            <p:nvPr/>
          </p:nvSpPr>
          <p:spPr bwMode="auto">
            <a:xfrm>
              <a:off x="2496" y="3305"/>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0" name="Oval 23"/>
            <p:cNvSpPr>
              <a:spLocks noChangeAspect="1" noChangeArrowheads="1"/>
            </p:cNvSpPr>
            <p:nvPr/>
          </p:nvSpPr>
          <p:spPr bwMode="auto">
            <a:xfrm>
              <a:off x="2999" y="4196"/>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1" name="Oval 24"/>
            <p:cNvSpPr>
              <a:spLocks noChangeAspect="1" noChangeArrowheads="1"/>
            </p:cNvSpPr>
            <p:nvPr/>
          </p:nvSpPr>
          <p:spPr bwMode="auto">
            <a:xfrm>
              <a:off x="3660" y="4044"/>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2" name="Oval 25"/>
            <p:cNvSpPr>
              <a:spLocks noChangeAspect="1" noChangeArrowheads="1"/>
            </p:cNvSpPr>
            <p:nvPr/>
          </p:nvSpPr>
          <p:spPr bwMode="auto">
            <a:xfrm>
              <a:off x="3812" y="3672"/>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3" name="Oval 26"/>
            <p:cNvSpPr>
              <a:spLocks noChangeAspect="1" noChangeArrowheads="1"/>
            </p:cNvSpPr>
            <p:nvPr/>
          </p:nvSpPr>
          <p:spPr bwMode="auto">
            <a:xfrm>
              <a:off x="3891" y="3042"/>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4" name="Oval 27"/>
            <p:cNvSpPr>
              <a:spLocks noChangeAspect="1" noChangeArrowheads="1"/>
            </p:cNvSpPr>
            <p:nvPr/>
          </p:nvSpPr>
          <p:spPr bwMode="auto">
            <a:xfrm>
              <a:off x="3104" y="2701"/>
              <a:ext cx="47" cy="46"/>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5" name="Oval 28"/>
            <p:cNvSpPr>
              <a:spLocks noChangeAspect="1" noChangeArrowheads="1"/>
            </p:cNvSpPr>
            <p:nvPr/>
          </p:nvSpPr>
          <p:spPr bwMode="auto">
            <a:xfrm>
              <a:off x="3314" y="3619"/>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6" name="Oval 29"/>
            <p:cNvSpPr>
              <a:spLocks noChangeAspect="1" noChangeArrowheads="1"/>
            </p:cNvSpPr>
            <p:nvPr/>
          </p:nvSpPr>
          <p:spPr bwMode="auto">
            <a:xfrm>
              <a:off x="3786" y="2964"/>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7" name="Oval 30"/>
            <p:cNvSpPr>
              <a:spLocks noChangeAspect="1" noChangeArrowheads="1"/>
            </p:cNvSpPr>
            <p:nvPr/>
          </p:nvSpPr>
          <p:spPr bwMode="auto">
            <a:xfrm>
              <a:off x="3996" y="3331"/>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8" name="Oval 31"/>
            <p:cNvSpPr>
              <a:spLocks noChangeAspect="1" noChangeArrowheads="1"/>
            </p:cNvSpPr>
            <p:nvPr/>
          </p:nvSpPr>
          <p:spPr bwMode="auto">
            <a:xfrm>
              <a:off x="3262" y="3908"/>
              <a:ext cx="46"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9" name="Oval 32"/>
            <p:cNvSpPr>
              <a:spLocks noChangeAspect="1" noChangeArrowheads="1"/>
            </p:cNvSpPr>
            <p:nvPr/>
          </p:nvSpPr>
          <p:spPr bwMode="auto">
            <a:xfrm>
              <a:off x="4127" y="4117"/>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0" name="Oval 33"/>
            <p:cNvSpPr>
              <a:spLocks noChangeAspect="1" noChangeArrowheads="1"/>
            </p:cNvSpPr>
            <p:nvPr/>
          </p:nvSpPr>
          <p:spPr bwMode="auto">
            <a:xfrm>
              <a:off x="2318" y="2492"/>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1" name="Oval 34"/>
            <p:cNvSpPr>
              <a:spLocks noChangeAspect="1" noChangeArrowheads="1"/>
            </p:cNvSpPr>
            <p:nvPr/>
          </p:nvSpPr>
          <p:spPr bwMode="auto">
            <a:xfrm>
              <a:off x="1610" y="3488"/>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2" name="Oval 35"/>
            <p:cNvSpPr>
              <a:spLocks noChangeAspect="1" noChangeArrowheads="1"/>
            </p:cNvSpPr>
            <p:nvPr/>
          </p:nvSpPr>
          <p:spPr bwMode="auto">
            <a:xfrm>
              <a:off x="1898" y="3514"/>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3" name="Oval 36"/>
            <p:cNvSpPr>
              <a:spLocks noChangeAspect="1" noChangeArrowheads="1"/>
            </p:cNvSpPr>
            <p:nvPr/>
          </p:nvSpPr>
          <p:spPr bwMode="auto">
            <a:xfrm>
              <a:off x="2134" y="2964"/>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4" name="Oval 37"/>
            <p:cNvSpPr>
              <a:spLocks noChangeAspect="1" noChangeArrowheads="1"/>
            </p:cNvSpPr>
            <p:nvPr/>
          </p:nvSpPr>
          <p:spPr bwMode="auto">
            <a:xfrm>
              <a:off x="1505" y="2833"/>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5" name="Line 3"/>
            <p:cNvSpPr>
              <a:spLocks noChangeAspect="1" noChangeShapeType="1"/>
            </p:cNvSpPr>
            <p:nvPr/>
          </p:nvSpPr>
          <p:spPr bwMode="auto">
            <a:xfrm>
              <a:off x="1269" y="2334"/>
              <a:ext cx="301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grpSp>
      <p:sp>
        <p:nvSpPr>
          <p:cNvPr id="26" name="Line 24"/>
          <p:cNvSpPr>
            <a:spLocks noChangeShapeType="1"/>
          </p:cNvSpPr>
          <p:nvPr/>
        </p:nvSpPr>
        <p:spPr bwMode="auto">
          <a:xfrm flipV="1">
            <a:off x="3787775" y="4144577"/>
            <a:ext cx="4362451" cy="167481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7" name="Line 25"/>
          <p:cNvSpPr>
            <a:spLocks noChangeShapeType="1"/>
          </p:cNvSpPr>
          <p:nvPr/>
        </p:nvSpPr>
        <p:spPr bwMode="auto">
          <a:xfrm flipV="1">
            <a:off x="3787775" y="4271575"/>
            <a:ext cx="4362451" cy="1706563"/>
          </a:xfrm>
          <a:prstGeom prst="line">
            <a:avLst/>
          </a:prstGeom>
          <a:noFill/>
          <a:ln w="38100" cap="rnd">
            <a:solidFill>
              <a:srgbClr val="FF6600"/>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8" name="Line 26"/>
          <p:cNvSpPr>
            <a:spLocks noChangeShapeType="1"/>
          </p:cNvSpPr>
          <p:nvPr/>
        </p:nvSpPr>
        <p:spPr bwMode="auto">
          <a:xfrm flipV="1">
            <a:off x="3787775" y="4014401"/>
            <a:ext cx="4287839" cy="17145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9" name="Line 7"/>
          <p:cNvSpPr>
            <a:spLocks noChangeShapeType="1"/>
          </p:cNvSpPr>
          <p:nvPr/>
        </p:nvSpPr>
        <p:spPr bwMode="auto">
          <a:xfrm rot="2700000">
            <a:off x="6323807" y="2845208"/>
            <a:ext cx="0" cy="388143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0" name="Line 8"/>
          <p:cNvSpPr>
            <a:spLocks noChangeShapeType="1"/>
          </p:cNvSpPr>
          <p:nvPr/>
        </p:nvSpPr>
        <p:spPr bwMode="auto">
          <a:xfrm rot="2700000">
            <a:off x="6757989" y="3060314"/>
            <a:ext cx="6351" cy="3800475"/>
          </a:xfrm>
          <a:prstGeom prst="line">
            <a:avLst/>
          </a:prstGeom>
          <a:noFill/>
          <a:ln w="38100" cap="rnd">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 name="Line 9"/>
          <p:cNvSpPr>
            <a:spLocks noChangeShapeType="1"/>
          </p:cNvSpPr>
          <p:nvPr/>
        </p:nvSpPr>
        <p:spPr bwMode="auto">
          <a:xfrm rot="2700000">
            <a:off x="5814219" y="2776945"/>
            <a:ext cx="0" cy="3960812"/>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948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3" presetClass="exit" presetSubtype="10" fill="hold" grpId="1" nodeType="withEffect">
                                  <p:stCondLst>
                                    <p:cond delay="0"/>
                                  </p:stCondLst>
                                  <p:childTnLst>
                                    <p:animEffect transition="out" filter="blinds(horizontal)">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2" presetClass="exit" presetSubtype="4" fill="hold" grpId="1" nodeType="with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27"/>
                                        </p:tgtEl>
                                        <p:attrNameLst>
                                          <p:attrName>ppt_x</p:attrName>
                                        </p:attrNameLst>
                                      </p:cBhvr>
                                      <p:tavLst>
                                        <p:tav tm="0">
                                          <p:val>
                                            <p:strVal val="ppt_x"/>
                                          </p:val>
                                        </p:tav>
                                        <p:tav tm="100000">
                                          <p:val>
                                            <p:strVal val="ppt_x"/>
                                          </p:val>
                                        </p:tav>
                                      </p:tavLst>
                                    </p:anim>
                                    <p:anim calcmode="lin" valueType="num">
                                      <p:cBhvr additive="base">
                                        <p:cTn id="28" dur="500"/>
                                        <p:tgtEl>
                                          <p:spTgt spid="27"/>
                                        </p:tgtEl>
                                        <p:attrNameLst>
                                          <p:attrName>ppt_y</p:attrName>
                                        </p:attrNameLst>
                                      </p:cBhvr>
                                      <p:tavLst>
                                        <p:tav tm="0">
                                          <p:val>
                                            <p:strVal val="ppt_y"/>
                                          </p:val>
                                        </p:tav>
                                        <p:tav tm="100000">
                                          <p:val>
                                            <p:strVal val="1+ppt_h/2"/>
                                          </p:val>
                                        </p:tav>
                                      </p:tavLst>
                                    </p:anim>
                                    <p:set>
                                      <p:cBhvr>
                                        <p:cTn id="29"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19767" y="882372"/>
                <a:ext cx="10752465" cy="5237271"/>
              </a:xfrm>
            </p:spPr>
            <p:txBody>
              <a:bodyPr/>
              <a:lstStyle/>
              <a:p>
                <a:pPr>
                  <a:lnSpc>
                    <a:spcPct val="120000"/>
                  </a:lnSpc>
                </a:pPr>
                <a:r>
                  <a:rPr lang="zh-CN" altLang="en-US" dirty="0" smtClean="0">
                    <a:latin typeface="Times New Roman" pitchFamily="18" charset="0"/>
                  </a:rPr>
                  <a:t>将问题变为对偶问题：只需计算点积</a:t>
                </a:r>
                <a:endParaRPr lang="en-US" altLang="zh-CN" dirty="0" smtClean="0">
                  <a:latin typeface="Times New Roman" pitchFamily="18" charset="0"/>
                </a:endParaRPr>
              </a:p>
              <a:p>
                <a:pPr>
                  <a:lnSpc>
                    <a:spcPct val="120000"/>
                  </a:lnSpc>
                </a:pPr>
                <a:r>
                  <a:rPr lang="zh-CN" altLang="en-US" dirty="0">
                    <a:latin typeface="Times New Roman" pitchFamily="18" charset="0"/>
                  </a:rPr>
                  <a:t>在</a:t>
                </a:r>
                <a:r>
                  <a:rPr lang="en-US" altLang="zh-CN" dirty="0">
                    <a:latin typeface="Times New Roman" pitchFamily="18" charset="0"/>
                  </a:rPr>
                  <a:t>SVM</a:t>
                </a:r>
                <a:r>
                  <a:rPr lang="zh-CN" altLang="en-US" dirty="0">
                    <a:latin typeface="Times New Roman" pitchFamily="18" charset="0"/>
                  </a:rPr>
                  <a:t>中，最大化下列目标</a:t>
                </a:r>
                <a:r>
                  <a:rPr lang="zh-CN" altLang="en-US" dirty="0" smtClean="0">
                    <a:latin typeface="Times New Roman" pitchFamily="18" charset="0"/>
                  </a:rPr>
                  <a:t>函数</a:t>
                </a:r>
                <a:endParaRPr lang="en-US" altLang="zh-CN" dirty="0" smtClean="0">
                  <a:latin typeface="Times New Roman" pitchFamily="18" charset="0"/>
                </a:endParaRPr>
              </a:p>
              <a:p>
                <a:pPr>
                  <a:lnSpc>
                    <a:spcPct val="120000"/>
                  </a:lnSpc>
                </a:pPr>
                <a:endParaRPr kumimoji="1" lang="en-US" altLang="zh-CN" dirty="0">
                  <a:latin typeface="Times New Roman" pitchFamily="18" charset="0"/>
                </a:endParaRPr>
              </a:p>
              <a:p>
                <a:pPr>
                  <a:lnSpc>
                    <a:spcPct val="120000"/>
                  </a:lnSpc>
                </a:pPr>
                <a:endParaRPr kumimoji="1" lang="en-US" altLang="zh-CN" dirty="0" smtClean="0">
                  <a:latin typeface="Times New Roman" pitchFamily="18" charset="0"/>
                </a:endParaRPr>
              </a:p>
              <a:p>
                <a:pPr>
                  <a:lnSpc>
                    <a:spcPct val="120000"/>
                  </a:lnSpc>
                </a:pPr>
                <a:endParaRPr kumimoji="1" lang="en-US" altLang="zh-CN" dirty="0">
                  <a:latin typeface="Times New Roman" pitchFamily="18" charset="0"/>
                </a:endParaRPr>
              </a:p>
              <a:p>
                <a:pPr>
                  <a:lnSpc>
                    <a:spcPct val="120000"/>
                  </a:lnSpc>
                </a:pPr>
                <a:r>
                  <a:rPr lang="zh-CN" altLang="en-US" dirty="0">
                    <a:latin typeface="Times New Roman" pitchFamily="18" charset="0"/>
                  </a:rPr>
                  <a:t>判别函数为：</a:t>
                </a:r>
                <a14:m>
                  <m:oMath xmlns:m="http://schemas.openxmlformats.org/officeDocument/2006/math">
                    <m:r>
                      <a:rPr lang="en-US" altLang="zh-CN" i="1">
                        <a:latin typeface="Cambria Math" charset="0"/>
                        <a:ea typeface="Cambria Math" charset="0"/>
                        <a:cs typeface="Cambria Math" charset="0"/>
                        <a:sym typeface="Times New Roman" panose="02020603050405020304"/>
                      </a:rPr>
                      <m:t>𝑓</m:t>
                    </m:r>
                    <m:d>
                      <m:dPr>
                        <m:ctrlPr>
                          <a:rPr lang="en-US" altLang="zh-CN" i="1">
                            <a:latin typeface="Cambria Math" charset="0"/>
                            <a:ea typeface="Cambria Math" charset="0"/>
                            <a:cs typeface="Cambria Math" charset="0"/>
                            <a:sym typeface="Times New Roman" panose="02020603050405020304"/>
                          </a:rPr>
                        </m:ctrlPr>
                      </m:dPr>
                      <m:e>
                        <m:r>
                          <a:rPr lang="en-US" altLang="zh-CN" b="1" i="1">
                            <a:latin typeface="Cambria Math" charset="0"/>
                            <a:ea typeface="Cambria Math" charset="0"/>
                            <a:cs typeface="Cambria Math" charset="0"/>
                            <a:sym typeface="Times New Roman" panose="02020603050405020304"/>
                          </a:rPr>
                          <m:t>𝒙</m:t>
                        </m:r>
                      </m:e>
                    </m:d>
                    <m:r>
                      <a:rPr lang="en-US" altLang="zh-CN" i="1">
                        <a:latin typeface="Cambria Math" charset="0"/>
                        <a:ea typeface="Cambria Math" charset="0"/>
                        <a:cs typeface="Cambria Math" charset="0"/>
                        <a:sym typeface="Times New Roman" panose="02020603050405020304"/>
                      </a:rPr>
                      <m:t>=</m:t>
                    </m:r>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r>
                      <a:rPr lang="zh-CN" altLang="en-US" i="1">
                        <a:latin typeface="Cambria Math" charset="0"/>
                        <a:ea typeface="Cambria Math" charset="0"/>
                        <a:cs typeface="Cambria Math" charset="0"/>
                      </a:rPr>
                      <m:t>𝜙</m:t>
                    </m:r>
                    <m:d>
                      <m:dPr>
                        <m:ctrlPr>
                          <a:rPr lang="is-IS" altLang="zh-CN" i="1">
                            <a:latin typeface="Cambria Math" charset="0"/>
                            <a:ea typeface="Cambria Math" charset="0"/>
                            <a:cs typeface="Cambria Math" charset="0"/>
                          </a:rPr>
                        </m:ctrlPr>
                      </m:dPr>
                      <m:e>
                        <m:r>
                          <a:rPr lang="en-US" altLang="zh-CN" b="1" i="1" dirty="0">
                            <a:latin typeface="Cambria Math" charset="0"/>
                            <a:ea typeface="Cambria Math" charset="0"/>
                            <a:cs typeface="Cambria Math" charset="0"/>
                          </a:rPr>
                          <m:t>𝒙</m:t>
                        </m:r>
                      </m:e>
                    </m:d>
                    <m:r>
                      <a:rPr lang="en-US" altLang="zh-CN">
                        <a:latin typeface="Cambria Math" charset="0"/>
                      </a:rPr>
                      <m:t>+</m:t>
                    </m:r>
                    <m:r>
                      <a:rPr lang="en-US" altLang="zh-CN" i="1">
                        <a:latin typeface="Cambria Math" charset="0"/>
                      </a:rPr>
                      <m:t>𝑏</m:t>
                    </m:r>
                    <m:r>
                      <a:rPr lang="en-US" altLang="zh-CN">
                        <a:latin typeface="Cambria Math" charset="0"/>
                        <a:ea typeface="Cambria Math" charset="0"/>
                        <a:cs typeface="Cambria Math" charset="0"/>
                      </a:rPr>
                      <m:t>=</m:t>
                    </m:r>
                    <m:nary>
                      <m:naryPr>
                        <m:chr m:val="∑"/>
                        <m:limLoc m:val="undOvr"/>
                        <m:ctrlPr>
                          <a:rPr lang="zh-CN" altLang="zh-CN" i="1">
                            <a:latin typeface="Cambria Math"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lang="zh-CN" altLang="zh-CN" i="1">
                                <a:latin typeface="Cambria Math" charset="0"/>
                              </a:rPr>
                            </m:ctrlPr>
                          </m:sSubPr>
                          <m:e>
                            <m:r>
                              <a:rPr lang="en-US" altLang="zh-CN" i="1">
                                <a:latin typeface="Cambria Math" charset="0"/>
                              </a:rPr>
                              <m:t>𝛼</m:t>
                            </m:r>
                          </m:e>
                          <m:sub>
                            <m:r>
                              <a:rPr lang="en-US" altLang="zh-CN" i="1">
                                <a:latin typeface="Cambria Math" charset="0"/>
                              </a:rPr>
                              <m:t>𝑖</m:t>
                            </m:r>
                          </m:sub>
                        </m:sSub>
                      </m:e>
                    </m:nary>
                    <m:sSub>
                      <m:sSubPr>
                        <m:ctrlPr>
                          <a:rPr lang="zh-CN" altLang="zh-CN" i="1">
                            <a:latin typeface="Cambria Math" charset="0"/>
                          </a:rPr>
                        </m:ctrlPr>
                      </m:sSubPr>
                      <m:e>
                        <m:r>
                          <a:rPr lang="en-US" altLang="zh-CN" i="1">
                            <a:latin typeface="Cambria Math" charset="0"/>
                          </a:rPr>
                          <m:t>𝑦</m:t>
                        </m:r>
                      </m:e>
                      <m:sub>
                        <m:r>
                          <a:rPr lang="en-US" altLang="zh-CN" i="1">
                            <a:latin typeface="Cambria Math" charset="0"/>
                          </a:rPr>
                          <m:t>𝑖</m:t>
                        </m:r>
                      </m:sub>
                    </m:sSub>
                    <m:d>
                      <m:dPr>
                        <m:begChr m:val="⟨"/>
                        <m:endChr m:val="⟩"/>
                        <m:ctrlPr>
                          <a:rPr lang="en-US" altLang="zh-CN" i="1">
                            <a:latin typeface="Cambria Math" charset="0"/>
                          </a:rPr>
                        </m:ctrlPr>
                      </m:dPr>
                      <m:e>
                        <m:r>
                          <a:rPr lang="zh-CN" altLang="en-US" i="1">
                            <a:latin typeface="Cambria Math" charset="0"/>
                            <a:ea typeface="Cambria Math" charset="0"/>
                            <a:cs typeface="Cambria Math" charset="0"/>
                          </a:rPr>
                          <m:t>𝜙</m:t>
                        </m:r>
                        <m:d>
                          <m:dPr>
                            <m:ctrlPr>
                              <a:rPr lang="is-IS" altLang="zh-CN" i="1">
                                <a:latin typeface="Cambria Math" charset="0"/>
                                <a:ea typeface="Cambria Math" charset="0"/>
                                <a:cs typeface="Cambria Math" charset="0"/>
                              </a:rPr>
                            </m:ctrlPr>
                          </m:dPr>
                          <m:e>
                            <m:sSub>
                              <m:sSubPr>
                                <m:ctrlPr>
                                  <a:rPr kumimoji="1" lang="en-US" altLang="zh-CN" i="1" dirty="0">
                                    <a:latin typeface="Cambria Math" charset="0"/>
                                  </a:rPr>
                                </m:ctrlPr>
                              </m:sSubPr>
                              <m:e>
                                <m:r>
                                  <a:rPr kumimoji="1" lang="en-US" altLang="zh-CN" b="1" i="1" dirty="0">
                                    <a:latin typeface="Cambria Math" charset="0"/>
                                  </a:rPr>
                                  <m:t>𝒙</m:t>
                                </m:r>
                              </m:e>
                              <m:sub>
                                <m:r>
                                  <a:rPr kumimoji="1" lang="en-US" altLang="zh-CN" i="1" dirty="0">
                                    <a:latin typeface="Cambria Math" charset="0"/>
                                  </a:rPr>
                                  <m:t>𝑖</m:t>
                                </m:r>
                              </m:sub>
                            </m:sSub>
                          </m:e>
                        </m:d>
                        <m:r>
                          <a:rPr kumimoji="1" lang="en-US" altLang="zh-CN" i="1" dirty="0">
                            <a:latin typeface="Cambria Math" charset="0"/>
                          </a:rPr>
                          <m:t>,</m:t>
                        </m:r>
                        <m:r>
                          <a:rPr lang="zh-CN" altLang="en-US" i="1">
                            <a:latin typeface="Cambria Math" charset="0"/>
                            <a:ea typeface="Cambria Math" charset="0"/>
                            <a:cs typeface="Cambria Math" charset="0"/>
                          </a:rPr>
                          <m:t>𝜙</m:t>
                        </m:r>
                        <m:d>
                          <m:dPr>
                            <m:ctrlPr>
                              <a:rPr lang="is-IS" altLang="zh-CN" i="1">
                                <a:latin typeface="Cambria Math" charset="0"/>
                                <a:ea typeface="Cambria Math" charset="0"/>
                                <a:cs typeface="Cambria Math" charset="0"/>
                              </a:rPr>
                            </m:ctrlPr>
                          </m:dPr>
                          <m:e>
                            <m:r>
                              <a:rPr lang="en-US" altLang="zh-CN" b="1" i="1" dirty="0">
                                <a:latin typeface="Cambria Math" charset="0"/>
                                <a:ea typeface="Cambria Math" charset="0"/>
                                <a:cs typeface="Cambria Math" charset="0"/>
                              </a:rPr>
                              <m:t>𝒙</m:t>
                            </m:r>
                          </m:e>
                        </m:d>
                      </m:e>
                    </m:d>
                    <m:r>
                      <a:rPr lang="en-US" altLang="zh-CN">
                        <a:latin typeface="Cambria Math" charset="0"/>
                      </a:rPr>
                      <m:t>+</m:t>
                    </m:r>
                    <m:r>
                      <a:rPr lang="en-US" altLang="zh-CN" i="1">
                        <a:latin typeface="Cambria Math" charset="0"/>
                      </a:rPr>
                      <m:t>𝑏</m:t>
                    </m:r>
                  </m:oMath>
                </a14:m>
                <a:endParaRPr lang="en-US" altLang="zh-CN" dirty="0" smtClean="0"/>
              </a:p>
              <a:p>
                <a:pPr>
                  <a:lnSpc>
                    <a:spcPct val="120000"/>
                  </a:lnSpc>
                </a:pPr>
                <a:r>
                  <a:rPr lang="zh-CN" altLang="en-US" dirty="0">
                    <a:latin typeface="Times New Roman" pitchFamily="18" charset="0"/>
                    <a:cs typeface="Times New Roman" pitchFamily="18" charset="0"/>
                  </a:rPr>
                  <a:t>由于特征空间维数可能很高（甚至无穷维），直接计算特征空间的点积通常是困难的</a:t>
                </a:r>
                <a:endParaRPr lang="zh-CN" altLang="en-US" dirty="0"/>
              </a:p>
              <a:p>
                <a:pPr>
                  <a:lnSpc>
                    <a:spcPct val="120000"/>
                  </a:lnSpc>
                </a:pPr>
                <a:r>
                  <a:rPr lang="zh-CN" altLang="en-US" dirty="0">
                    <a:solidFill>
                      <a:srgbClr val="C00000"/>
                    </a:solidFill>
                    <a:latin typeface="Times New Roman" pitchFamily="18" charset="0"/>
                    <a:cs typeface="Times New Roman" pitchFamily="18" charset="0"/>
                  </a:rPr>
                  <a:t>核函数</a:t>
                </a:r>
                <a:r>
                  <a:rPr lang="zh-CN" altLang="en-US" dirty="0">
                    <a:solidFill>
                      <a:schemeClr val="tx1"/>
                    </a:solidFill>
                    <a:latin typeface="Times New Roman" pitchFamily="18" charset="0"/>
                    <a:cs typeface="Times New Roman" pitchFamily="18" charset="0"/>
                  </a:rPr>
                  <a:t>：</a:t>
                </a:r>
                <a:r>
                  <a:rPr lang="zh-CN" altLang="en-US" dirty="0">
                    <a:latin typeface="Times New Roman" pitchFamily="18" charset="0"/>
                  </a:rPr>
                  <a:t>高维空间中的点积可写成</a:t>
                </a:r>
                <a:r>
                  <a:rPr lang="zh-CN" altLang="en-US" dirty="0">
                    <a:solidFill>
                      <a:srgbClr val="C00000"/>
                    </a:solidFill>
                    <a:latin typeface="Times New Roman" pitchFamily="18" charset="0"/>
                  </a:rPr>
                  <a:t>核</a:t>
                </a:r>
                <a:r>
                  <a:rPr lang="en-US" altLang="zh-CN" dirty="0">
                    <a:latin typeface="Times New Roman" pitchFamily="18" charset="0"/>
                  </a:rPr>
                  <a:t>(</a:t>
                </a:r>
                <a:r>
                  <a:rPr lang="en-US" altLang="zh-CN" i="1" dirty="0">
                    <a:latin typeface="Times New Roman" pitchFamily="18" charset="0"/>
                  </a:rPr>
                  <a:t>kernel</a:t>
                </a:r>
                <a:r>
                  <a:rPr lang="en-US" altLang="zh-CN" dirty="0">
                    <a:latin typeface="Times New Roman" pitchFamily="18" charset="0"/>
                  </a:rPr>
                  <a:t>)</a:t>
                </a:r>
                <a:r>
                  <a:rPr lang="zh-CN" altLang="en-US" dirty="0">
                    <a:latin typeface="Times New Roman" pitchFamily="18" charset="0"/>
                  </a:rPr>
                  <a:t>的形式</a:t>
                </a:r>
                <a:endParaRPr lang="zh-CN" altLang="en-US" dirty="0"/>
              </a:p>
              <a:p>
                <a:pPr>
                  <a:lnSpc>
                    <a:spcPct val="120000"/>
                  </a:lnSpc>
                </a:pP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19767" y="882372"/>
                <a:ext cx="10752465" cy="5237271"/>
              </a:xfrm>
              <a:blipFill rotWithShape="0">
                <a:blip r:embed="rId2"/>
                <a:stretch>
                  <a:fillRect l="-964" t="-46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rPr>
              <a:t>核技巧（</a:t>
            </a:r>
            <a:r>
              <a:rPr lang="en-US" altLang="zh-CN" dirty="0">
                <a:latin typeface="Times New Roman" pitchFamily="18" charset="0"/>
              </a:rPr>
              <a:t>Kernel Trick</a:t>
            </a:r>
            <a:r>
              <a:rPr lang="zh-CN" altLang="en-US" dirty="0">
                <a:latin typeface="Times New Roman" pitchFamily="18" charset="0"/>
              </a:rPr>
              <a:t>）</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259133" y="2020662"/>
                <a:ext cx="8422332" cy="1260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𝑊</m:t>
                      </m:r>
                      <m:d>
                        <m:dPr>
                          <m:ctrlPr>
                            <a:rPr lang="en-US" altLang="zh-CN" sz="2800" b="0" i="1" smtClean="0">
                              <a:solidFill>
                                <a:srgbClr val="09405E"/>
                              </a:solidFill>
                              <a:latin typeface="Cambria Math" charset="0"/>
                              <a:ea typeface="微软雅黑" pitchFamily="34" charset="-122"/>
                            </a:rPr>
                          </m:ctrlPr>
                        </m:dPr>
                        <m:e>
                          <m:r>
                            <a:rPr lang="en-US" altLang="zh-CN" sz="2800" b="1" i="1" smtClean="0">
                              <a:solidFill>
                                <a:srgbClr val="09405E"/>
                              </a:solidFill>
                              <a:latin typeface="Cambria Math" charset="0"/>
                              <a:ea typeface="Cambria Math" charset="0"/>
                              <a:cs typeface="Cambria Math" charset="0"/>
                            </a:rPr>
                            <m:t>𝜶</m:t>
                          </m:r>
                        </m:e>
                      </m:d>
                      <m:r>
                        <a:rPr lang="en-US" altLang="zh-CN" sz="2800" b="0" i="1" smtClean="0">
                          <a:solidFill>
                            <a:srgbClr val="09405E"/>
                          </a:solidFill>
                          <a:latin typeface="Cambria Math" charset="0"/>
                          <a:ea typeface="微软雅黑" pitchFamily="34" charset="-122"/>
                        </a:rPr>
                        <m:t>=</m:t>
                      </m:r>
                      <m:nary>
                        <m:naryPr>
                          <m:chr m:val="∑"/>
                          <m:ctrlPr>
                            <a:rPr lang="mr-IN" altLang="zh-CN" sz="2800" b="0" i="1" smtClean="0">
                              <a:solidFill>
                                <a:srgbClr val="09405E"/>
                              </a:solidFill>
                              <a:latin typeface="Cambria Math" charset="0"/>
                              <a:ea typeface="微软雅黑" pitchFamily="34" charset="-122"/>
                            </a:rPr>
                          </m:ctrlPr>
                        </m:naryPr>
                        <m:sub>
                          <m:r>
                            <a:rPr lang="mr-IN" altLang="zh-CN" sz="2800" b="0" i="1" smtClean="0">
                              <a:solidFill>
                                <a:srgbClr val="09405E"/>
                              </a:solidFill>
                              <a:latin typeface="Cambria Math" charset="0"/>
                              <a:ea typeface="微软雅黑" pitchFamily="34" charset="-122"/>
                            </a:rPr>
                            <m:t>𝑖</m:t>
                          </m:r>
                          <m:r>
                            <a:rPr lang="mr-IN" altLang="zh-CN" sz="2800" b="0" i="1" smtClean="0">
                              <a:solidFill>
                                <a:srgbClr val="09405E"/>
                              </a:solidFill>
                              <a:latin typeface="Cambria Math" charset="0"/>
                              <a:ea typeface="微软雅黑" pitchFamily="34" charset="-122"/>
                            </a:rPr>
                            <m:t>=0</m:t>
                          </m:r>
                        </m:sub>
                        <m:sup>
                          <m:r>
                            <a:rPr lang="en-US" altLang="zh-CN" sz="2800" b="0" i="1" smtClean="0">
                              <a:solidFill>
                                <a:srgbClr val="09405E"/>
                              </a:solidFill>
                              <a:latin typeface="Cambria Math" charset="0"/>
                              <a:ea typeface="微软雅黑" pitchFamily="34" charset="-122"/>
                            </a:rPr>
                            <m:t>𝑁</m:t>
                          </m:r>
                        </m:sup>
                        <m:e>
                          <m:sSub>
                            <m:sSubPr>
                              <m:ctrlPr>
                                <a:rPr lang="en-US" altLang="zh-CN" sz="2800" b="0" i="1" smtClean="0">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微软雅黑" pitchFamily="34" charset="-122"/>
                                </a:rPr>
                                <m:t>𝑖</m:t>
                              </m:r>
                            </m:sub>
                          </m:sSub>
                        </m:e>
                      </m:nary>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n-US" altLang="zh-CN" sz="2800" b="0" i="1" smtClean="0">
                              <a:solidFill>
                                <a:srgbClr val="09405E"/>
                              </a:solidFill>
                              <a:latin typeface="Cambria Math" charset="0"/>
                              <a:ea typeface="微软雅黑" pitchFamily="34" charset="-122"/>
                            </a:rPr>
                            <m:t>2</m:t>
                          </m:r>
                        </m:den>
                      </m:f>
                      <m:nary>
                        <m:naryPr>
                          <m:chr m:val="∑"/>
                          <m:ctrlPr>
                            <a:rPr lang="mr-IN" altLang="zh-CN" sz="2800" i="1">
                              <a:solidFill>
                                <a:srgbClr val="09405E"/>
                              </a:solidFill>
                              <a:latin typeface="Cambria Math" charset="0"/>
                              <a:ea typeface="微软雅黑" pitchFamily="34" charset="-122"/>
                            </a:rPr>
                          </m:ctrlPr>
                        </m:naryPr>
                        <m:sub>
                          <m:r>
                            <a:rPr lang="mr-IN" altLang="zh-CN" sz="2800" i="1">
                              <a:solidFill>
                                <a:srgbClr val="09405E"/>
                              </a:solidFill>
                              <a:latin typeface="Cambria Math" charset="0"/>
                              <a:ea typeface="微软雅黑" pitchFamily="34" charset="-122"/>
                            </a:rPr>
                            <m:t>𝑖</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nary>
                            <m:naryPr>
                              <m:chr m:val="∑"/>
                              <m:ctrlPr>
                                <a:rPr lang="mr-IN" altLang="zh-CN" sz="2800" i="1">
                                  <a:solidFill>
                                    <a:srgbClr val="09405E"/>
                                  </a:solidFill>
                                  <a:latin typeface="Cambria Math" charset="0"/>
                                  <a:ea typeface="微软雅黑" pitchFamily="34" charset="-122"/>
                                </a:rPr>
                              </m:ctrlPr>
                            </m:naryPr>
                            <m:sub>
                              <m:r>
                                <a:rPr lang="en-US" altLang="zh-CN" sz="2800" b="0" i="1" smtClean="0">
                                  <a:solidFill>
                                    <a:srgbClr val="09405E"/>
                                  </a:solidFill>
                                  <a:latin typeface="Cambria Math" charset="0"/>
                                  <a:ea typeface="微软雅黑" pitchFamily="34" charset="-122"/>
                                </a:rPr>
                                <m:t>𝑗</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Cambria Math" charset="0"/>
                                      <a:cs typeface="Cambria Math" charset="0"/>
                                    </a:rPr>
                                    <m:t>𝑗</m:t>
                                  </m:r>
                                </m:sub>
                              </m:sSub>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b="0" i="1" smtClean="0">
                                      <a:solidFill>
                                        <a:srgbClr val="09405E"/>
                                      </a:solidFill>
                                      <a:latin typeface="Cambria Math" charset="0"/>
                                      <a:ea typeface="Cambria Math" charset="0"/>
                                      <a:cs typeface="Cambria Math" charset="0"/>
                                    </a:rPr>
                                    <m:t>𝑗</m:t>
                                  </m:r>
                                </m:sub>
                              </m:sSub>
                              <m:d>
                                <m:dPr>
                                  <m:begChr m:val="⟨"/>
                                  <m:endChr m:val="⟩"/>
                                  <m:ctrlPr>
                                    <a:rPr lang="en-US" altLang="zh-CN" sz="2800" i="1" smtClean="0">
                                      <a:solidFill>
                                        <a:srgbClr val="09405E"/>
                                      </a:solidFill>
                                      <a:latin typeface="Cambria Math" charset="0"/>
                                      <a:ea typeface="微软雅黑" pitchFamily="34" charset="-122"/>
                                    </a:rPr>
                                  </m:ctrlPr>
                                </m:dPr>
                                <m:e>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𝜙</m:t>
                                      </m:r>
                                      <m:r>
                                        <a:rPr lang="en-US" altLang="zh-CN" sz="2800" b="1" i="0" smtClean="0">
                                          <a:solidFill>
                                            <a:srgbClr val="09405E"/>
                                          </a:solidFill>
                                          <a:latin typeface="Cambria Math" charset="0"/>
                                          <a:ea typeface="Cambria Math" charset="0"/>
                                          <a:cs typeface="Cambria Math" charset="0"/>
                                        </a:rPr>
                                        <m:t>(</m:t>
                                      </m:r>
                                      <m:r>
                                        <a:rPr lang="en-US" altLang="zh-CN" sz="2800" b="1" i="1" smtClean="0">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i="0" smtClean="0">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b="0" i="1" smtClean="0">
                                          <a:solidFill>
                                            <a:srgbClr val="09405E"/>
                                          </a:solidFill>
                                          <a:latin typeface="Cambria Math" charset="0"/>
                                          <a:ea typeface="Cambria Math" charset="0"/>
                                          <a:cs typeface="Cambria Math" charset="0"/>
                                        </a:rPr>
                                        <m:t>𝑗</m:t>
                                      </m:r>
                                    </m:sub>
                                  </m:sSub>
                                  <m:r>
                                    <a:rPr lang="en-US" altLang="zh-CN" sz="2800" b="0" i="1" smtClean="0">
                                      <a:solidFill>
                                        <a:srgbClr val="09405E"/>
                                      </a:solidFill>
                                      <a:latin typeface="Cambria Math" charset="0"/>
                                      <a:ea typeface="微软雅黑" pitchFamily="34" charset="-122"/>
                                    </a:rPr>
                                    <m:t>)</m:t>
                                  </m:r>
                                </m:e>
                              </m:d>
                            </m:e>
                          </m:nary>
                        </m:e>
                      </m:nary>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1259133" y="2020662"/>
                <a:ext cx="8422332" cy="1260345"/>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919857" y="5826261"/>
                <a:ext cx="4176143" cy="5867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r>
                        <a:rPr lang="en-US" altLang="zh-CN" sz="280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𝑗</m:t>
                          </m:r>
                        </m:sub>
                      </m:sSub>
                      <m:r>
                        <a:rPr lang="en-US" altLang="zh-CN" sz="2800" i="1">
                          <a:solidFill>
                            <a:srgbClr val="09405E"/>
                          </a:solidFill>
                          <a:latin typeface="Cambria Math" charset="0"/>
                          <a:ea typeface="微软雅黑" pitchFamily="34" charset="-122"/>
                        </a:rPr>
                        <m:t>)=</m:t>
                      </m:r>
                      <m:d>
                        <m:dPr>
                          <m:begChr m:val="⟨"/>
                          <m:endChr m:val="⟩"/>
                          <m:ctrlPr>
                            <a:rPr lang="en-US" altLang="zh-CN" sz="2800" i="1">
                              <a:solidFill>
                                <a:srgbClr val="09405E"/>
                              </a:solidFill>
                              <a:latin typeface="Cambria Math" charset="0"/>
                              <a:ea typeface="微软雅黑" pitchFamily="34" charset="-122"/>
                            </a:rPr>
                          </m:ctrlPr>
                        </m:dPr>
                        <m:e>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Cambria Math" charset="0"/>
                                  <a:cs typeface="Cambria Math" charset="0"/>
                                </a:rPr>
                                <m:t>𝑗</m:t>
                              </m:r>
                            </m:sub>
                          </m:sSub>
                          <m:r>
                            <a:rPr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919857" y="5826261"/>
                <a:ext cx="4176143" cy="58676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6775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latin typeface="Times New Roman" pitchFamily="18" charset="0"/>
                  </a:rPr>
                  <a:t>选定</a:t>
                </a:r>
                <a:r>
                  <a:rPr lang="zh-CN" altLang="en-US" dirty="0">
                    <a:latin typeface="Times New Roman" pitchFamily="18" charset="0"/>
                  </a:rPr>
                  <a:t>核函数，无需计算映射</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oMath>
                </a14:m>
                <a:r>
                  <a:rPr lang="zh-CN" altLang="en-US" dirty="0">
                    <a:latin typeface="Times New Roman" pitchFamily="18" charset="0"/>
                  </a:rPr>
                  <a:t> </a:t>
                </a:r>
                <a:r>
                  <a:rPr lang="zh-CN" altLang="en-US" dirty="0">
                    <a:latin typeface="Times New Roman" pitchFamily="18" charset="0"/>
                  </a:rPr>
                  <a:t>就可以计算点</a:t>
                </a:r>
                <a:r>
                  <a:rPr lang="zh-CN" altLang="en-US" dirty="0" smtClean="0">
                    <a:latin typeface="Times New Roman" pitchFamily="18" charset="0"/>
                  </a:rPr>
                  <a:t>积</a:t>
                </a:r>
                <a:endParaRPr lang="en-US" altLang="zh-CN" dirty="0" smtClean="0">
                  <a:latin typeface="Times New Roman" pitchFamily="18" charset="0"/>
                </a:endParaRPr>
              </a:p>
              <a:p>
                <a:r>
                  <a:rPr kumimoji="1" lang="en-US" altLang="zh-CN" dirty="0">
                    <a:latin typeface="Times New Roman" pitchFamily="18" charset="0"/>
                  </a:rPr>
                  <a:t> </a:t>
                </a:r>
                <a:r>
                  <a:rPr lang="en-US" altLang="zh-CN" dirty="0">
                    <a:latin typeface="Times New Roman" pitchFamily="18" charset="0"/>
                  </a:rPr>
                  <a:t>SVM</a:t>
                </a:r>
                <a:r>
                  <a:rPr lang="zh-CN" altLang="en-US" dirty="0">
                    <a:latin typeface="Times New Roman" pitchFamily="18" charset="0"/>
                  </a:rPr>
                  <a:t>核化目标函数</a:t>
                </a:r>
                <a:r>
                  <a:rPr lang="zh-CN" altLang="en-US" dirty="0" smtClean="0">
                    <a:latin typeface="Times New Roman" pitchFamily="18" charset="0"/>
                  </a:rPr>
                  <a:t>为</a:t>
                </a:r>
                <a:endParaRPr lang="en-US" altLang="zh-CN" dirty="0" smtClean="0">
                  <a:latin typeface="Times New Roman" pitchFamily="18" charset="0"/>
                </a:endParaRPr>
              </a:p>
              <a:p>
                <a:endParaRPr kumimoji="1" lang="en-US" altLang="zh-CN" dirty="0">
                  <a:latin typeface="Times New Roman" pitchFamily="18" charset="0"/>
                </a:endParaRPr>
              </a:p>
              <a:p>
                <a:endParaRPr kumimoji="1" lang="en-US" altLang="zh-CN" dirty="0" smtClean="0">
                  <a:latin typeface="Times New Roman" pitchFamily="18" charset="0"/>
                </a:endParaRPr>
              </a:p>
              <a:p>
                <a:endParaRPr kumimoji="1" lang="en-US" altLang="zh-CN" dirty="0">
                  <a:latin typeface="Times New Roman" pitchFamily="18" charset="0"/>
                </a:endParaRPr>
              </a:p>
              <a:p>
                <a:r>
                  <a:rPr kumimoji="1" lang="zh-CN" altLang="en-US" dirty="0"/>
                  <a:t>预测模型为：</a:t>
                </a:r>
                <a14:m>
                  <m:oMath xmlns:m="http://schemas.openxmlformats.org/officeDocument/2006/math">
                    <m:r>
                      <a:rPr lang="en-US" altLang="zh-CN" i="1">
                        <a:latin typeface="Cambria Math" charset="0"/>
                      </a:rPr>
                      <m:t>𝑓</m:t>
                    </m:r>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sSup>
                      <m:sSupPr>
                        <m:ctrlPr>
                          <a:rPr lang="mr-IN" altLang="zh-CN" i="1">
                            <a:latin typeface="Cambria Math" charset="0"/>
                          </a:rPr>
                        </m:ctrlPr>
                      </m:sSupPr>
                      <m:e>
                        <m:r>
                          <a:rPr lang="en-US" altLang="zh-CN" b="1" i="1">
                            <a:latin typeface="Cambria Math" charset="0"/>
                          </a:rPr>
                          <m:t>𝒘</m:t>
                        </m:r>
                      </m:e>
                      <m:sup>
                        <m:r>
                          <m:rPr>
                            <m:sty m:val="p"/>
                          </m:rPr>
                          <a:rPr lang="en-US" altLang="zh-CN" i="0">
                            <a:latin typeface="Cambria Math" charset="0"/>
                          </a:rPr>
                          <m:t>T</m:t>
                        </m:r>
                      </m:sup>
                    </m:sSup>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r>
                      <a:rPr lang="en-US" altLang="zh-CN" i="1">
                        <a:latin typeface="Cambria Math" charset="0"/>
                        <a:ea typeface="Cambria Math" charset="0"/>
                        <a:cs typeface="Cambria Math" charset="0"/>
                      </a:rPr>
                      <m:t>=</m:t>
                    </m:r>
                    <m:nary>
                      <m:naryPr>
                        <m:chr m:val="∑"/>
                        <m:limLoc m:val="subSup"/>
                        <m:ctrlPr>
                          <a:rPr lang="is-IS" altLang="zh-CN" i="1">
                            <a:latin typeface="Cambria Math" charset="0"/>
                            <a:ea typeface="Cambria Math" charset="0"/>
                            <a:cs typeface="Cambria Math" charset="0"/>
                          </a:rPr>
                        </m:ctrlPr>
                      </m:naryPr>
                      <m:sub>
                        <m:r>
                          <m:rPr>
                            <m:brk m:alnAt="25"/>
                          </m:rPr>
                          <a:rPr lang="en-US" altLang="zh-CN" i="1">
                            <a:latin typeface="Cambria Math" charset="0"/>
                            <a:ea typeface="Cambria Math" charset="0"/>
                            <a:cs typeface="Cambria Math" charset="0"/>
                          </a:rPr>
                          <m:t>𝑖</m:t>
                        </m:r>
                        <m:r>
                          <a:rPr lang="en-US" altLang="zh-CN" i="1">
                            <a:latin typeface="Cambria Math" charset="0"/>
                            <a:ea typeface="Cambria Math" charset="0"/>
                            <a:cs typeface="Cambria Math" charset="0"/>
                          </a:rPr>
                          <m:t>=1</m:t>
                        </m:r>
                      </m:sub>
                      <m:sup>
                        <m:r>
                          <a:rPr lang="en-US" altLang="zh-CN" i="1">
                            <a:latin typeface="Cambria Math" charset="0"/>
                            <a:ea typeface="Cambria Math" charset="0"/>
                            <a:cs typeface="Cambria Math" charset="0"/>
                          </a:rPr>
                          <m:t>𝑁</m:t>
                        </m:r>
                      </m:sup>
                      <m:e>
                        <m:sSub>
                          <m:sSubPr>
                            <m:ctrlPr>
                              <a:rPr lang="en-US" altLang="zh-CN" i="1">
                                <a:latin typeface="Cambria Math" charset="0"/>
                                <a:ea typeface="Cambria Math" charset="0"/>
                                <a:cs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ea typeface="Cambria Math" charset="0"/>
                                <a:cs typeface="Cambria Math" charset="0"/>
                              </a:rPr>
                              <m:t>𝑖</m:t>
                            </m:r>
                          </m:sub>
                        </m:sSub>
                        <m:sSub>
                          <m:sSubPr>
                            <m:ctrlPr>
                              <a:rPr lang="en-US" altLang="zh-CN" i="1">
                                <a:latin typeface="Cambria Math" charset="0"/>
                                <a:ea typeface="Cambria Math" charset="0"/>
                                <a:cs typeface="Cambria Math" charset="0"/>
                              </a:rPr>
                            </m:ctrlPr>
                          </m:sSubPr>
                          <m:e>
                            <m:r>
                              <a:rPr lang="en-US" altLang="zh-CN" i="1">
                                <a:latin typeface="Cambria Math" charset="0"/>
                                <a:ea typeface="Cambria Math" charset="0"/>
                                <a:cs typeface="Cambria Math" charset="0"/>
                              </a:rPr>
                              <m:t>𝑦</m:t>
                            </m:r>
                          </m:e>
                          <m:sub>
                            <m:r>
                              <a:rPr lang="en-US" altLang="zh-CN" i="1">
                                <a:latin typeface="Cambria Math" charset="0"/>
                                <a:ea typeface="Cambria Math" charset="0"/>
                                <a:cs typeface="Cambria Math" charset="0"/>
                              </a:rPr>
                              <m:t>𝑖</m:t>
                            </m:r>
                          </m:sub>
                        </m:sSub>
                        <m:r>
                          <a:rPr lang="en-US" altLang="zh-CN" i="1">
                            <a:solidFill>
                              <a:srgbClr val="C00000"/>
                            </a:solidFill>
                            <a:latin typeface="Cambria Math" charset="0"/>
                            <a:ea typeface="Cambria Math" charset="0"/>
                            <a:cs typeface="Cambria Math" charset="0"/>
                          </a:rPr>
                          <m:t>𝑘</m:t>
                        </m:r>
                        <m:r>
                          <a:rPr lang="en-US" altLang="zh-CN" i="1">
                            <a:solidFill>
                              <a:srgbClr val="C00000"/>
                            </a:solidFill>
                            <a:latin typeface="Cambria Math" charset="0"/>
                            <a:ea typeface="Cambria Math" charset="0"/>
                            <a:cs typeface="Cambria Math" charset="0"/>
                          </a:rPr>
                          <m:t>(</m:t>
                        </m:r>
                        <m:sSub>
                          <m:sSubPr>
                            <m:ctrlPr>
                              <a:rPr lang="en-US" altLang="zh-CN" i="1">
                                <a:solidFill>
                                  <a:srgbClr val="C00000"/>
                                </a:solidFill>
                                <a:latin typeface="Cambria Math" charset="0"/>
                                <a:ea typeface="Cambria Math" charset="0"/>
                                <a:cs typeface="Cambria Math" charset="0"/>
                              </a:rPr>
                            </m:ctrlPr>
                          </m:sSubPr>
                          <m:e>
                            <m:r>
                              <a:rPr lang="en-US" altLang="zh-CN" b="1">
                                <a:solidFill>
                                  <a:srgbClr val="C00000"/>
                                </a:solidFill>
                                <a:latin typeface="Cambria Math" charset="0"/>
                                <a:ea typeface="Cambria Math" charset="0"/>
                                <a:cs typeface="Cambria Math" charset="0"/>
                              </a:rPr>
                              <m:t>𝐱</m:t>
                            </m:r>
                            <m:r>
                              <a:rPr lang="en-US" altLang="zh-CN" b="1">
                                <a:solidFill>
                                  <a:srgbClr val="C00000"/>
                                </a:solidFill>
                                <a:latin typeface="Cambria Math" charset="0"/>
                                <a:ea typeface="Cambria Math" charset="0"/>
                                <a:cs typeface="Cambria Math" charset="0"/>
                              </a:rPr>
                              <m:t>,</m:t>
                            </m:r>
                            <m:r>
                              <a:rPr lang="en-US" altLang="zh-CN" b="1">
                                <a:solidFill>
                                  <a:srgbClr val="C00000"/>
                                </a:solidFill>
                                <a:latin typeface="Cambria Math" charset="0"/>
                                <a:ea typeface="Cambria Math" charset="0"/>
                                <a:cs typeface="Cambria Math" charset="0"/>
                              </a:rPr>
                              <m:t>𝐱</m:t>
                            </m:r>
                          </m:e>
                          <m:sub>
                            <m:r>
                              <a:rPr lang="en-US" altLang="zh-CN" i="1">
                                <a:solidFill>
                                  <a:srgbClr val="C00000"/>
                                </a:solidFill>
                                <a:latin typeface="Cambria Math" charset="0"/>
                                <a:ea typeface="Cambria Math" charset="0"/>
                                <a:cs typeface="Cambria Math" charset="0"/>
                              </a:rPr>
                              <m:t>𝑖</m:t>
                            </m:r>
                          </m:sub>
                        </m:sSub>
                        <m:r>
                          <a:rPr lang="en-US" altLang="zh-CN" i="1">
                            <a:solidFill>
                              <a:srgbClr val="C00000"/>
                            </a:solidFill>
                            <a:latin typeface="Cambria Math" charset="0"/>
                            <a:ea typeface="Cambria Math" charset="0"/>
                            <a:cs typeface="Cambria Math" charset="0"/>
                          </a:rPr>
                          <m:t>)</m:t>
                        </m:r>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nary>
                  </m:oMath>
                </a14:m>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rPr>
              <a:t>核技巧（</a:t>
            </a:r>
            <a:r>
              <a:rPr lang="en-US" altLang="zh-CN" dirty="0">
                <a:latin typeface="Times New Roman" pitchFamily="18" charset="0"/>
              </a:rPr>
              <a:t>Kernel Trick</a:t>
            </a:r>
            <a:r>
              <a:rPr lang="zh-CN" altLang="en-US" dirty="0">
                <a:latin typeface="Times New Roman" pitchFamily="18" charset="0"/>
              </a:rPr>
              <a:t>）</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278183" y="2506053"/>
                <a:ext cx="8422332" cy="1260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𝑊</m:t>
                      </m:r>
                      <m:d>
                        <m:dPr>
                          <m:ctrlPr>
                            <a:rPr lang="en-US" altLang="zh-CN" sz="2800" b="0" i="1" smtClean="0">
                              <a:solidFill>
                                <a:srgbClr val="09405E"/>
                              </a:solidFill>
                              <a:latin typeface="Cambria Math" charset="0"/>
                              <a:ea typeface="微软雅黑" pitchFamily="34" charset="-122"/>
                            </a:rPr>
                          </m:ctrlPr>
                        </m:dPr>
                        <m:e>
                          <m:r>
                            <a:rPr lang="en-US" altLang="zh-CN" sz="2800" b="1" i="1" smtClean="0">
                              <a:solidFill>
                                <a:srgbClr val="09405E"/>
                              </a:solidFill>
                              <a:latin typeface="Cambria Math" charset="0"/>
                              <a:ea typeface="Cambria Math" charset="0"/>
                              <a:cs typeface="Cambria Math" charset="0"/>
                            </a:rPr>
                            <m:t>𝜶</m:t>
                          </m:r>
                        </m:e>
                      </m:d>
                      <m:r>
                        <a:rPr lang="en-US" altLang="zh-CN" sz="2800" b="0" i="1" smtClean="0">
                          <a:solidFill>
                            <a:srgbClr val="09405E"/>
                          </a:solidFill>
                          <a:latin typeface="Cambria Math" charset="0"/>
                          <a:ea typeface="微软雅黑" pitchFamily="34" charset="-122"/>
                        </a:rPr>
                        <m:t>=</m:t>
                      </m:r>
                      <m:nary>
                        <m:naryPr>
                          <m:chr m:val="∑"/>
                          <m:ctrlPr>
                            <a:rPr lang="mr-IN" altLang="zh-CN" sz="2800" b="0" i="1" smtClean="0">
                              <a:solidFill>
                                <a:srgbClr val="09405E"/>
                              </a:solidFill>
                              <a:latin typeface="Cambria Math" charset="0"/>
                              <a:ea typeface="微软雅黑" pitchFamily="34" charset="-122"/>
                            </a:rPr>
                          </m:ctrlPr>
                        </m:naryPr>
                        <m:sub>
                          <m:r>
                            <a:rPr lang="mr-IN" altLang="zh-CN" sz="2800" b="0" i="1" smtClean="0">
                              <a:solidFill>
                                <a:srgbClr val="09405E"/>
                              </a:solidFill>
                              <a:latin typeface="Cambria Math" charset="0"/>
                              <a:ea typeface="微软雅黑" pitchFamily="34" charset="-122"/>
                            </a:rPr>
                            <m:t>𝑖</m:t>
                          </m:r>
                          <m:r>
                            <a:rPr lang="mr-IN" altLang="zh-CN" sz="2800" b="0" i="1" smtClean="0">
                              <a:solidFill>
                                <a:srgbClr val="09405E"/>
                              </a:solidFill>
                              <a:latin typeface="Cambria Math" charset="0"/>
                              <a:ea typeface="微软雅黑" pitchFamily="34" charset="-122"/>
                            </a:rPr>
                            <m:t>=0</m:t>
                          </m:r>
                        </m:sub>
                        <m:sup>
                          <m:r>
                            <a:rPr lang="en-US" altLang="zh-CN" sz="2800" b="0" i="1" smtClean="0">
                              <a:solidFill>
                                <a:srgbClr val="09405E"/>
                              </a:solidFill>
                              <a:latin typeface="Cambria Math" charset="0"/>
                              <a:ea typeface="微软雅黑" pitchFamily="34" charset="-122"/>
                            </a:rPr>
                            <m:t>𝑁</m:t>
                          </m:r>
                        </m:sup>
                        <m:e>
                          <m:sSub>
                            <m:sSubPr>
                              <m:ctrlPr>
                                <a:rPr lang="en-US" altLang="zh-CN" sz="2800" b="0" i="1" smtClean="0">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微软雅黑" pitchFamily="34" charset="-122"/>
                                </a:rPr>
                                <m:t>𝑖</m:t>
                              </m:r>
                            </m:sub>
                          </m:sSub>
                        </m:e>
                      </m:nary>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n-US" altLang="zh-CN" sz="2800" b="0" i="1" smtClean="0">
                              <a:solidFill>
                                <a:srgbClr val="09405E"/>
                              </a:solidFill>
                              <a:latin typeface="Cambria Math" charset="0"/>
                              <a:ea typeface="微软雅黑" pitchFamily="34" charset="-122"/>
                            </a:rPr>
                            <m:t>2</m:t>
                          </m:r>
                        </m:den>
                      </m:f>
                      <m:nary>
                        <m:naryPr>
                          <m:chr m:val="∑"/>
                          <m:ctrlPr>
                            <a:rPr lang="mr-IN" altLang="zh-CN" sz="2800" i="1">
                              <a:solidFill>
                                <a:srgbClr val="09405E"/>
                              </a:solidFill>
                              <a:latin typeface="Cambria Math" charset="0"/>
                              <a:ea typeface="微软雅黑" pitchFamily="34" charset="-122"/>
                            </a:rPr>
                          </m:ctrlPr>
                        </m:naryPr>
                        <m:sub>
                          <m:r>
                            <a:rPr lang="mr-IN" altLang="zh-CN" sz="2800" i="1">
                              <a:solidFill>
                                <a:srgbClr val="09405E"/>
                              </a:solidFill>
                              <a:latin typeface="Cambria Math" charset="0"/>
                              <a:ea typeface="微软雅黑" pitchFamily="34" charset="-122"/>
                            </a:rPr>
                            <m:t>𝑖</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nary>
                            <m:naryPr>
                              <m:chr m:val="∑"/>
                              <m:ctrlPr>
                                <a:rPr lang="mr-IN" altLang="zh-CN" sz="2800" i="1">
                                  <a:solidFill>
                                    <a:srgbClr val="09405E"/>
                                  </a:solidFill>
                                  <a:latin typeface="Cambria Math" charset="0"/>
                                  <a:ea typeface="微软雅黑" pitchFamily="34" charset="-122"/>
                                </a:rPr>
                              </m:ctrlPr>
                            </m:naryPr>
                            <m:sub>
                              <m:r>
                                <a:rPr lang="en-US" altLang="zh-CN" sz="2800" b="0" i="1" smtClean="0">
                                  <a:solidFill>
                                    <a:srgbClr val="09405E"/>
                                  </a:solidFill>
                                  <a:latin typeface="Cambria Math" charset="0"/>
                                  <a:ea typeface="微软雅黑" pitchFamily="34" charset="-122"/>
                                </a:rPr>
                                <m:t>𝑗</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Cambria Math" charset="0"/>
                                      <a:cs typeface="Cambria Math" charset="0"/>
                                    </a:rPr>
                                    <m:t>𝑗</m:t>
                                  </m:r>
                                </m:sub>
                              </m:sSub>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b="0" i="1" smtClean="0">
                                      <a:solidFill>
                                        <a:srgbClr val="09405E"/>
                                      </a:solidFill>
                                      <a:latin typeface="Cambria Math" charset="0"/>
                                      <a:ea typeface="Cambria Math" charset="0"/>
                                      <a:cs typeface="Cambria Math" charset="0"/>
                                    </a:rPr>
                                    <m:t>𝑗</m:t>
                                  </m:r>
                                </m:sub>
                              </m:sSub>
                              <m:r>
                                <a:rPr lang="en-US" altLang="zh-CN" sz="2800" i="1" smtClean="0">
                                  <a:solidFill>
                                    <a:srgbClr val="C00000"/>
                                  </a:solidFill>
                                  <a:latin typeface="Cambria Math" charset="0"/>
                                  <a:ea typeface="微软雅黑" pitchFamily="34" charset="-122"/>
                                </a:rPr>
                                <m:t>𝑘</m:t>
                              </m:r>
                              <m:r>
                                <a:rPr lang="en-US" altLang="zh-CN" sz="2800" i="1" smtClean="0">
                                  <a:solidFill>
                                    <a:srgbClr val="C00000"/>
                                  </a:solidFill>
                                  <a:latin typeface="Cambria Math" charset="0"/>
                                  <a:ea typeface="微软雅黑" pitchFamily="34" charset="-122"/>
                                </a:rPr>
                                <m:t>(</m:t>
                              </m:r>
                              <m:sSub>
                                <m:sSubPr>
                                  <m:ctrlPr>
                                    <a:rPr lang="en-US" altLang="zh-CN" sz="2800" i="1">
                                      <a:solidFill>
                                        <a:srgbClr val="C00000"/>
                                      </a:solidFill>
                                      <a:latin typeface="Cambria Math" charset="0"/>
                                      <a:ea typeface="微软雅黑" pitchFamily="34" charset="-122"/>
                                    </a:rPr>
                                  </m:ctrlPr>
                                </m:sSubPr>
                                <m:e>
                                  <m:r>
                                    <a:rPr lang="en-US" altLang="zh-CN" sz="2800" b="1" i="1">
                                      <a:solidFill>
                                        <a:srgbClr val="C00000"/>
                                      </a:solidFill>
                                      <a:latin typeface="Cambria Math" charset="0"/>
                                      <a:ea typeface="微软雅黑" pitchFamily="34" charset="-122"/>
                                    </a:rPr>
                                    <m:t>𝒙</m:t>
                                  </m:r>
                                </m:e>
                                <m:sub>
                                  <m:r>
                                    <a:rPr lang="en-US" altLang="zh-CN" sz="2800" i="1">
                                      <a:solidFill>
                                        <a:srgbClr val="C00000"/>
                                      </a:solidFill>
                                      <a:latin typeface="Cambria Math" charset="0"/>
                                      <a:ea typeface="微软雅黑" pitchFamily="34" charset="-122"/>
                                    </a:rPr>
                                    <m:t>𝑖</m:t>
                                  </m:r>
                                </m:sub>
                              </m:sSub>
                              <m:r>
                                <a:rPr lang="en-US" altLang="zh-CN" sz="2800" i="1">
                                  <a:solidFill>
                                    <a:srgbClr val="C00000"/>
                                  </a:solidFill>
                                  <a:latin typeface="Cambria Math" charset="0"/>
                                  <a:ea typeface="微软雅黑" pitchFamily="34" charset="-122"/>
                                </a:rPr>
                                <m:t>,</m:t>
                              </m:r>
                              <m:sSub>
                                <m:sSubPr>
                                  <m:ctrlPr>
                                    <a:rPr lang="en-US" altLang="zh-CN" sz="2800" i="1">
                                      <a:solidFill>
                                        <a:srgbClr val="C00000"/>
                                      </a:solidFill>
                                      <a:latin typeface="Cambria Math" charset="0"/>
                                      <a:ea typeface="微软雅黑" pitchFamily="34" charset="-122"/>
                                    </a:rPr>
                                  </m:ctrlPr>
                                </m:sSubPr>
                                <m:e>
                                  <m:r>
                                    <a:rPr lang="en-US" altLang="zh-CN" sz="2800" b="1" i="1">
                                      <a:solidFill>
                                        <a:srgbClr val="C00000"/>
                                      </a:solidFill>
                                      <a:latin typeface="Cambria Math" charset="0"/>
                                      <a:ea typeface="微软雅黑" pitchFamily="34" charset="-122"/>
                                    </a:rPr>
                                    <m:t>𝒙</m:t>
                                  </m:r>
                                </m:e>
                                <m:sub>
                                  <m:r>
                                    <a:rPr lang="en-US" altLang="zh-CN" sz="2800" i="1">
                                      <a:solidFill>
                                        <a:srgbClr val="C00000"/>
                                      </a:solidFill>
                                      <a:latin typeface="Cambria Math" charset="0"/>
                                      <a:ea typeface="微软雅黑" pitchFamily="34" charset="-122"/>
                                    </a:rPr>
                                    <m:t>𝑗</m:t>
                                  </m:r>
                                </m:sub>
                              </m:sSub>
                              <m:r>
                                <a:rPr lang="en-US" altLang="zh-CN" sz="2800" i="1">
                                  <a:solidFill>
                                    <a:srgbClr val="C00000"/>
                                  </a:solidFill>
                                  <a:latin typeface="Cambria Math" charset="0"/>
                                  <a:ea typeface="微软雅黑" pitchFamily="34" charset="-122"/>
                                </a:rPr>
                                <m:t>)</m:t>
                              </m:r>
                            </m:e>
                          </m:nary>
                        </m:e>
                      </m:nary>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1278183" y="2506053"/>
                <a:ext cx="8422332" cy="1260345"/>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83169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一种核函数的构造方式是</a:t>
                </a:r>
                <a:r>
                  <a:rPr lang="zh-CN" altLang="en-US" dirty="0">
                    <a:solidFill>
                      <a:srgbClr val="C00000"/>
                    </a:solidFill>
                  </a:rPr>
                  <a:t>显式</a:t>
                </a:r>
                <a:r>
                  <a:rPr lang="zh-CN" altLang="en-US" dirty="0"/>
                  <a:t>地定义一个</a:t>
                </a:r>
                <a:r>
                  <a:rPr lang="zh-CN" altLang="en-US" dirty="0">
                    <a:solidFill>
                      <a:srgbClr val="C00000"/>
                    </a:solidFill>
                  </a:rPr>
                  <a:t>特征映射</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0" smtClean="0">
                        <a:latin typeface="Cambria Math" charset="0"/>
                        <a:ea typeface="Cambria Math" charset="0"/>
                        <a:cs typeface="Cambria Math" charset="0"/>
                      </a:rPr>
                      <m:t>.</m:t>
                    </m:r>
                    <m:r>
                      <a:rPr lang="en-US" altLang="zh-CN">
                        <a:latin typeface="Cambria Math" charset="0"/>
                        <a:ea typeface="Cambria Math" charset="0"/>
                        <a:cs typeface="Cambria Math" charset="0"/>
                      </a:rPr>
                      <m:t>)</m:t>
                    </m:r>
                  </m:oMath>
                </a14:m>
                <a:r>
                  <a:rPr lang="zh-CN" altLang="en-US" dirty="0" smtClean="0"/>
                  <a:t> </a:t>
                </a:r>
                <a:r>
                  <a:rPr lang="zh-CN" altLang="en-US" dirty="0"/>
                  <a:t>，将每个输入</a:t>
                </a:r>
                <a14:m>
                  <m:oMath xmlns:m="http://schemas.openxmlformats.org/officeDocument/2006/math">
                    <m:r>
                      <a:rPr lang="en-US" altLang="zh-CN" b="1" i="1" dirty="0" smtClean="0">
                        <a:latin typeface="Cambria Math" charset="0"/>
                        <a:ea typeface="Cambria Math" charset="0"/>
                        <a:cs typeface="Cambria Math" charset="0"/>
                      </a:rPr>
                      <m:t>𝒙</m:t>
                    </m:r>
                  </m:oMath>
                </a14:m>
                <a:r>
                  <a:rPr lang="zh-CN" altLang="en-US" dirty="0"/>
                  <a:t>映射到</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oMath>
                </a14:m>
                <a:r>
                  <a:rPr lang="zh-CN" altLang="en-US" dirty="0">
                    <a:latin typeface="Times New Roman" pitchFamily="18" charset="0"/>
                  </a:rPr>
                  <a:t> </a:t>
                </a:r>
                <a:r>
                  <a:rPr lang="zh-CN" altLang="en-US" dirty="0"/>
                  <a:t>。从而得到核函数的</a:t>
                </a:r>
                <a:r>
                  <a:rPr lang="zh-CN" altLang="en-US" dirty="0">
                    <a:solidFill>
                      <a:srgbClr val="C00000"/>
                    </a:solidFill>
                  </a:rPr>
                  <a:t>间接</a:t>
                </a:r>
                <a:r>
                  <a:rPr lang="zh-CN" altLang="en-US" dirty="0" smtClean="0"/>
                  <a:t>定义</a:t>
                </a:r>
                <a:endParaRPr lang="en-US" altLang="zh-CN" dirty="0" smtClean="0"/>
              </a:p>
              <a:p>
                <a:pPr lvl="1"/>
                <a:endParaRPr kumimoji="1" lang="en-US" altLang="zh-CN" dirty="0" smtClean="0"/>
              </a:p>
              <a:p>
                <a:pPr lvl="1"/>
                <a:endParaRPr kumimoji="1" lang="en-US" altLang="zh-CN" dirty="0"/>
              </a:p>
              <a:p>
                <a:r>
                  <a:rPr lang="zh-CN" altLang="en-US" dirty="0"/>
                  <a:t>其中</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a:latin typeface="Cambria Math" charset="0"/>
                        <a:ea typeface="Cambria Math" charset="0"/>
                        <a:cs typeface="Cambria Math" charset="0"/>
                      </a:rPr>
                      <m:t>.</m:t>
                    </m:r>
                    <m:r>
                      <a:rPr lang="en-US" altLang="zh-CN">
                        <a:latin typeface="Cambria Math" charset="0"/>
                        <a:ea typeface="Cambria Math" charset="0"/>
                        <a:cs typeface="Cambria Math" charset="0"/>
                      </a:rPr>
                      <m:t>)</m:t>
                    </m:r>
                  </m:oMath>
                </a14:m>
                <a:r>
                  <a:rPr lang="zh-CN" altLang="en-US" dirty="0"/>
                  <a:t>称为</a:t>
                </a:r>
                <a:r>
                  <a:rPr lang="zh-CN" altLang="en-US" dirty="0">
                    <a:solidFill>
                      <a:srgbClr val="C00000"/>
                    </a:solidFill>
                  </a:rPr>
                  <a:t>基</a:t>
                </a:r>
                <a:r>
                  <a:rPr lang="zh-CN" altLang="en-US" dirty="0" smtClean="0">
                    <a:solidFill>
                      <a:srgbClr val="C00000"/>
                    </a:solidFill>
                  </a:rPr>
                  <a:t>函数</a:t>
                </a:r>
                <a:r>
                  <a:rPr lang="zh-CN" altLang="en-US" dirty="0"/>
                  <a:t>。</a:t>
                </a:r>
                <a:endParaRPr kumimoji="1" lang="en-US" altLang="zh-CN" dirty="0" smtClean="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构造核函数</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2700907" y="2587761"/>
                <a:ext cx="4176143" cy="5867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r>
                        <a:rPr lang="en-US" altLang="zh-CN" sz="280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𝑗</m:t>
                          </m:r>
                        </m:sub>
                      </m:sSub>
                      <m:r>
                        <a:rPr lang="en-US" altLang="zh-CN" sz="2800" i="1">
                          <a:solidFill>
                            <a:srgbClr val="09405E"/>
                          </a:solidFill>
                          <a:latin typeface="Cambria Math" charset="0"/>
                          <a:ea typeface="微软雅黑" pitchFamily="34" charset="-122"/>
                        </a:rPr>
                        <m:t>)=</m:t>
                      </m:r>
                      <m:d>
                        <m:dPr>
                          <m:begChr m:val="⟨"/>
                          <m:endChr m:val="⟩"/>
                          <m:ctrlPr>
                            <a:rPr lang="en-US" altLang="zh-CN" sz="2800" i="1">
                              <a:solidFill>
                                <a:srgbClr val="09405E"/>
                              </a:solidFill>
                              <a:latin typeface="Cambria Math" charset="0"/>
                              <a:ea typeface="微软雅黑" pitchFamily="34" charset="-122"/>
                            </a:rPr>
                          </m:ctrlPr>
                        </m:dPr>
                        <m:e>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Cambria Math" charset="0"/>
                                  <a:cs typeface="Cambria Math" charset="0"/>
                                </a:rPr>
                                <m:t>𝑗</m:t>
                              </m:r>
                            </m:sub>
                          </m:sSub>
                          <m:r>
                            <a:rPr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2700907" y="2587761"/>
                <a:ext cx="4176143" cy="58676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2700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另一种可选的方式是</a:t>
            </a:r>
            <a:r>
              <a:rPr lang="zh-CN" altLang="en-US" dirty="0">
                <a:solidFill>
                  <a:srgbClr val="C00000"/>
                </a:solidFill>
              </a:rPr>
              <a:t>直接</a:t>
            </a:r>
            <a:r>
              <a:rPr lang="zh-CN" altLang="en-US" dirty="0"/>
              <a:t>定义核</a:t>
            </a:r>
            <a:r>
              <a:rPr lang="zh-CN" altLang="en-US" dirty="0" smtClean="0"/>
              <a:t>函数。</a:t>
            </a:r>
            <a:endParaRPr lang="en-US" altLang="zh-CN" dirty="0" smtClean="0"/>
          </a:p>
          <a:p>
            <a:r>
              <a:rPr lang="zh-CN" altLang="en-US" dirty="0"/>
              <a:t>此时需保证函数是</a:t>
            </a:r>
            <a:r>
              <a:rPr lang="zh-CN" altLang="en-US" dirty="0">
                <a:solidFill>
                  <a:srgbClr val="C00000"/>
                </a:solidFill>
              </a:rPr>
              <a:t>有效核</a:t>
            </a:r>
            <a:r>
              <a:rPr lang="zh-CN" altLang="en-US" dirty="0" smtClean="0">
                <a:solidFill>
                  <a:schemeClr val="tx1"/>
                </a:solidFill>
              </a:rPr>
              <a:t>。</a:t>
            </a:r>
            <a:endParaRPr lang="en-US" altLang="zh-CN" dirty="0" smtClean="0">
              <a:solidFill>
                <a:schemeClr val="tx1"/>
              </a:solidFill>
            </a:endParaRPr>
          </a:p>
          <a:p>
            <a:endParaRPr kumimoji="1" lang="en-US" altLang="zh-CN" dirty="0">
              <a:solidFill>
                <a:schemeClr val="tx1"/>
              </a:solidFill>
            </a:endParaRPr>
          </a:p>
          <a:p>
            <a:r>
              <a:rPr lang="zh-CN" altLang="en-US" dirty="0"/>
              <a:t>在显式定义特征映射的情况下，核函数为特征空间（可能为无限维）中的</a:t>
            </a:r>
            <a:r>
              <a:rPr lang="zh-CN" altLang="en-US" dirty="0">
                <a:solidFill>
                  <a:srgbClr val="C00000"/>
                </a:solidFill>
              </a:rPr>
              <a:t>内积</a:t>
            </a:r>
            <a:r>
              <a:rPr lang="zh-CN" altLang="en-US" dirty="0">
                <a:solidFill>
                  <a:schemeClr val="tx1"/>
                </a:solidFill>
              </a:rPr>
              <a:t>。</a:t>
            </a:r>
            <a:endParaRPr kumimoji="1" lang="zh-CN" altLang="en-US" dirty="0"/>
          </a:p>
        </p:txBody>
      </p:sp>
      <p:sp>
        <p:nvSpPr>
          <p:cNvPr id="3" name="标题 2"/>
          <p:cNvSpPr>
            <a:spLocks noGrp="1"/>
          </p:cNvSpPr>
          <p:nvPr>
            <p:ph type="title"/>
          </p:nvPr>
        </p:nvSpPr>
        <p:spPr/>
        <p:txBody>
          <a:bodyPr/>
          <a:lstStyle/>
          <a:p>
            <a:r>
              <a:rPr lang="zh-CN" altLang="en-US" dirty="0"/>
              <a:t>构造核函数</a:t>
            </a:r>
            <a:endParaRPr kumimoji="1" lang="zh-CN" altLang="en-US" dirty="0"/>
          </a:p>
        </p:txBody>
      </p:sp>
    </p:spTree>
    <p:extLst>
      <p:ext uri="{BB962C8B-B14F-4D97-AF65-F5344CB8AC3E}">
        <p14:creationId xmlns:p14="http://schemas.microsoft.com/office/powerpoint/2010/main" val="763912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smtClean="0"/>
                  <a:t>令</a:t>
                </a:r>
                <a:r>
                  <a:rPr lang="en-US" altLang="zh-CN" dirty="0">
                    <a:latin typeface="Euclid Math One" panose="05050601010101010101" pitchFamily="18" charset="2"/>
                  </a:rPr>
                  <a:t>X</a:t>
                </a:r>
                <a:r>
                  <a:rPr lang="zh-CN" altLang="en-US" dirty="0"/>
                  <a:t>为输入空间， </a:t>
                </a:r>
                <a14:m>
                  <m:oMath xmlns:m="http://schemas.openxmlformats.org/officeDocument/2006/math">
                    <m:r>
                      <a:rPr lang="en-US" altLang="zh-CN" i="1">
                        <a:latin typeface="Cambria Math" charset="0"/>
                        <a:ea typeface="微软雅黑" pitchFamily="34" charset="-122"/>
                      </a:rPr>
                      <m:t>𝑘</m:t>
                    </m:r>
                    <m:r>
                      <a:rPr lang="en-US" altLang="zh-CN" i="1">
                        <a:latin typeface="Cambria Math" charset="0"/>
                        <a:ea typeface="微软雅黑" pitchFamily="34" charset="-122"/>
                      </a:rPr>
                      <m:t>(.,.)</m:t>
                    </m:r>
                  </m:oMath>
                </a14:m>
                <a:r>
                  <a:rPr lang="zh-CN" altLang="en-US" dirty="0"/>
                  <a:t>是定义在</a:t>
                </a:r>
                <a:r>
                  <a:rPr lang="en-US" altLang="zh-CN" dirty="0">
                    <a:latin typeface="Euclid Math One" panose="05050601010101010101" pitchFamily="18" charset="2"/>
                  </a:rPr>
                  <a:t>X</a:t>
                </a:r>
                <a:r>
                  <a:rPr lang="zh-CN" altLang="en-US" dirty="0"/>
                  <a:t>*</a:t>
                </a:r>
                <a:r>
                  <a:rPr lang="en-US" altLang="zh-CN" dirty="0">
                    <a:latin typeface="Euclid Math One" panose="05050601010101010101" pitchFamily="18" charset="2"/>
                  </a:rPr>
                  <a:t>X</a:t>
                </a:r>
                <a:r>
                  <a:rPr lang="zh-CN" altLang="en-US" dirty="0"/>
                  <a:t>上的对称函数，则</a:t>
                </a:r>
                <a14:m>
                  <m:oMath xmlns:m="http://schemas.openxmlformats.org/officeDocument/2006/math">
                    <m:r>
                      <a:rPr lang="en-US" altLang="zh-CN" i="1" dirty="0" smtClean="0">
                        <a:latin typeface="Cambria Math" charset="0"/>
                      </a:rPr>
                      <m:t>𝑘</m:t>
                    </m:r>
                  </m:oMath>
                </a14:m>
                <a:r>
                  <a:rPr lang="zh-CN" altLang="en-US" dirty="0"/>
                  <a:t>是核函数的充要条件是对任意数据</a:t>
                </a:r>
                <a14:m>
                  <m:oMath xmlns:m="http://schemas.openxmlformats.org/officeDocument/2006/math">
                    <m:r>
                      <a:rPr kumimoji="1" lang="zh-CN" altLang="en-US" i="1" dirty="0">
                        <a:latin typeface="Cambria Math" charset="0"/>
                        <a:ea typeface="Euclid Math One" charset="0"/>
                        <a:cs typeface="Euclid Math One" charset="0"/>
                      </a:rPr>
                      <m:t>𝒟</m:t>
                    </m:r>
                    <m:r>
                      <a:rPr kumimoji="1" lang="en-US" altLang="zh-CN" i="1" dirty="0">
                        <a:latin typeface="Cambria Math" charset="0"/>
                        <a:ea typeface="微软雅黑" pitchFamily="34" charset="-122"/>
                      </a:rPr>
                      <m:t>=</m:t>
                    </m:r>
                    <m:sSubSup>
                      <m:sSubSupPr>
                        <m:ctrlPr>
                          <a:rPr kumimoji="1" lang="en-US" altLang="zh-CN" i="1" dirty="0">
                            <a:latin typeface="Cambria Math" charset="0"/>
                            <a:ea typeface="微软雅黑" pitchFamily="34" charset="-122"/>
                          </a:rPr>
                        </m:ctrlPr>
                      </m:sSubSupPr>
                      <m:e>
                        <m:r>
                          <a:rPr kumimoji="1" lang="en-US" altLang="zh-CN" i="1" dirty="0">
                            <a:latin typeface="Cambria Math" charset="0"/>
                            <a:ea typeface="微软雅黑" pitchFamily="34" charset="-122"/>
                          </a:rPr>
                          <m:t>{</m:t>
                        </m:r>
                        <m:sSub>
                          <m:sSubPr>
                            <m:ctrlPr>
                              <a:rPr kumimoji="1" lang="en-US" altLang="zh-CN" i="1">
                                <a:latin typeface="Cambria Math" charset="0"/>
                                <a:ea typeface="微软雅黑" pitchFamily="34" charset="-122"/>
                              </a:rPr>
                            </m:ctrlPr>
                          </m:sSubPr>
                          <m:e>
                            <m:r>
                              <a:rPr kumimoji="1" lang="en-US" altLang="zh-CN" b="1" i="1">
                                <a:latin typeface="Cambria Math" charset="0"/>
                                <a:ea typeface="微软雅黑" pitchFamily="34" charset="-122"/>
                              </a:rPr>
                              <m:t>𝒙</m:t>
                            </m:r>
                          </m:e>
                          <m:sub>
                            <m:r>
                              <a:rPr kumimoji="1" lang="en-US" altLang="zh-CN" i="1">
                                <a:latin typeface="Cambria Math" charset="0"/>
                                <a:ea typeface="微软雅黑" pitchFamily="34" charset="-122"/>
                              </a:rPr>
                              <m:t>𝑖</m:t>
                            </m:r>
                          </m:sub>
                        </m:sSub>
                        <m:r>
                          <a:rPr kumimoji="1" lang="en-US" altLang="zh-CN" i="1" dirty="0">
                            <a:latin typeface="Cambria Math" charset="0"/>
                            <a:ea typeface="微软雅黑" pitchFamily="34" charset="-122"/>
                          </a:rPr>
                          <m:t>}</m:t>
                        </m:r>
                      </m:e>
                      <m:sub>
                        <m:r>
                          <a:rPr kumimoji="1" lang="en-US" altLang="zh-CN" i="1" dirty="0">
                            <a:latin typeface="Cambria Math" charset="0"/>
                            <a:ea typeface="微软雅黑" pitchFamily="34" charset="-122"/>
                          </a:rPr>
                          <m:t>𝑖</m:t>
                        </m:r>
                        <m:r>
                          <a:rPr kumimoji="1" lang="en-US" altLang="zh-CN" i="1" dirty="0">
                            <a:latin typeface="Cambria Math" charset="0"/>
                            <a:ea typeface="微软雅黑" pitchFamily="34" charset="-122"/>
                          </a:rPr>
                          <m:t>=1</m:t>
                        </m:r>
                      </m:sub>
                      <m:sup>
                        <m:r>
                          <a:rPr kumimoji="1" lang="en-US" altLang="zh-CN" i="1" dirty="0">
                            <a:latin typeface="Cambria Math" charset="0"/>
                            <a:ea typeface="微软雅黑" pitchFamily="34" charset="-122"/>
                          </a:rPr>
                          <m:t>𝑁</m:t>
                        </m:r>
                      </m:sup>
                    </m:sSubSup>
                  </m:oMath>
                </a14:m>
                <a:r>
                  <a:rPr lang="zh-CN" altLang="en-US" dirty="0"/>
                  <a:t>，核矩阵</a:t>
                </a:r>
                <a14:m>
                  <m:oMath xmlns:m="http://schemas.openxmlformats.org/officeDocument/2006/math">
                    <m:r>
                      <a:rPr lang="en-US" altLang="zh-CN" b="1" i="1" dirty="0" smtClean="0">
                        <a:latin typeface="Cambria Math" charset="0"/>
                        <a:ea typeface="Cambria Math" charset="0"/>
                        <a:cs typeface="Cambria Math" charset="0"/>
                      </a:rPr>
                      <m:t>𝑲</m:t>
                    </m:r>
                  </m:oMath>
                </a14:m>
                <a:r>
                  <a:rPr lang="zh-CN" altLang="en-US" dirty="0"/>
                  <a:t>总是半正定的</a:t>
                </a:r>
                <a:r>
                  <a:rPr lang="zh-CN" altLang="en-US" dirty="0" smtClean="0"/>
                  <a:t>：</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lang="en-US" altLang="zh-CN" dirty="0" smtClean="0"/>
              </a:p>
              <a:p>
                <a:pPr>
                  <a:lnSpc>
                    <a:spcPct val="100000"/>
                  </a:lnSpc>
                </a:pPr>
                <a:r>
                  <a:rPr lang="zh-CN" altLang="en-US" dirty="0" smtClean="0"/>
                  <a:t>对于</a:t>
                </a:r>
                <a:r>
                  <a:rPr lang="zh-CN" altLang="en-US" dirty="0"/>
                  <a:t>一个半正定核矩阵，总是能找到一个与之对应的映射</a:t>
                </a:r>
                <a:r>
                  <a:rPr lang="el-GR" altLang="zh-CN" i="1" dirty="0" err="1" smtClean="0"/>
                  <a:t>ϕ</a:t>
                </a:r>
                <a:endParaRPr lang="en-US" altLang="zh-CN" i="1" dirty="0"/>
              </a:p>
              <a:p>
                <a:pPr lvl="1">
                  <a:lnSpc>
                    <a:spcPct val="100000"/>
                  </a:lnSpc>
                </a:pPr>
                <a:r>
                  <a:rPr lang="zh-CN" altLang="en-US" sz="2800" dirty="0"/>
                  <a:t>任何一个核函数都隐式定义了一个再生</a:t>
                </a:r>
                <a:r>
                  <a:rPr lang="en-US" altLang="zh-CN" sz="2800" dirty="0"/>
                  <a:t>Hilbert</a:t>
                </a:r>
                <a:r>
                  <a:rPr lang="zh-CN" altLang="en-US" sz="2800" dirty="0"/>
                  <a:t>空间</a:t>
                </a:r>
                <a:endParaRPr kumimoji="1" lang="zh-CN" altLang="en-US" sz="2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281" r="-45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核函数</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511550" y="2262626"/>
                <a:ext cx="7048724" cy="17992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b="1" i="1" smtClean="0">
                          <a:solidFill>
                            <a:srgbClr val="09405E"/>
                          </a:solidFill>
                          <a:latin typeface="Cambria Math" charset="0"/>
                        </a:rPr>
                        <m:t>𝑲</m:t>
                      </m:r>
                      <m:r>
                        <a:rPr lang="zh-CN" altLang="en-US" sz="2800" b="0" i="0">
                          <a:solidFill>
                            <a:srgbClr val="09405E"/>
                          </a:solidFill>
                          <a:latin typeface="Cambria Math" charset="0"/>
                        </a:rPr>
                        <m:t>=</m:t>
                      </m:r>
                      <m:d>
                        <m:dPr>
                          <m:begChr m:val="["/>
                          <m:endChr m:val="]"/>
                          <m:ctrlPr>
                            <a:rPr lang="zh-CN" altLang="en-US" sz="2800" b="0" i="1">
                              <a:solidFill>
                                <a:srgbClr val="09405E"/>
                              </a:solidFill>
                              <a:latin typeface="Cambria Math" charset="0"/>
                            </a:rPr>
                          </m:ctrlPr>
                        </m:dPr>
                        <m:e>
                          <m:m>
                            <m:mPr>
                              <m:plcHide m:val="on"/>
                              <m:mcs>
                                <m:mc>
                                  <m:mcPr>
                                    <m:count m:val="4"/>
                                    <m:mcJc m:val="center"/>
                                  </m:mcPr>
                                </m:mc>
                              </m:mcs>
                              <m:ctrlPr>
                                <a:rPr lang="zh-CN" altLang="en-US" sz="2800" b="0" i="1">
                                  <a:solidFill>
                                    <a:srgbClr val="09405E"/>
                                  </a:solidFill>
                                  <a:latin typeface="Cambria Math" charset="0"/>
                                </a:rPr>
                              </m:ctrlPr>
                            </m:mPr>
                            <m:mr>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r>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r>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mr>
                            <m:mr>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
                        </m:e>
                      </m:d>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511550" y="2262626"/>
                <a:ext cx="7048724" cy="179921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14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多项式核：</a:t>
                </a:r>
                <a:r>
                  <a:rPr lang="en-US" altLang="zh-CN" dirty="0">
                    <a:ea typeface="微软雅黑" pitchFamily="34" charset="-122"/>
                  </a:rPr>
                  <a:t> </a:t>
                </a:r>
                <a14:m>
                  <m:oMath xmlns:m="http://schemas.openxmlformats.org/officeDocument/2006/math">
                    <m:r>
                      <a:rPr lang="en-US" altLang="zh-CN" i="1">
                        <a:latin typeface="Cambria Math" charset="0"/>
                        <a:ea typeface="微软雅黑" pitchFamily="34" charset="-122"/>
                      </a:rPr>
                      <m:t>𝑘</m:t>
                    </m:r>
                    <m:d>
                      <m:dPr>
                        <m:ctrlPr>
                          <a:rPr lang="en-US" altLang="zh-CN" i="1">
                            <a:latin typeface="Cambria Math" charset="0"/>
                            <a:ea typeface="微软雅黑" pitchFamily="34" charset="-122"/>
                          </a:rPr>
                        </m:ctrlPr>
                      </m:dPr>
                      <m:e>
                        <m:r>
                          <a:rPr lang="en-US" altLang="zh-CN" b="1" i="1" smtClean="0">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smtClean="0">
                                <a:latin typeface="Cambria Math" charset="0"/>
                                <a:ea typeface="微软雅黑" pitchFamily="34" charset="-122"/>
                              </a:rPr>
                            </m:ctrlPr>
                          </m:sSupPr>
                          <m:e>
                            <m:r>
                              <a:rPr lang="en-US" altLang="zh-CN" b="1" i="1">
                                <a:latin typeface="Cambria Math" charset="0"/>
                                <a:ea typeface="微软雅黑" pitchFamily="34" charset="-122"/>
                              </a:rPr>
                              <m:t>𝒙</m:t>
                            </m:r>
                          </m:e>
                          <m:sup>
                            <m:r>
                              <a:rPr lang="en-US" altLang="zh-CN" b="0" i="1" smtClean="0">
                                <a:latin typeface="Cambria Math" charset="0"/>
                                <a:ea typeface="微软雅黑" pitchFamily="34" charset="-122"/>
                              </a:rPr>
                              <m:t>′</m:t>
                            </m:r>
                          </m:sup>
                        </m:sSup>
                      </m:e>
                    </m:d>
                    <m:r>
                      <a:rPr lang="en-US" altLang="zh-CN" b="0" i="1" smtClean="0">
                        <a:latin typeface="Cambria Math" charset="0"/>
                        <a:ea typeface="微软雅黑" pitchFamily="34" charset="-122"/>
                      </a:rPr>
                      <m:t>=</m:t>
                    </m:r>
                    <m:sSup>
                      <m:sSupPr>
                        <m:ctrlPr>
                          <a:rPr lang="en-US" altLang="zh-CN" b="0" i="1" smtClean="0">
                            <a:latin typeface="Cambria Math" charset="0"/>
                            <a:ea typeface="微软雅黑" pitchFamily="34" charset="-122"/>
                          </a:rPr>
                        </m:ctrlPr>
                      </m:sSupPr>
                      <m:e>
                        <m:d>
                          <m:dPr>
                            <m:ctrlPr>
                              <a:rPr lang="is-IS" altLang="zh-CN" b="0" i="1" smtClean="0">
                                <a:latin typeface="Cambria Math" charset="0"/>
                                <a:ea typeface="微软雅黑" pitchFamily="34" charset="-122"/>
                              </a:rPr>
                            </m:ctrlPr>
                          </m:dPr>
                          <m:e>
                            <m:r>
                              <a:rPr lang="is-IS" altLang="zh-CN" b="0" i="1" smtClean="0">
                                <a:latin typeface="Cambria Math" charset="0"/>
                                <a:ea typeface="Cambria Math" charset="0"/>
                                <a:cs typeface="Cambria Math" charset="0"/>
                              </a:rPr>
                              <m:t>𝛾</m:t>
                            </m:r>
                            <m:sSup>
                              <m:sSupPr>
                                <m:ctrlPr>
                                  <a:rPr lang="en-US" altLang="zh-CN" i="1">
                                    <a:latin typeface="Cambria Math" charset="0"/>
                                    <a:ea typeface="微软雅黑" pitchFamily="34" charset="-122"/>
                                  </a:rPr>
                                </m:ctrlPr>
                              </m:sSupPr>
                              <m:e>
                                <m:r>
                                  <a:rPr lang="en-US" altLang="zh-CN" b="1" i="1">
                                    <a:latin typeface="Cambria Math" charset="0"/>
                                    <a:ea typeface="微软雅黑" pitchFamily="34" charset="-122"/>
                                  </a:rPr>
                                  <m:t>𝒙</m:t>
                                </m:r>
                              </m:e>
                              <m:sup>
                                <m:r>
                                  <m:rPr>
                                    <m:sty m:val="p"/>
                                  </m:rPr>
                                  <a:rPr lang="en-US" altLang="zh-CN" b="0" i="0" smtClean="0">
                                    <a:latin typeface="Cambria Math" charset="0"/>
                                    <a:ea typeface="微软雅黑" pitchFamily="34" charset="-122"/>
                                  </a:rPr>
                                  <m:t>T</m:t>
                                </m:r>
                              </m:sup>
                            </m:sSup>
                            <m:sSup>
                              <m:sSupPr>
                                <m:ctrlPr>
                                  <a:rPr lang="en-US" altLang="zh-CN" i="1">
                                    <a:latin typeface="Cambria Math"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r>
                              <a:rPr lang="en-US" altLang="zh-CN" b="0" i="1" smtClean="0">
                                <a:latin typeface="Cambria Math" charset="0"/>
                                <a:ea typeface="微软雅黑" pitchFamily="34" charset="-122"/>
                              </a:rPr>
                              <m:t>+</m:t>
                            </m:r>
                            <m:r>
                              <a:rPr lang="en-US" altLang="zh-CN" b="0" i="1" smtClean="0">
                                <a:latin typeface="Cambria Math" charset="0"/>
                                <a:ea typeface="微软雅黑" pitchFamily="34" charset="-122"/>
                              </a:rPr>
                              <m:t>𝑟</m:t>
                            </m:r>
                          </m:e>
                        </m:d>
                      </m:e>
                      <m:sup>
                        <m:r>
                          <a:rPr lang="en-US" altLang="zh-CN" b="0" i="1" smtClean="0">
                            <a:latin typeface="Cambria Math" charset="0"/>
                            <a:ea typeface="微软雅黑" pitchFamily="34" charset="-122"/>
                          </a:rPr>
                          <m:t>𝑀</m:t>
                        </m:r>
                      </m:sup>
                    </m:sSup>
                  </m:oMath>
                </a14:m>
                <a:endParaRPr kumimoji="1" lang="en-US" altLang="zh-CN" dirty="0" smtClean="0"/>
              </a:p>
              <a:p>
                <a:r>
                  <a:rPr kumimoji="1" lang="en-US" altLang="zh-CN" dirty="0"/>
                  <a:t> </a:t>
                </a:r>
                <a:r>
                  <a:rPr kumimoji="1" lang="zh-CN" altLang="en-US" dirty="0" smtClean="0"/>
                  <a:t>当</a:t>
                </a:r>
                <a14:m>
                  <m:oMath xmlns:m="http://schemas.openxmlformats.org/officeDocument/2006/math">
                    <m:r>
                      <a:rPr lang="en-US" altLang="zh-CN" i="1">
                        <a:latin typeface="Cambria Math" charset="0"/>
                        <a:ea typeface="微软雅黑" pitchFamily="34" charset="-122"/>
                      </a:rPr>
                      <m:t>𝑀</m:t>
                    </m:r>
                    <m:r>
                      <a:rPr lang="en-US" altLang="zh-CN" b="0" i="1" smtClean="0">
                        <a:latin typeface="Cambria Math" charset="0"/>
                        <a:ea typeface="微软雅黑" pitchFamily="34" charset="-122"/>
                      </a:rPr>
                      <m:t>=1</m:t>
                    </m:r>
                    <m:r>
                      <a:rPr lang="zh-CN" altLang="en-US" b="0" i="1" smtClean="0">
                        <a:latin typeface="Cambria Math" charset="0"/>
                        <a:ea typeface="微软雅黑" pitchFamily="34" charset="-122"/>
                      </a:rPr>
                      <m:t>，</m:t>
                    </m:r>
                    <m:r>
                      <a:rPr lang="is-IS" altLang="zh-CN" i="1">
                        <a:latin typeface="Cambria Math" charset="0"/>
                        <a:ea typeface="Cambria Math" charset="0"/>
                        <a:cs typeface="Cambria Math" charset="0"/>
                      </a:rPr>
                      <m:t>𝛾</m:t>
                    </m:r>
                    <m:r>
                      <a:rPr lang="en-US" altLang="zh-CN" b="0" i="0" smtClean="0">
                        <a:latin typeface="Cambria Math" charset="0"/>
                        <a:ea typeface="Cambria Math" charset="0"/>
                        <a:cs typeface="Cambria Math" charset="0"/>
                      </a:rPr>
                      <m:t>=1</m:t>
                    </m:r>
                    <m:r>
                      <a:rPr lang="zh-CN" altLang="en-US" b="0" i="0"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𝑟</m:t>
                    </m:r>
                    <m:r>
                      <a:rPr lang="en-US" altLang="zh-CN" b="0" i="1" smtClean="0">
                        <a:latin typeface="Cambria Math" charset="0"/>
                        <a:ea typeface="Cambria Math" charset="0"/>
                        <a:cs typeface="Cambria Math" charset="0"/>
                      </a:rPr>
                      <m:t>=0</m:t>
                    </m:r>
                  </m:oMath>
                </a14:m>
                <a:r>
                  <a:rPr kumimoji="1" lang="zh-CN" altLang="en-US" dirty="0" smtClean="0"/>
                  <a:t>时，为线性核，</a:t>
                </a:r>
                <a:endParaRPr kumimoji="1" lang="en-US" altLang="zh-CN" dirty="0" smtClean="0"/>
              </a:p>
              <a:p>
                <a:pPr lvl="1"/>
                <a:endParaRPr kumimoji="1" lang="en-US" altLang="zh-CN" dirty="0" smtClean="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smtClean="0"/>
              <a:t>多项式核</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608913" y="2659443"/>
                <a:ext cx="169822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rPr>
                        <m:t>𝜙</m:t>
                      </m:r>
                      <m:d>
                        <m:dPr>
                          <m:ctrlPr>
                            <a:rPr lang="en-US" altLang="zh-CN" sz="2800" i="1">
                              <a:solidFill>
                                <a:srgbClr val="09405E"/>
                              </a:solidFill>
                              <a:latin typeface="Cambria Math" charset="0"/>
                              <a:ea typeface="Cambria Math" charset="0"/>
                              <a:cs typeface="Cambria Math" charset="0"/>
                            </a:rPr>
                          </m:ctrlPr>
                        </m:dPr>
                        <m:e>
                          <m:r>
                            <a:rPr lang="en-US" altLang="zh-CN" sz="2800" b="1" i="1">
                              <a:solidFill>
                                <a:srgbClr val="09405E"/>
                              </a:solidFill>
                              <a:latin typeface="Cambria Math" charset="0"/>
                              <a:ea typeface="Cambria Math" charset="0"/>
                              <a:cs typeface="Cambria Math" charset="0"/>
                            </a:rPr>
                            <m:t>𝒙</m:t>
                          </m:r>
                        </m:e>
                      </m:d>
                      <m:r>
                        <a:rPr lang="en-US" altLang="zh-CN" sz="2800" b="1"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608913" y="2659443"/>
                <a:ext cx="1698222"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608913" y="3442548"/>
                <a:ext cx="2602186" cy="5309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ea typeface="微软雅黑" pitchFamily="34" charset="-122"/>
                        </a:rPr>
                        <m:t>𝑘</m:t>
                      </m:r>
                      <m:d>
                        <m:dPr>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a:solidFill>
                            <a:srgbClr val="09405E"/>
                          </a:solidFill>
                          <a:latin typeface="Cambria Math" charset="0"/>
                          <a:ea typeface="Cambria Math" charset="0"/>
                          <a:cs typeface="Cambria Math" charset="0"/>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m:rPr>
                              <m:sty m:val="p"/>
                            </m:rPr>
                            <a:rPr lang="en-US" altLang="zh-CN" sz="2800">
                              <a:solidFill>
                                <a:srgbClr val="09405E"/>
                              </a:solidFill>
                              <a:latin typeface="Cambria Math" charset="0"/>
                              <a:ea typeface="微软雅黑" pitchFamily="34" charset="-122"/>
                            </a:rPr>
                            <m:t>T</m:t>
                          </m:r>
                        </m:sup>
                      </m:sSup>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608913" y="3442548"/>
                <a:ext cx="2602186" cy="53091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45316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6" y="976313"/>
                <a:ext cx="10752465" cy="5237271"/>
              </a:xfrm>
            </p:spPr>
            <p:txBody>
              <a:bodyPr/>
              <a:lstStyle/>
              <a:p>
                <a:r>
                  <a:rPr lang="zh-CN" altLang="en-US" dirty="0" smtClean="0">
                    <a:latin typeface="Times New Roman" pitchFamily="18" charset="0"/>
                    <a:ea typeface="黑体" pitchFamily="49" charset="-122"/>
                    <a:cs typeface="Times New Roman" pitchFamily="18" charset="0"/>
                  </a:rPr>
                  <a:t>径向基函数</a:t>
                </a:r>
                <a:r>
                  <a:rPr lang="en-US" altLang="zh-CN" dirty="0">
                    <a:latin typeface="Times New Roman" pitchFamily="18" charset="0"/>
                    <a:ea typeface="黑体" pitchFamily="49" charset="-122"/>
                    <a:cs typeface="Times New Roman" pitchFamily="18" charset="0"/>
                  </a:rPr>
                  <a:t> (</a:t>
                </a:r>
                <a:r>
                  <a:rPr lang="en-US" altLang="zh-CN" dirty="0" smtClean="0">
                    <a:latin typeface="Times New Roman" pitchFamily="18" charset="0"/>
                    <a:ea typeface="黑体" pitchFamily="49" charset="-122"/>
                    <a:cs typeface="Times New Roman" pitchFamily="18" charset="0"/>
                  </a:rPr>
                  <a:t>RBF)</a:t>
                </a:r>
                <a:r>
                  <a:rPr lang="zh-CN" altLang="en-US" dirty="0" smtClean="0">
                    <a:latin typeface="Times New Roman" pitchFamily="18" charset="0"/>
                    <a:ea typeface="黑体" pitchFamily="49" charset="-122"/>
                    <a:cs typeface="Times New Roman" pitchFamily="18" charset="0"/>
                  </a:rPr>
                  <a:t>：</a:t>
                </a:r>
                <a:r>
                  <a:rPr lang="zh-CN" altLang="en-US" dirty="0"/>
                  <a:t>：</a:t>
                </a:r>
                <a:r>
                  <a:rPr lang="en-US" altLang="zh-CN" dirty="0">
                    <a:ea typeface="微软雅黑" pitchFamily="34" charset="-122"/>
                  </a:rPr>
                  <a:t> </a:t>
                </a:r>
                <a14:m>
                  <m:oMath xmlns:m="http://schemas.openxmlformats.org/officeDocument/2006/math">
                    <m:r>
                      <a:rPr lang="en-US" altLang="zh-CN" i="1">
                        <a:latin typeface="Cambria Math" charset="0"/>
                        <a:ea typeface="微软雅黑" pitchFamily="34" charset="-122"/>
                      </a:rPr>
                      <m:t>𝑘</m:t>
                    </m:r>
                    <m:d>
                      <m:dPr>
                        <m:ctrlPr>
                          <a:rPr lang="en-US" altLang="zh-CN" i="1">
                            <a:latin typeface="Cambria Math" charset="0"/>
                            <a:ea typeface="微软雅黑" pitchFamily="34" charset="-122"/>
                          </a:rPr>
                        </m:ctrlPr>
                      </m:dPr>
                      <m:e>
                        <m:r>
                          <a:rPr lang="en-US" altLang="zh-CN" b="1" i="1">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a:latin typeface="Cambria Math"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e>
                    </m:d>
                    <m:r>
                      <a:rPr lang="en-US" altLang="zh-CN" i="1">
                        <a:latin typeface="Cambria Math" charset="0"/>
                        <a:ea typeface="微软雅黑" pitchFamily="34" charset="-122"/>
                      </a:rPr>
                      <m:t>=</m:t>
                    </m:r>
                    <m:r>
                      <a:rPr lang="en-US" altLang="zh-CN" i="1">
                        <a:latin typeface="Cambria Math" charset="0"/>
                        <a:ea typeface="Cambria Math" charset="0"/>
                        <a:cs typeface="Cambria Math" charset="0"/>
                      </a:rPr>
                      <m:t>𝜅</m:t>
                    </m:r>
                    <m:d>
                      <m:dPr>
                        <m:ctrlPr>
                          <a:rPr lang="is-IS" altLang="zh-CN" i="1">
                            <a:latin typeface="Cambria Math" charset="0"/>
                            <a:ea typeface="微软雅黑" pitchFamily="34" charset="-122"/>
                          </a:rPr>
                        </m:ctrlPr>
                      </m:dPr>
                      <m:e>
                        <m:d>
                          <m:dPr>
                            <m:begChr m:val="‖"/>
                            <m:endChr m:val="‖"/>
                            <m:ctrlPr>
                              <a:rPr lang="is-IS" altLang="zh-CN" i="1">
                                <a:latin typeface="Cambria Math" charset="0"/>
                                <a:ea typeface="微软雅黑" pitchFamily="34" charset="-122"/>
                              </a:rPr>
                            </m:ctrlPr>
                          </m:dPr>
                          <m:e>
                            <m:r>
                              <a:rPr lang="en-US" altLang="zh-CN" b="1" i="1">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a:latin typeface="Cambria Math"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e>
                        </m:d>
                      </m:e>
                    </m:d>
                  </m:oMath>
                </a14:m>
                <a:endParaRPr kumimoji="1" lang="en-US" altLang="zh-CN" dirty="0" smtClean="0"/>
              </a:p>
              <a:p>
                <a:r>
                  <a:rPr lang="zh-CN" altLang="en-US" dirty="0">
                    <a:latin typeface="Times New Roman" pitchFamily="18" charset="0"/>
                    <a:ea typeface="黑体" pitchFamily="49" charset="-122"/>
                    <a:cs typeface="Times New Roman" pitchFamily="18" charset="0"/>
                  </a:rPr>
                  <a:t>指数平方</a:t>
                </a:r>
                <a:r>
                  <a:rPr lang="en-US" altLang="zh-CN" dirty="0">
                    <a:latin typeface="Times New Roman" pitchFamily="18" charset="0"/>
                    <a:ea typeface="黑体" pitchFamily="49" charset="-122"/>
                    <a:cs typeface="Times New Roman" pitchFamily="18" charset="0"/>
                  </a:rPr>
                  <a:t>(Squared exponential, SE)/</a:t>
                </a:r>
                <a:r>
                  <a:rPr lang="zh-CN" altLang="en-US" dirty="0">
                    <a:solidFill>
                      <a:srgbClr val="C00000"/>
                    </a:solidFill>
                    <a:latin typeface="Times New Roman" pitchFamily="18" charset="0"/>
                    <a:ea typeface="黑体" pitchFamily="49" charset="-122"/>
                    <a:cs typeface="Times New Roman" pitchFamily="18" charset="0"/>
                  </a:rPr>
                  <a:t>高斯</a:t>
                </a:r>
                <a:r>
                  <a:rPr lang="zh-CN" altLang="en-US" dirty="0" smtClean="0">
                    <a:solidFill>
                      <a:srgbClr val="C00000"/>
                    </a:solidFill>
                    <a:latin typeface="Times New Roman" pitchFamily="18" charset="0"/>
                    <a:ea typeface="黑体" pitchFamily="49" charset="-122"/>
                    <a:cs typeface="Times New Roman" pitchFamily="18" charset="0"/>
                  </a:rPr>
                  <a:t>核</a:t>
                </a:r>
                <a:endParaRPr lang="en-US" altLang="zh-CN" dirty="0" smtClean="0">
                  <a:solidFill>
                    <a:srgbClr val="C00000"/>
                  </a:solidFill>
                  <a:latin typeface="Times New Roman" pitchFamily="18" charset="0"/>
                  <a:ea typeface="黑体" pitchFamily="49" charset="-122"/>
                  <a:cs typeface="Times New Roman" pitchFamily="18" charset="0"/>
                </a:endParaRPr>
              </a:p>
              <a:p>
                <a:pPr lvl="1"/>
                <a:endParaRPr kumimoji="1" lang="en-US" altLang="zh-CN" dirty="0" smtClean="0">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r>
                  <a:rPr lang="zh-CN" altLang="en-US" dirty="0">
                    <a:latin typeface="Times New Roman" pitchFamily="18" charset="0"/>
                    <a:ea typeface="黑体" pitchFamily="49" charset="-122"/>
                    <a:cs typeface="Times New Roman" pitchFamily="18" charset="0"/>
                  </a:rPr>
                  <a:t>当</a:t>
                </a:r>
                <a:r>
                  <a:rPr lang="el-GR" altLang="zh-CN" b="1" dirty="0">
                    <a:latin typeface="Cambria Math" charset="0"/>
                    <a:ea typeface="Cambria Math" charset="0"/>
                    <a:cs typeface="Cambria Math" charset="0"/>
                  </a:rPr>
                  <a:t>Σ</a:t>
                </a:r>
                <a:r>
                  <a:rPr lang="zh-CN" altLang="en-US" dirty="0">
                    <a:latin typeface="Times New Roman" pitchFamily="18" charset="0"/>
                    <a:ea typeface="黑体" pitchFamily="49" charset="-122"/>
                    <a:cs typeface="Times New Roman" pitchFamily="18" charset="0"/>
                  </a:rPr>
                  <a:t>为对角阵</a:t>
                </a:r>
                <a:r>
                  <a:rPr lang="zh-CN" altLang="en-US" dirty="0" smtClean="0">
                    <a:latin typeface="Times New Roman" pitchFamily="18" charset="0"/>
                    <a:ea typeface="黑体" pitchFamily="49" charset="-122"/>
                    <a:cs typeface="Times New Roman" pitchFamily="18" charset="0"/>
                  </a:rPr>
                  <a:t>时</a:t>
                </a:r>
                <a:endParaRPr lang="en-US" altLang="zh-CN" dirty="0" smtClean="0">
                  <a:latin typeface="Times New Roman" pitchFamily="18" charset="0"/>
                  <a:ea typeface="黑体" pitchFamily="49" charset="-122"/>
                  <a:cs typeface="Times New Roman" pitchFamily="18" charset="0"/>
                </a:endParaRPr>
              </a:p>
              <a:p>
                <a:pPr lvl="1"/>
                <a:endParaRPr kumimoji="1" lang="en-US" altLang="zh-CN" dirty="0" smtClean="0">
                  <a:latin typeface="Times New Roman" pitchFamily="18" charset="0"/>
                  <a:ea typeface="黑体" pitchFamily="49" charset="-122"/>
                  <a:cs typeface="Times New Roman" pitchFamily="18" charset="0"/>
                </a:endParaRPr>
              </a:p>
              <a:p>
                <a:pPr lvl="1"/>
                <a:endParaRPr kumimoji="1" lang="en-US" altLang="zh-CN" dirty="0" smtClean="0">
                  <a:latin typeface="Times New Roman" pitchFamily="18" charset="0"/>
                  <a:ea typeface="黑体" pitchFamily="49" charset="-122"/>
                  <a:cs typeface="Times New Roman" pitchFamily="18" charset="0"/>
                </a:endParaRPr>
              </a:p>
              <a:p>
                <a:r>
                  <a:rPr lang="zh-CN" altLang="en-US" dirty="0"/>
                  <a:t>当</a:t>
                </a:r>
                <a:r>
                  <a:rPr lang="el-GR" altLang="zh-CN" b="1" dirty="0">
                    <a:latin typeface="Cambria Math" charset="0"/>
                    <a:ea typeface="Cambria Math" charset="0"/>
                    <a:cs typeface="Cambria Math" charset="0"/>
                  </a:rPr>
                  <a:t>Σ</a:t>
                </a:r>
                <a:r>
                  <a:rPr lang="zh-CN" altLang="en-US" dirty="0"/>
                  <a:t>为球形时，得到各向同性</a:t>
                </a:r>
                <a:r>
                  <a:rPr lang="zh-CN" altLang="en-US" dirty="0" smtClean="0"/>
                  <a:t>核</a:t>
                </a:r>
                <a:endParaRPr lang="en-US" altLang="zh-CN" dirty="0" smtClean="0"/>
              </a:p>
              <a:p>
                <a:pPr lvl="1"/>
                <a:endParaRPr kumimoji="1" lang="en-US" altLang="zh-CN" dirty="0">
                  <a:latin typeface="Times New Roman" pitchFamily="18" charset="0"/>
                  <a:ea typeface="黑体" pitchFamily="49" charset="-122"/>
                  <a:cs typeface="Times New Roman" pitchFamily="18" charset="0"/>
                </a:endParaRPr>
              </a:p>
              <a:p>
                <a:pPr lvl="1"/>
                <a:endParaRPr kumimoji="1" lang="en-US" altLang="zh-CN" dirty="0" smtClean="0">
                  <a:latin typeface="Times New Roman" pitchFamily="18" charset="0"/>
                  <a:ea typeface="黑体" pitchFamily="49" charset="-122"/>
                  <a:cs typeface="Times New Roman" pitchFamily="18" charset="0"/>
                </a:endParaRPr>
              </a:p>
              <a:p>
                <a:pPr marL="285750" lvl="2" indent="-285750" eaLnBrk="1" hangingPunct="1">
                  <a:lnSpc>
                    <a:spcPct val="150000"/>
                  </a:lnSpc>
                  <a:spcBef>
                    <a:spcPct val="0"/>
                  </a:spcBef>
                  <a:buFont typeface="Wingdings" panose="05000000000000000000" pitchFamily="2" charset="2"/>
                  <a:buChar char="n"/>
                </a:pPr>
                <a14:m>
                  <m:oMath xmlns:m="http://schemas.openxmlformats.org/officeDocument/2006/math">
                    <m:r>
                      <a:rPr lang="el-GR" altLang="zh-CN" sz="2800" i="1" dirty="0" smtClean="0">
                        <a:solidFill>
                          <a:srgbClr val="09405E"/>
                        </a:solidFill>
                        <a:latin typeface="Cambria Math" charset="0"/>
                        <a:ea typeface="Microsoft YaHei" charset="-122"/>
                        <a:cs typeface="Microsoft YaHei" charset="-122"/>
                      </a:rPr>
                      <m:t>𝜎</m:t>
                    </m:r>
                  </m:oMath>
                </a14:m>
                <a:r>
                  <a:rPr lang="zh-CN" altLang="en-US" sz="2800" dirty="0">
                    <a:solidFill>
                      <a:srgbClr val="09405E"/>
                    </a:solidFill>
                    <a:latin typeface="Microsoft YaHei" charset="-122"/>
                    <a:ea typeface="Microsoft YaHei" charset="-122"/>
                    <a:cs typeface="Microsoft YaHei" charset="-122"/>
                  </a:rPr>
                  <a:t>称为核函数的</a:t>
                </a:r>
                <a:r>
                  <a:rPr lang="zh-CN" altLang="en-US" sz="2800" dirty="0" smtClean="0">
                    <a:solidFill>
                      <a:srgbClr val="C00000"/>
                    </a:solidFill>
                    <a:latin typeface="Microsoft YaHei" charset="-122"/>
                    <a:ea typeface="Microsoft YaHei" charset="-122"/>
                    <a:cs typeface="Microsoft YaHei" charset="-122"/>
                  </a:rPr>
                  <a:t>带宽</a:t>
                </a:r>
                <a:r>
                  <a:rPr lang="zh-CN" altLang="en-US" sz="2800" dirty="0" smtClean="0">
                    <a:solidFill>
                      <a:srgbClr val="09405E"/>
                    </a:solidFill>
                    <a:latin typeface="Microsoft YaHei" charset="-122"/>
                    <a:ea typeface="Microsoft YaHei" charset="-122"/>
                    <a:cs typeface="Microsoft YaHei" charset="-122"/>
                  </a:rPr>
                  <a:t>。</a:t>
                </a:r>
                <a:r>
                  <a:rPr lang="en-US" altLang="zh-CN" sz="2800" dirty="0">
                    <a:solidFill>
                      <a:srgbClr val="09405E"/>
                    </a:solidFill>
                    <a:ea typeface="Cambria Math" charset="0"/>
                    <a:cs typeface="Cambria Math" charset="0"/>
                  </a:rPr>
                  <a:t> </a:t>
                </a:r>
                <a14:m>
                  <m:oMath xmlns:m="http://schemas.openxmlformats.org/officeDocument/2006/math">
                    <m:r>
                      <a:rPr lang="en-US" altLang="zh-CN" sz="2800" i="1">
                        <a:solidFill>
                          <a:srgbClr val="09405E"/>
                        </a:solidFill>
                        <a:latin typeface="Cambria Math" charset="0"/>
                        <a:ea typeface="Cambria Math" charset="0"/>
                        <a:cs typeface="Cambria Math" charset="0"/>
                      </a:rPr>
                      <m:t>𝛾</m:t>
                    </m:r>
                  </m:oMath>
                </a14:m>
                <a:r>
                  <a:rPr lang="zh-CN" altLang="en-US" sz="2800" dirty="0">
                    <a:solidFill>
                      <a:srgbClr val="09405E"/>
                    </a:solidFill>
                    <a:latin typeface="Microsoft YaHei" charset="-122"/>
                    <a:ea typeface="Microsoft YaHei" charset="-122"/>
                    <a:cs typeface="Microsoft YaHei" charset="-122"/>
                  </a:rPr>
                  <a:t>为核函数的</a:t>
                </a:r>
                <a:r>
                  <a:rPr lang="zh-CN" altLang="en-US" sz="2800" dirty="0" smtClean="0">
                    <a:solidFill>
                      <a:srgbClr val="C00000"/>
                    </a:solidFill>
                    <a:latin typeface="Microsoft YaHei" charset="-122"/>
                    <a:ea typeface="Microsoft YaHei" charset="-122"/>
                    <a:cs typeface="Microsoft YaHei" charset="-122"/>
                  </a:rPr>
                  <a:t>带宽的倒数</a:t>
                </a:r>
                <a:endParaRPr kumimoji="1" lang="en-US" altLang="zh-CN" dirty="0" smtClean="0">
                  <a:solidFill>
                    <a:srgbClr val="09405E"/>
                  </a:solidFill>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6" y="976313"/>
                <a:ext cx="10752465" cy="5237271"/>
              </a:xfrm>
              <a:blipFill rotWithShape="0">
                <a:blip r:embed="rId2"/>
                <a:stretch>
                  <a:fillRect l="-964" b="-966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smtClean="0"/>
              <a:t>RBF</a:t>
            </a:r>
            <a:r>
              <a:rPr kumimoji="1" lang="zh-CN" altLang="en-US" dirty="0" smtClean="0"/>
              <a:t>核</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267351" y="4996934"/>
                <a:ext cx="8014630" cy="107587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charset="0"/>
                                  <a:ea typeface="微软雅黑" pitchFamily="34" charset="-122"/>
                                </a:rPr>
                              </m:ctrlPr>
                            </m:dPr>
                            <m:e>
                              <m:r>
                                <a:rPr lang="en-US" altLang="zh-CN" sz="2800" b="0" i="1" smtClean="0">
                                  <a:solidFill>
                                    <a:srgbClr val="09405E"/>
                                  </a:solidFill>
                                  <a:latin typeface="Cambria Math" charset="0"/>
                                  <a:ea typeface="微软雅黑" pitchFamily="34" charset="-122"/>
                                </a:rPr>
                                <m:t>−</m:t>
                              </m:r>
                              <m:f>
                                <m:fPr>
                                  <m:ctrlPr>
                                    <a:rPr lang="bg-BG" altLang="zh-CN" sz="2800" b="0" i="1" smtClean="0">
                                      <a:solidFill>
                                        <a:srgbClr val="09405E"/>
                                      </a:solidFill>
                                      <a:latin typeface="Cambria Math" charset="0"/>
                                      <a:ea typeface="微软雅黑" pitchFamily="34" charset="-122"/>
                                    </a:rPr>
                                  </m:ctrlPr>
                                </m:fPr>
                                <m:num>
                                  <m:sSubSup>
                                    <m:sSubSupPr>
                                      <m:ctrlPr>
                                        <a:rPr lang="en-US" altLang="zh-CN" sz="2800" b="0" i="1" smtClean="0">
                                          <a:solidFill>
                                            <a:srgbClr val="09405E"/>
                                          </a:solidFill>
                                          <a:latin typeface="Cambria Math" charset="0"/>
                                          <a:ea typeface="微软雅黑" pitchFamily="34" charset="-122"/>
                                        </a:rPr>
                                      </m:ctrlPr>
                                    </m:sSubSupPr>
                                    <m:e>
                                      <m:d>
                                        <m:dPr>
                                          <m:begChr m:val="‖"/>
                                          <m:endChr m:val="‖"/>
                                          <m:ctrlPr>
                                            <a:rPr lang="en-US" altLang="zh-CN" sz="2800" b="0" i="1" smtClean="0">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b>
                                      <m:r>
                                        <a:rPr lang="en-US" altLang="zh-CN" sz="2800" b="0" i="1" smtClean="0">
                                          <a:solidFill>
                                            <a:srgbClr val="09405E"/>
                                          </a:solidFill>
                                          <a:latin typeface="Cambria Math" charset="0"/>
                                          <a:ea typeface="微软雅黑" pitchFamily="34" charset="-122"/>
                                        </a:rPr>
                                        <m:t>2</m:t>
                                      </m:r>
                                    </m:sub>
                                    <m:sup>
                                      <m:r>
                                        <a:rPr lang="en-US" altLang="zh-CN" sz="2800" b="0" i="1" smtClean="0">
                                          <a:solidFill>
                                            <a:srgbClr val="09405E"/>
                                          </a:solidFill>
                                          <a:latin typeface="Cambria Math" charset="0"/>
                                          <a:ea typeface="微软雅黑" pitchFamily="34" charset="-122"/>
                                        </a:rPr>
                                        <m:t>2</m:t>
                                      </m:r>
                                    </m:sup>
                                  </m:sSubSup>
                                </m:num>
                                <m:den>
                                  <m:r>
                                    <a:rPr lang="en-US" altLang="zh-CN" sz="2800" b="0" i="1" smtClean="0">
                                      <a:solidFill>
                                        <a:srgbClr val="09405E"/>
                                      </a:solidFill>
                                      <a:latin typeface="Cambria Math" charset="0"/>
                                      <a:ea typeface="微软雅黑" pitchFamily="34" charset="-122"/>
                                    </a:rPr>
                                    <m:t>2</m:t>
                                  </m:r>
                                  <m:sSup>
                                    <m:sSupPr>
                                      <m:ctrlPr>
                                        <a:rPr lang="is-IS" altLang="zh-CN" sz="2800" b="0" i="1" smtClean="0">
                                          <a:solidFill>
                                            <a:srgbClr val="09405E"/>
                                          </a:solidFill>
                                          <a:latin typeface="Cambria Math" charset="0"/>
                                          <a:ea typeface="微软雅黑" pitchFamily="34" charset="-122"/>
                                        </a:rPr>
                                      </m:ctrlPr>
                                    </m:sSupPr>
                                    <m:e>
                                      <m:r>
                                        <a:rPr lang="is-IS" altLang="zh-CN" sz="2800" b="0" i="1" smtClean="0">
                                          <a:solidFill>
                                            <a:srgbClr val="09405E"/>
                                          </a:solidFill>
                                          <a:latin typeface="Cambria Math" charset="0"/>
                                          <a:ea typeface="Cambria Math" charset="0"/>
                                          <a:cs typeface="Cambria Math" charset="0"/>
                                        </a:rPr>
                                        <m:t>𝜎</m:t>
                                      </m:r>
                                    </m:e>
                                    <m:sup>
                                      <m:r>
                                        <a:rPr lang="is-IS" altLang="zh-CN" sz="2800" b="0" i="1" smtClean="0">
                                          <a:solidFill>
                                            <a:srgbClr val="09405E"/>
                                          </a:solidFill>
                                          <a:latin typeface="Cambria Math" charset="0"/>
                                          <a:ea typeface="微软雅黑" pitchFamily="34" charset="-122"/>
                                        </a:rPr>
                                        <m:t>2</m:t>
                                      </m:r>
                                    </m:sup>
                                  </m:sSup>
                                </m:den>
                              </m:f>
                            </m:e>
                          </m:d>
                          <m:r>
                            <a:rPr lang="en-US" altLang="zh-CN" sz="2800" b="0" i="1" smtClean="0">
                              <a:solidFill>
                                <a:srgbClr val="09405E"/>
                              </a:solidFill>
                              <a:latin typeface="Cambria Math" charset="0"/>
                              <a:ea typeface="微软雅黑" pitchFamily="34" charset="-122"/>
                            </a:rPr>
                            <m:t>=</m:t>
                          </m:r>
                          <m:func>
                            <m:funcPr>
                              <m:ctrlPr>
                                <a:rPr lang="en-US" altLang="zh-CN" sz="2800" i="1">
                                  <a:solidFill>
                                    <a:srgbClr val="09405E"/>
                                  </a:solidFill>
                                  <a:latin typeface="Cambria Math" charset="0"/>
                                  <a:ea typeface="微软雅黑" pitchFamily="34" charset="-122"/>
                                </a:rPr>
                              </m:ctrlPr>
                            </m:funcPr>
                            <m:fName>
                              <m:r>
                                <m:rPr>
                                  <m:sty m:val="p"/>
                                </m:rPr>
                                <a:rPr lang="en-US" altLang="zh-CN" sz="2800">
                                  <a:solidFill>
                                    <a:srgbClr val="09405E"/>
                                  </a:solidFill>
                                  <a:latin typeface="Cambria Math" charset="0"/>
                                  <a:ea typeface="微软雅黑" pitchFamily="34" charset="-122"/>
                                </a:rPr>
                                <m:t>exp</m:t>
                              </m:r>
                            </m:fName>
                            <m:e>
                              <m:d>
                                <m:dPr>
                                  <m:ctrlPr>
                                    <a:rPr lang="is-IS" altLang="zh-CN" sz="2800" i="1">
                                      <a:solidFill>
                                        <a:srgbClr val="09405E"/>
                                      </a:solidFill>
                                      <a:latin typeface="Cambria Math" charset="0"/>
                                      <a:ea typeface="微软雅黑" pitchFamily="34" charset="-122"/>
                                    </a:rPr>
                                  </m:ctrlPr>
                                </m:dPr>
                                <m:e>
                                  <m:r>
                                    <a:rPr lang="en-US" altLang="zh-CN" sz="2800" i="1">
                                      <a:solidFill>
                                        <a:srgbClr val="09405E"/>
                                      </a:solidFill>
                                      <a:latin typeface="Cambria Math" charset="0"/>
                                      <a:ea typeface="微软雅黑" pitchFamily="34" charset="-122"/>
                                    </a:rPr>
                                    <m:t>−</m:t>
                                  </m:r>
                                  <m:r>
                                    <a:rPr lang="en-US" altLang="zh-CN" sz="2800" i="1" smtClean="0">
                                      <a:solidFill>
                                        <a:srgbClr val="09405E"/>
                                      </a:solidFill>
                                      <a:latin typeface="Cambria Math" charset="0"/>
                                      <a:ea typeface="Cambria Math" charset="0"/>
                                      <a:cs typeface="Cambria Math" charset="0"/>
                                    </a:rPr>
                                    <m:t>𝛾</m:t>
                                  </m:r>
                                  <m:sSubSup>
                                    <m:sSubSupPr>
                                      <m:ctrlPr>
                                        <a:rPr lang="en-US" altLang="zh-CN" sz="2800" i="1">
                                          <a:solidFill>
                                            <a:srgbClr val="09405E"/>
                                          </a:solidFill>
                                          <a:latin typeface="Cambria Math" charset="0"/>
                                          <a:ea typeface="微软雅黑" pitchFamily="34" charset="-122"/>
                                        </a:rPr>
                                      </m:ctrlPr>
                                    </m:sSubSupPr>
                                    <m:e>
                                      <m:d>
                                        <m:dPr>
                                          <m:begChr m:val="‖"/>
                                          <m:endChr m:val="‖"/>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b>
                                      <m:r>
                                        <a:rPr lang="en-US" altLang="zh-CN" sz="2800" i="1">
                                          <a:solidFill>
                                            <a:srgbClr val="09405E"/>
                                          </a:solidFill>
                                          <a:latin typeface="Cambria Math" charset="0"/>
                                          <a:ea typeface="微软雅黑" pitchFamily="34" charset="-122"/>
                                        </a:rPr>
                                        <m:t>2</m:t>
                                      </m:r>
                                    </m:sub>
                                    <m:sup>
                                      <m:r>
                                        <a:rPr lang="en-US" altLang="zh-CN" sz="2800" i="1">
                                          <a:solidFill>
                                            <a:srgbClr val="09405E"/>
                                          </a:solidFill>
                                          <a:latin typeface="Cambria Math" charset="0"/>
                                          <a:ea typeface="微软雅黑" pitchFamily="34" charset="-122"/>
                                        </a:rPr>
                                        <m:t>2</m:t>
                                      </m:r>
                                    </m:sup>
                                  </m:sSubSup>
                                </m:e>
                              </m:d>
                            </m:e>
                          </m:func>
                        </m:e>
                      </m:func>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267351" y="4996934"/>
                <a:ext cx="8014630" cy="107587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227611" y="3381376"/>
                <a:ext cx="5542223" cy="147950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charset="0"/>
                                  <a:ea typeface="微软雅黑" pitchFamily="34" charset="-122"/>
                                </a:rPr>
                              </m:ctrlPr>
                            </m:dPr>
                            <m:e>
                              <m:r>
                                <a:rPr lang="en-US" altLang="zh-CN" sz="2800" b="0" i="1" smtClean="0">
                                  <a:solidFill>
                                    <a:srgbClr val="09405E"/>
                                  </a:solidFill>
                                  <a:latin typeface="Cambria Math" charset="0"/>
                                  <a:ea typeface="微软雅黑" pitchFamily="34" charset="-122"/>
                                </a:rPr>
                                <m:t>−</m:t>
                              </m:r>
                              <m:nary>
                                <m:naryPr>
                                  <m:chr m:val="∑"/>
                                  <m:ctrlPr>
                                    <a:rPr lang="is-IS" altLang="zh-CN" sz="2800" b="0" i="1" smtClean="0">
                                      <a:solidFill>
                                        <a:srgbClr val="09405E"/>
                                      </a:solidFill>
                                      <a:latin typeface="Cambria Math" charset="0"/>
                                      <a:ea typeface="微软雅黑" pitchFamily="34" charset="-122"/>
                                    </a:rPr>
                                  </m:ctrlPr>
                                </m:naryPr>
                                <m:sub>
                                  <m:r>
                                    <m:rPr>
                                      <m:brk m:alnAt="23"/>
                                    </m:rPr>
                                    <a:rPr lang="en-US" altLang="zh-CN" sz="2800" b="0" i="1" smtClean="0">
                                      <a:solidFill>
                                        <a:srgbClr val="09405E"/>
                                      </a:solidFill>
                                      <a:latin typeface="Cambria Math" charset="0"/>
                                      <a:ea typeface="微软雅黑" pitchFamily="34" charset="-122"/>
                                    </a:rPr>
                                    <m:t>𝑗</m:t>
                                  </m:r>
                                  <m:r>
                                    <a:rPr lang="en-US" altLang="zh-CN" sz="2800" b="0" i="1" smtClean="0">
                                      <a:solidFill>
                                        <a:srgbClr val="09405E"/>
                                      </a:solidFill>
                                      <a:latin typeface="Cambria Math" charset="0"/>
                                      <a:ea typeface="微软雅黑" pitchFamily="34" charset="-122"/>
                                    </a:rPr>
                                    <m:t>=1</m:t>
                                  </m:r>
                                </m:sub>
                                <m:sup>
                                  <m:r>
                                    <a:rPr lang="en-US" altLang="zh-CN" sz="2800" b="0" i="1" smtClean="0">
                                      <a:solidFill>
                                        <a:srgbClr val="09405E"/>
                                      </a:solidFill>
                                      <a:latin typeface="Cambria Math" charset="0"/>
                                      <a:ea typeface="微软雅黑" pitchFamily="34" charset="-122"/>
                                    </a:rPr>
                                    <m:t>𝐷</m:t>
                                  </m:r>
                                </m:sup>
                                <m:e>
                                  <m:f>
                                    <m:fPr>
                                      <m:ctrlPr>
                                        <a:rPr lang="bg-BG" altLang="zh-CN" sz="2800" i="1">
                                          <a:solidFill>
                                            <a:srgbClr val="09405E"/>
                                          </a:solidFill>
                                          <a:latin typeface="Cambria Math" charset="0"/>
                                          <a:ea typeface="微软雅黑" pitchFamily="34" charset="-122"/>
                                        </a:rPr>
                                      </m:ctrlPr>
                                    </m:fPr>
                                    <m:num>
                                      <m:sSup>
                                        <m:sSupPr>
                                          <m:ctrlPr>
                                            <a:rPr lang="bg-BG" altLang="zh-CN" sz="2800" i="1" smtClean="0">
                                              <a:solidFill>
                                                <a:srgbClr val="09405E"/>
                                              </a:solidFill>
                                              <a:latin typeface="Cambria Math" charset="0"/>
                                              <a:ea typeface="微软雅黑" pitchFamily="34" charset="-122"/>
                                            </a:rPr>
                                          </m:ctrlPr>
                                        </m:sSupPr>
                                        <m:e>
                                          <m:d>
                                            <m:dPr>
                                              <m:ctrlPr>
                                                <a:rPr lang="is-IS" altLang="zh-CN" sz="2800" i="1" smtClean="0">
                                                  <a:solidFill>
                                                    <a:srgbClr val="09405E"/>
                                                  </a:solidFill>
                                                  <a:latin typeface="Cambria Math" charset="0"/>
                                                  <a:ea typeface="微软雅黑" pitchFamily="34" charset="-122"/>
                                                </a:rPr>
                                              </m:ctrlPr>
                                            </m:dPr>
                                            <m:e>
                                              <m:sSub>
                                                <m:sSubPr>
                                                  <m:ctrlPr>
                                                    <a:rPr lang="en-US" altLang="zh-CN" sz="2800" i="1" smtClean="0">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𝑥</m:t>
                                                  </m:r>
                                                </m:e>
                                                <m:sub>
                                                  <m:r>
                                                    <a:rPr lang="en-US" altLang="zh-CN" sz="2800" b="0" i="1" smtClean="0">
                                                      <a:solidFill>
                                                        <a:srgbClr val="09405E"/>
                                                      </a:solidFill>
                                                      <a:latin typeface="Cambria Math" charset="0"/>
                                                      <a:ea typeface="微软雅黑" pitchFamily="34" charset="-122"/>
                                                    </a:rPr>
                                                    <m:t>𝑗</m:t>
                                                  </m:r>
                                                </m:sub>
                                              </m:sSub>
                                              <m:r>
                                                <a:rPr lang="en-US" altLang="zh-CN" sz="2800" b="0" i="1" smtClean="0">
                                                  <a:solidFill>
                                                    <a:srgbClr val="09405E"/>
                                                  </a:solidFill>
                                                  <a:latin typeface="Cambria Math" charset="0"/>
                                                  <a:ea typeface="微软雅黑" pitchFamily="34" charset="-122"/>
                                                </a:rPr>
                                                <m:t>−</m:t>
                                              </m:r>
                                              <m:sSubSup>
                                                <m:sSubSupPr>
                                                  <m:ctrlPr>
                                                    <a:rPr lang="en-US" altLang="zh-CN" sz="2800" b="0" i="1" smtClean="0">
                                                      <a:solidFill>
                                                        <a:srgbClr val="09405E"/>
                                                      </a:solidFill>
                                                      <a:latin typeface="Cambria Math" charset="0"/>
                                                      <a:ea typeface="微软雅黑" pitchFamily="34" charset="-122"/>
                                                    </a:rPr>
                                                  </m:ctrlPr>
                                                </m:sSubSupPr>
                                                <m:e>
                                                  <m:r>
                                                    <a:rPr lang="en-US" altLang="zh-CN" sz="2800" b="0" i="1" smtClean="0">
                                                      <a:solidFill>
                                                        <a:srgbClr val="09405E"/>
                                                      </a:solidFill>
                                                      <a:latin typeface="Cambria Math" charset="0"/>
                                                      <a:ea typeface="微软雅黑" pitchFamily="34" charset="-122"/>
                                                    </a:rPr>
                                                    <m:t>𝑥</m:t>
                                                  </m:r>
                                                </m:e>
                                                <m:sub>
                                                  <m:r>
                                                    <a:rPr lang="en-US" altLang="zh-CN" sz="2800" b="0" i="1" smtClean="0">
                                                      <a:solidFill>
                                                        <a:srgbClr val="09405E"/>
                                                      </a:solidFill>
                                                      <a:latin typeface="Cambria Math" charset="0"/>
                                                      <a:ea typeface="微软雅黑" pitchFamily="34" charset="-122"/>
                                                    </a:rPr>
                                                    <m:t>𝑗</m:t>
                                                  </m:r>
                                                </m:sub>
                                                <m:sup>
                                                  <m:r>
                                                    <a:rPr lang="en-US" altLang="zh-CN" sz="2800" b="0" i="1" smtClean="0">
                                                      <a:solidFill>
                                                        <a:srgbClr val="09405E"/>
                                                      </a:solidFill>
                                                      <a:latin typeface="Cambria Math" charset="0"/>
                                                      <a:ea typeface="微软雅黑" pitchFamily="34" charset="-122"/>
                                                    </a:rPr>
                                                    <m:t>′</m:t>
                                                  </m:r>
                                                </m:sup>
                                              </m:sSubSup>
                                            </m:e>
                                          </m:d>
                                        </m:e>
                                        <m:sup>
                                          <m:r>
                                            <a:rPr lang="en-US" altLang="zh-CN" sz="2800" b="0" i="1" smtClean="0">
                                              <a:solidFill>
                                                <a:srgbClr val="09405E"/>
                                              </a:solidFill>
                                              <a:latin typeface="Cambria Math" charset="0"/>
                                              <a:ea typeface="微软雅黑" pitchFamily="34" charset="-122"/>
                                            </a:rPr>
                                            <m:t>2</m:t>
                                          </m:r>
                                        </m:sup>
                                      </m:sSup>
                                    </m:num>
                                    <m:den>
                                      <m:r>
                                        <a:rPr lang="en-US" altLang="zh-CN" sz="2800" i="1">
                                          <a:solidFill>
                                            <a:srgbClr val="09405E"/>
                                          </a:solidFill>
                                          <a:latin typeface="Cambria Math" charset="0"/>
                                          <a:ea typeface="微软雅黑" pitchFamily="34" charset="-122"/>
                                        </a:rPr>
                                        <m:t>2</m:t>
                                      </m:r>
                                      <m:sSubSup>
                                        <m:sSubSupPr>
                                          <m:ctrlPr>
                                            <a:rPr lang="en-US" altLang="zh-CN" sz="2800" i="1" smtClean="0">
                                              <a:solidFill>
                                                <a:srgbClr val="09405E"/>
                                              </a:solidFill>
                                              <a:latin typeface="Cambria Math" charset="0"/>
                                              <a:ea typeface="微软雅黑" pitchFamily="34" charset="-122"/>
                                            </a:rPr>
                                          </m:ctrlPr>
                                        </m:sSubSupPr>
                                        <m:e>
                                          <m:r>
                                            <a:rPr lang="en-US" altLang="zh-CN" sz="2800" i="1" smtClean="0">
                                              <a:solidFill>
                                                <a:srgbClr val="09405E"/>
                                              </a:solidFill>
                                              <a:latin typeface="Cambria Math" charset="0"/>
                                              <a:ea typeface="Cambria Math" charset="0"/>
                                              <a:cs typeface="Cambria Math" charset="0"/>
                                            </a:rPr>
                                            <m:t>𝜎</m:t>
                                          </m:r>
                                        </m:e>
                                        <m:sub>
                                          <m:r>
                                            <a:rPr lang="en-US" altLang="zh-CN" sz="2800" b="0" i="1" smtClean="0">
                                              <a:solidFill>
                                                <a:srgbClr val="09405E"/>
                                              </a:solidFill>
                                              <a:latin typeface="Cambria Math" charset="0"/>
                                              <a:ea typeface="微软雅黑" pitchFamily="34" charset="-122"/>
                                            </a:rPr>
                                            <m:t>𝑗</m:t>
                                          </m:r>
                                        </m:sub>
                                        <m:sup>
                                          <m:r>
                                            <a:rPr lang="en-US" altLang="zh-CN" sz="2800" b="0" i="1" smtClean="0">
                                              <a:solidFill>
                                                <a:srgbClr val="09405E"/>
                                              </a:solidFill>
                                              <a:latin typeface="Cambria Math" charset="0"/>
                                              <a:ea typeface="微软雅黑" pitchFamily="34" charset="-122"/>
                                            </a:rPr>
                                            <m:t>2</m:t>
                                          </m:r>
                                        </m:sup>
                                      </m:sSubSup>
                                    </m:den>
                                  </m:f>
                                </m:e>
                              </m:nary>
                            </m:e>
                          </m:d>
                        </m:e>
                      </m:func>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227611" y="3381376"/>
                <a:ext cx="5542223" cy="147950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227611" y="2147739"/>
                <a:ext cx="6868482" cy="10604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charset="0"/>
                                  <a:ea typeface="微软雅黑" pitchFamily="34" charset="-122"/>
                                </a:rPr>
                              </m:ctrlPr>
                            </m:dPr>
                            <m:e>
                              <m:r>
                                <a:rPr lang="en-US" altLang="zh-CN" sz="2800" b="0" i="1" smtClean="0">
                                  <a:solidFill>
                                    <a:srgbClr val="09405E"/>
                                  </a:solidFill>
                                  <a:latin typeface="Cambria Math" charset="0"/>
                                  <a:ea typeface="微软雅黑" pitchFamily="34" charset="-122"/>
                                </a:rPr>
                                <m:t>−</m:t>
                              </m:r>
                              <m:f>
                                <m:fPr>
                                  <m:ctrlPr>
                                    <a:rPr lang="el-GR" altLang="zh-CN" sz="2800" b="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sSup>
                                <m:sSupPr>
                                  <m:ctrlPr>
                                    <a:rPr lang="bg-BG" altLang="zh-CN" sz="2800" i="1">
                                      <a:solidFill>
                                        <a:srgbClr val="09405E"/>
                                      </a:solidFill>
                                      <a:latin typeface="Cambria Math" charset="0"/>
                                      <a:ea typeface="微软雅黑" pitchFamily="34" charset="-122"/>
                                    </a:rPr>
                                  </m:ctrlPr>
                                </m:sSupPr>
                                <m:e>
                                  <m:d>
                                    <m:dPr>
                                      <m:ctrlPr>
                                        <a:rPr lang="is-I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p>
                                  <m:r>
                                    <m:rPr>
                                      <m:sty m:val="p"/>
                                    </m:rPr>
                                    <a:rPr lang="en-US" altLang="zh-CN" sz="2800">
                                      <a:solidFill>
                                        <a:srgbClr val="09405E"/>
                                      </a:solidFill>
                                      <a:latin typeface="Cambria Math" charset="0"/>
                                      <a:ea typeface="微软雅黑" pitchFamily="34" charset="-122"/>
                                    </a:rPr>
                                    <m:t>T</m:t>
                                  </m:r>
                                </m:sup>
                              </m:sSup>
                              <m:sSup>
                                <m:sSupPr>
                                  <m:ctrlPr>
                                    <a:rPr lang="en-US" altLang="zh-CN" sz="2800" i="1" smtClean="0">
                                      <a:solidFill>
                                        <a:srgbClr val="09405E"/>
                                      </a:solidFill>
                                      <a:latin typeface="Cambria Math" charset="0"/>
                                      <a:ea typeface="微软雅黑" pitchFamily="34" charset="-122"/>
                                    </a:rPr>
                                  </m:ctrlPr>
                                </m:sSupPr>
                                <m:e>
                                  <m:r>
                                    <a:rPr lang="el-GR" altLang="zh-CN" sz="2800" b="1" i="1" smtClean="0">
                                      <a:solidFill>
                                        <a:srgbClr val="09405E"/>
                                      </a:solidFill>
                                      <a:latin typeface="Cambria Math" charset="0"/>
                                      <a:ea typeface="Cambria Math" charset="0"/>
                                      <a:cs typeface="Cambria Math" charset="0"/>
                                    </a:rPr>
                                    <m:t>𝜮</m:t>
                                  </m:r>
                                </m:e>
                                <m:sup>
                                  <m:r>
                                    <a:rPr lang="en-US" altLang="zh-CN" sz="2800" b="0" i="1" smtClean="0">
                                      <a:solidFill>
                                        <a:srgbClr val="09405E"/>
                                      </a:solidFill>
                                      <a:latin typeface="Cambria Math" charset="0"/>
                                      <a:ea typeface="微软雅黑" pitchFamily="34" charset="-122"/>
                                    </a:rPr>
                                    <m:t>−1</m:t>
                                  </m:r>
                                </m:sup>
                              </m:sSup>
                              <m:d>
                                <m:dPr>
                                  <m:ctrlPr>
                                    <a:rPr lang="is-I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d>
                        </m:e>
                      </m:func>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227611" y="2147739"/>
                <a:ext cx="6868482" cy="10604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3058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latin typeface="Times New Roman" pitchFamily="18" charset="0"/>
                <a:ea typeface="黑体" pitchFamily="49" charset="-122"/>
                <a:cs typeface="Times New Roman" pitchFamily="18" charset="0"/>
              </a:rPr>
              <a:t>核的闭包性质</a:t>
            </a:r>
            <a:r>
              <a:rPr lang="zh-CN" altLang="en-US" dirty="0">
                <a:latin typeface="Times New Roman" pitchFamily="18" charset="0"/>
                <a:ea typeface="黑体" pitchFamily="49" charset="-122"/>
                <a:cs typeface="Times New Roman" pitchFamily="18" charset="0"/>
              </a:rPr>
              <a:t>：令</a:t>
            </a:r>
            <a:r>
              <a:rPr lang="en-US" altLang="zh-CN" dirty="0">
                <a:latin typeface="Times New Roman" pitchFamily="18" charset="0"/>
                <a:ea typeface="黑体" pitchFamily="49" charset="-122"/>
                <a:cs typeface="Times New Roman" pitchFamily="18" charset="0"/>
              </a:rPr>
              <a:t> </a:t>
            </a:r>
            <a:r>
              <a:rPr lang="en-US" altLang="zh-CN" i="1" dirty="0">
                <a:latin typeface="Times New Roman" pitchFamily="18" charset="0"/>
                <a:ea typeface="黑体" pitchFamily="49" charset="-122"/>
                <a:cs typeface="Times New Roman" pitchFamily="18" charset="0"/>
              </a:rPr>
              <a:t>k</a:t>
            </a:r>
            <a:r>
              <a:rPr lang="en-US" altLang="zh-CN" baseline="-25000" dirty="0">
                <a:latin typeface="Times New Roman" pitchFamily="18" charset="0"/>
                <a:ea typeface="黑体" pitchFamily="49" charset="-122"/>
                <a:cs typeface="Times New Roman" pitchFamily="18" charset="0"/>
              </a:rPr>
              <a:t>1</a:t>
            </a:r>
            <a:r>
              <a:rPr lang="en-US" altLang="zh-CN" dirty="0">
                <a:latin typeface="Times New Roman" pitchFamily="18" charset="0"/>
                <a:ea typeface="黑体" pitchFamily="49" charset="-122"/>
                <a:cs typeface="Times New Roman" pitchFamily="18" charset="0"/>
              </a:rPr>
              <a:t> </a:t>
            </a:r>
            <a:r>
              <a:rPr lang="zh-CN" altLang="en-US" dirty="0">
                <a:latin typeface="Times New Roman" pitchFamily="18" charset="0"/>
                <a:ea typeface="黑体" pitchFamily="49" charset="-122"/>
                <a:cs typeface="Times New Roman" pitchFamily="18" charset="0"/>
              </a:rPr>
              <a:t>和</a:t>
            </a:r>
            <a:r>
              <a:rPr lang="en-US" altLang="zh-CN" dirty="0">
                <a:latin typeface="Times New Roman" pitchFamily="18" charset="0"/>
                <a:ea typeface="黑体" pitchFamily="49" charset="-122"/>
                <a:cs typeface="Times New Roman" pitchFamily="18" charset="0"/>
              </a:rPr>
              <a:t> </a:t>
            </a:r>
            <a:r>
              <a:rPr lang="en-US" altLang="zh-CN" i="1" dirty="0">
                <a:latin typeface="Times New Roman" pitchFamily="18" charset="0"/>
                <a:ea typeface="黑体" pitchFamily="49" charset="-122"/>
                <a:cs typeface="Times New Roman" pitchFamily="18" charset="0"/>
              </a:rPr>
              <a:t>k</a:t>
            </a:r>
            <a:r>
              <a:rPr lang="en-US" altLang="zh-CN" baseline="-25000" dirty="0">
                <a:latin typeface="Times New Roman" pitchFamily="18" charset="0"/>
                <a:ea typeface="黑体" pitchFamily="49" charset="-122"/>
                <a:cs typeface="Times New Roman" pitchFamily="18" charset="0"/>
              </a:rPr>
              <a:t>2</a:t>
            </a:r>
            <a:r>
              <a:rPr lang="en-US" altLang="zh-CN" dirty="0">
                <a:latin typeface="Times New Roman" pitchFamily="18" charset="0"/>
                <a:ea typeface="黑体" pitchFamily="49" charset="-122"/>
                <a:cs typeface="Times New Roman" pitchFamily="18" charset="0"/>
              </a:rPr>
              <a:t> </a:t>
            </a:r>
            <a:r>
              <a:rPr lang="zh-CN" altLang="en-US" dirty="0">
                <a:latin typeface="Times New Roman" pitchFamily="18" charset="0"/>
                <a:ea typeface="黑体" pitchFamily="49" charset="-122"/>
                <a:cs typeface="Times New Roman" pitchFamily="18" charset="0"/>
              </a:rPr>
              <a:t>为定义在</a:t>
            </a:r>
            <a:r>
              <a:rPr lang="en-US" altLang="zh-CN" dirty="0">
                <a:latin typeface="Euclid Math One" panose="05050601010101010101" pitchFamily="18" charset="2"/>
              </a:rPr>
              <a:t>X </a:t>
            </a:r>
            <a:r>
              <a:rPr lang="en-US" altLang="zh-CN" dirty="0">
                <a:latin typeface="Times New Roman" pitchFamily="18" charset="0"/>
                <a:ea typeface="黑体" pitchFamily="49" charset="-122"/>
                <a:cs typeface="Times New Roman" pitchFamily="18" charset="0"/>
              </a:rPr>
              <a:t>* </a:t>
            </a:r>
            <a:r>
              <a:rPr lang="en-US" altLang="zh-CN" dirty="0">
                <a:latin typeface="Euclid Math One" panose="05050601010101010101" pitchFamily="18" charset="2"/>
              </a:rPr>
              <a:t>X</a:t>
            </a:r>
            <a:r>
              <a:rPr lang="zh-CN" altLang="en-US" dirty="0">
                <a:latin typeface="Times New Roman" pitchFamily="18" charset="0"/>
                <a:ea typeface="黑体" pitchFamily="49" charset="-122"/>
                <a:cs typeface="Times New Roman" pitchFamily="18" charset="0"/>
              </a:rPr>
              <a:t>核，则下列表示也是</a:t>
            </a:r>
            <a:r>
              <a:rPr lang="zh-CN" altLang="en-US" dirty="0" smtClean="0">
                <a:latin typeface="Times New Roman" pitchFamily="18" charset="0"/>
                <a:ea typeface="黑体" pitchFamily="49" charset="-122"/>
                <a:cs typeface="Times New Roman" pitchFamily="18" charset="0"/>
              </a:rPr>
              <a:t>核：</a:t>
            </a:r>
            <a:endParaRPr kumimoji="1" lang="zh-CN" altLang="en-US" dirty="0"/>
          </a:p>
        </p:txBody>
      </p:sp>
      <p:sp>
        <p:nvSpPr>
          <p:cNvPr id="3" name="标题 2"/>
          <p:cNvSpPr>
            <a:spLocks noGrp="1"/>
          </p:cNvSpPr>
          <p:nvPr>
            <p:ph type="title"/>
          </p:nvPr>
        </p:nvSpPr>
        <p:spPr/>
        <p:txBody>
          <a:bodyPr/>
          <a:lstStyle/>
          <a:p>
            <a:r>
              <a:rPr kumimoji="1" lang="zh-CN" altLang="en-US" dirty="0" smtClean="0"/>
              <a:t>更多核函数</a:t>
            </a:r>
            <a:endParaRPr kumimoji="1" lang="zh-CN" altLang="en-US" dirty="0"/>
          </a:p>
        </p:txBody>
      </p:sp>
      <p:graphicFrame>
        <p:nvGraphicFramePr>
          <p:cNvPr id="4" name="对象 3"/>
          <p:cNvGraphicFramePr>
            <a:graphicFrameLocks noChangeAspect="1"/>
          </p:cNvGraphicFramePr>
          <p:nvPr>
            <p:extLst/>
          </p:nvPr>
        </p:nvGraphicFramePr>
        <p:xfrm>
          <a:off x="1391477" y="2161511"/>
          <a:ext cx="8786691" cy="4339831"/>
        </p:xfrm>
        <a:graphic>
          <a:graphicData uri="http://schemas.openxmlformats.org/presentationml/2006/ole">
            <mc:AlternateContent xmlns:mc="http://schemas.openxmlformats.org/markup-compatibility/2006">
              <mc:Choice xmlns:v="urn:schemas-microsoft-com:vml" Requires="v">
                <p:oleObj spid="_x0000_s69642" name="Equation" r:id="rId3" imgW="4445000" imgH="2209800" progId="Equation.DSMT4">
                  <p:embed/>
                </p:oleObj>
              </mc:Choice>
              <mc:Fallback>
                <p:oleObj name="Equation" r:id="rId3" imgW="4445000" imgH="2209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477" y="2161511"/>
                        <a:ext cx="8786691" cy="4339831"/>
                      </a:xfrm>
                      <a:prstGeom prst="rect">
                        <a:avLst/>
                      </a:prstGeom>
                      <a:noFill/>
                      <a:extLst/>
                    </p:spPr>
                  </p:pic>
                </p:oleObj>
              </mc:Fallback>
            </mc:AlternateContent>
          </a:graphicData>
        </a:graphic>
      </p:graphicFrame>
    </p:spTree>
    <p:extLst>
      <p:ext uri="{BB962C8B-B14F-4D97-AF65-F5344CB8AC3E}">
        <p14:creationId xmlns:p14="http://schemas.microsoft.com/office/powerpoint/2010/main" val="565673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kumimoji="1" lang="zh-CN" altLang="en-US" dirty="0"/>
              <a:t>例：</a:t>
            </a:r>
            <a:r>
              <a:rPr kumimoji="1" lang="en-US" altLang="zh-CN" dirty="0"/>
              <a:t>RBF</a:t>
            </a:r>
            <a:r>
              <a:rPr kumimoji="1" lang="zh-CN" altLang="en-US" dirty="0"/>
              <a:t>核</a:t>
            </a:r>
            <a:endParaRPr lang="en-US" dirty="0"/>
          </a:p>
        </p:txBody>
      </p:sp>
      <p:pic>
        <p:nvPicPr>
          <p:cNvPr id="5" name="Picture 4" descr="plot_rbf_parameters_002.png"/>
          <p:cNvPicPr>
            <a:picLocks noChangeAspect="1"/>
          </p:cNvPicPr>
          <p:nvPr/>
        </p:nvPicPr>
        <p:blipFill rotWithShape="1">
          <a:blip r:embed="rId3">
            <a:extLst>
              <a:ext uri="{28A0092B-C50C-407E-A947-70E740481C1C}">
                <a14:useLocalDpi xmlns:a14="http://schemas.microsoft.com/office/drawing/2010/main" val="0"/>
              </a:ext>
            </a:extLst>
          </a:blip>
          <a:srcRect l="2307" r="1" b="4394"/>
          <a:stretch/>
        </p:blipFill>
        <p:spPr>
          <a:xfrm>
            <a:off x="687947" y="1850944"/>
            <a:ext cx="5429439" cy="3985064"/>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957155" y="5497875"/>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solidFill>
                            <a:srgbClr val="09405E"/>
                          </a:solidFill>
                          <a:latin typeface="Cambria Math" charset="0"/>
                          <a:ea typeface="Cambria Math" charset="0"/>
                          <a:cs typeface="Cambria Math" charset="0"/>
                        </a:rPr>
                        <m:t>𝛾</m:t>
                      </m:r>
                    </m:oMath>
                  </m:oMathPara>
                </a14:m>
                <a:endParaRPr lang="en-US" sz="2800" dirty="0">
                  <a:solidFill>
                    <a:srgbClr val="09405E"/>
                  </a:solidFill>
                  <a:latin typeface="Helvetica Light"/>
                  <a:cs typeface="Helvetica Light"/>
                </a:endParaRPr>
              </a:p>
            </p:txBody>
          </p:sp>
        </mc:Choice>
        <mc:Fallback>
          <p:sp>
            <p:nvSpPr>
              <p:cNvPr id="6" name="TextBox 5"/>
              <p:cNvSpPr txBox="1">
                <a:spLocks noRot="1" noChangeAspect="1" noMove="1" noResize="1" noEditPoints="1" noAdjustHandles="1" noChangeArrowheads="1" noChangeShapeType="1" noTextEdit="1"/>
              </p:cNvSpPr>
              <p:nvPr/>
            </p:nvSpPr>
            <p:spPr>
              <a:xfrm>
                <a:off x="1957155" y="5497875"/>
                <a:ext cx="2984500"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rot="16200000">
                <a:off x="-723514" y="2826531"/>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solidFill>
                            <a:srgbClr val="09405E"/>
                          </a:solidFill>
                          <a:latin typeface="Cambria Math" charset="0"/>
                          <a:cs typeface="Helvetica Light"/>
                        </a:rPr>
                        <m:t>𝐶</m:t>
                      </m:r>
                    </m:oMath>
                  </m:oMathPara>
                </a14:m>
                <a:endParaRPr lang="en-US" sz="2800" i="1" dirty="0">
                  <a:solidFill>
                    <a:srgbClr val="09405E"/>
                  </a:solidFill>
                  <a:latin typeface="Helvetica Light"/>
                  <a:cs typeface="Helvetica Light"/>
                </a:endParaRPr>
              </a:p>
            </p:txBody>
          </p:sp>
        </mc:Choice>
        <mc:Fallback>
          <p:sp>
            <p:nvSpPr>
              <p:cNvPr id="7" name="TextBox 6"/>
              <p:cNvSpPr txBox="1">
                <a:spLocks noRot="1" noChangeAspect="1" noMove="1" noResize="1" noEditPoints="1" noAdjustHandles="1" noChangeArrowheads="1" noChangeShapeType="1" noTextEdit="1"/>
              </p:cNvSpPr>
              <p:nvPr/>
            </p:nvSpPr>
            <p:spPr>
              <a:xfrm rot="16200000">
                <a:off x="-723514" y="2826531"/>
                <a:ext cx="2984500"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8" name="Rectangle 7"/>
          <p:cNvSpPr/>
          <p:nvPr/>
        </p:nvSpPr>
        <p:spPr>
          <a:xfrm>
            <a:off x="6391685" y="5964304"/>
            <a:ext cx="6111875" cy="261610"/>
          </a:xfrm>
          <a:prstGeom prst="rect">
            <a:avLst/>
          </a:prstGeom>
        </p:spPr>
        <p:txBody>
          <a:bodyPr wrap="square">
            <a:spAutoFit/>
          </a:bodyPr>
          <a:lstStyle/>
          <a:p>
            <a:r>
              <a:rPr lang="en-US" sz="1100" dirty="0"/>
              <a:t>Source: http://scikit-</a:t>
            </a:r>
            <a:r>
              <a:rPr lang="en-US" sz="1100" dirty="0" err="1"/>
              <a:t>learn.org</a:t>
            </a:r>
            <a:r>
              <a:rPr lang="en-US" sz="1100" dirty="0"/>
              <a:t>/stable/</a:t>
            </a:r>
            <a:r>
              <a:rPr lang="en-US" sz="1100" dirty="0" err="1"/>
              <a:t>auto_examples</a:t>
            </a:r>
            <a:r>
              <a:rPr lang="en-US" sz="1100" dirty="0"/>
              <a:t>/</a:t>
            </a:r>
            <a:r>
              <a:rPr lang="en-US" sz="1100" dirty="0" err="1"/>
              <a:t>svm</a:t>
            </a:r>
            <a:r>
              <a:rPr lang="en-US" sz="1100" dirty="0"/>
              <a:t>/</a:t>
            </a:r>
            <a:r>
              <a:rPr lang="en-US" sz="1100" dirty="0" err="1"/>
              <a:t>plot_rbf_parameters.html</a:t>
            </a:r>
            <a:endParaRPr lang="en-US" sz="1100" dirty="0"/>
          </a:p>
        </p:txBody>
      </p:sp>
      <mc:AlternateContent xmlns:mc="http://schemas.openxmlformats.org/markup-compatibility/2006">
        <mc:Choice xmlns:a14="http://schemas.microsoft.com/office/drawing/2010/main" Requires="a14">
          <p:sp>
            <p:nvSpPr>
              <p:cNvPr id="10" name="矩形 9"/>
              <p:cNvSpPr/>
              <p:nvPr/>
            </p:nvSpPr>
            <p:spPr>
              <a:xfrm>
                <a:off x="507125" y="5836007"/>
                <a:ext cx="6750309"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kumimoji="1" lang="en-US" altLang="zh-CN" sz="2400">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smtClean="0">
                          <a:solidFill>
                            <a:srgbClr val="09405E"/>
                          </a:solidFill>
                          <a:latin typeface="Cambria Math" charset="0"/>
                        </a:rPr>
                        <m:t>=</m:t>
                      </m:r>
                      <m:f>
                        <m:fPr>
                          <m:ctrlPr>
                            <a:rPr lang="mr-IN" altLang="zh-CN" sz="2400" i="1">
                              <a:solidFill>
                                <a:srgbClr val="09405E"/>
                              </a:solidFill>
                              <a:latin typeface="Cambria Math"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charset="0"/>
                            </a:rPr>
                          </m:ctrlPr>
                        </m:sSubSupPr>
                        <m:e>
                          <m:d>
                            <m:dPr>
                              <m:begChr m:val="‖"/>
                              <m:endChr m:val="‖"/>
                              <m:ctrlPr>
                                <a:rPr lang="en-US" altLang="zh-CN" sz="2400" i="1">
                                  <a:solidFill>
                                    <a:srgbClr val="09405E"/>
                                  </a:solidFill>
                                  <a:latin typeface="Cambria Math"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smtClean="0">
                              <a:solidFill>
                                <a:srgbClr val="09405E"/>
                              </a:solidFill>
                              <a:latin typeface="Cambria Math" charset="0"/>
                            </a:rPr>
                          </m:ctrlPr>
                        </m:naryPr>
                        <m:sub>
                          <m:r>
                            <m:rPr>
                              <m:brk m:alnAt="23"/>
                            </m:rPr>
                            <a:rPr lang="en-US" altLang="zh-CN" sz="2400" b="0" i="1" smtClean="0">
                              <a:solidFill>
                                <a:srgbClr val="09405E"/>
                              </a:solidFill>
                              <a:latin typeface="Cambria Math" charset="0"/>
                            </a:rPr>
                            <m:t>𝑖</m:t>
                          </m:r>
                          <m:r>
                            <a:rPr lang="en-US" altLang="zh-CN" sz="2400" b="0" i="1" smtClean="0">
                              <a:solidFill>
                                <a:srgbClr val="09405E"/>
                              </a:solidFill>
                              <a:latin typeface="Cambria Math" charset="0"/>
                            </a:rPr>
                            <m:t>=1</m:t>
                          </m:r>
                        </m:sub>
                        <m:sup>
                          <m:r>
                            <a:rPr lang="en-US" altLang="zh-CN" sz="2400" b="0" i="1" smtClean="0">
                              <a:solidFill>
                                <a:srgbClr val="09405E"/>
                              </a:solidFill>
                              <a:latin typeface="Cambria Math" charset="0"/>
                            </a:rPr>
                            <m:t>𝑁</m:t>
                          </m:r>
                        </m:sup>
                        <m:e>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𝐿</m:t>
                              </m:r>
                            </m:e>
                            <m:sub>
                              <m:r>
                                <a:rPr lang="en-US" altLang="zh-CN" sz="2400" i="1">
                                  <a:solidFill>
                                    <a:srgbClr val="09405E"/>
                                  </a:solidFill>
                                  <a:latin typeface="Cambria Math" charset="0"/>
                                  <a:ea typeface="Cambria Math" charset="0"/>
                                  <a:cs typeface="Cambria Math" charset="0"/>
                                </a:rPr>
                                <m:t>𝐻𝑖𝑛𝑔𝑒</m:t>
                              </m:r>
                            </m:sub>
                          </m:sSub>
                          <m:d>
                            <m:dPr>
                              <m:ctrlPr>
                                <a:rPr lang="mr-IN" altLang="zh-CN" sz="2400" i="1">
                                  <a:solidFill>
                                    <a:srgbClr val="09405E"/>
                                  </a:solidFill>
                                  <a:latin typeface="Cambria Math" charset="0"/>
                                  <a:ea typeface="Cambria Math" charset="0"/>
                                  <a:cs typeface="Cambria Math" charset="0"/>
                                </a:rPr>
                              </m:ctrlPr>
                            </m:dPr>
                            <m:e>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lang="en-US" altLang="zh-CN" sz="2400" i="1">
                                  <a:solidFill>
                                    <a:srgbClr val="09405E"/>
                                  </a:solidFill>
                                  <a:latin typeface="Cambria Math" charset="0"/>
                                </a:rPr>
                                <m:t>)</m:t>
                              </m:r>
                            </m:e>
                          </m:d>
                        </m:e>
                      </m:nary>
                    </m:oMath>
                  </m:oMathPara>
                </a14:m>
                <a:endParaRPr lang="zh-CN" altLang="en-US" sz="2400"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507125" y="5836007"/>
                <a:ext cx="6750309" cy="113082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6391685" y="1651953"/>
                <a:ext cx="5657318" cy="830997"/>
              </a:xfrm>
              <a:prstGeom prst="rect">
                <a:avLst/>
              </a:prstGeom>
              <a:noFill/>
            </p:spPr>
            <p:txBody>
              <a:bodyPr wrap="none" rtlCol="0">
                <a:spAutoFit/>
              </a:bodyPr>
              <a:lstStyle/>
              <a:p>
                <a14:m>
                  <m:oMath xmlns:m="http://schemas.openxmlformats.org/officeDocument/2006/math">
                    <m:r>
                      <a:rPr lang="en-US" altLang="zh-CN" sz="2400" b="0" i="1" smtClean="0">
                        <a:solidFill>
                          <a:srgbClr val="09405E"/>
                        </a:solidFill>
                        <a:latin typeface="Cambria Math" charset="0"/>
                        <a:ea typeface="微软雅黑" panose="020B0503020204020204" pitchFamily="34" charset="-122"/>
                      </a:rPr>
                      <m:t>𝐶</m:t>
                    </m:r>
                  </m:oMath>
                </a14:m>
                <a:r>
                  <a:rPr lang="zh-CN" altLang="en-US" sz="2400" dirty="0" smtClean="0">
                    <a:solidFill>
                      <a:srgbClr val="09405E"/>
                    </a:solidFill>
                    <a:latin typeface="微软雅黑" panose="020B0503020204020204" pitchFamily="34" charset="-122"/>
                    <a:ea typeface="微软雅黑" panose="020B0503020204020204" pitchFamily="34" charset="-122"/>
                  </a:rPr>
                  <a:t>：训练</a:t>
                </a:r>
                <a:r>
                  <a:rPr lang="zh-CN" altLang="en-US" sz="2400" dirty="0">
                    <a:solidFill>
                      <a:srgbClr val="09405E"/>
                    </a:solidFill>
                    <a:latin typeface="微软雅黑" panose="020B0503020204020204" pitchFamily="34" charset="-122"/>
                    <a:ea typeface="微软雅黑" panose="020B0503020204020204" pitchFamily="34" charset="-122"/>
                  </a:rPr>
                  <a:t>样本有多</a:t>
                </a:r>
                <a:r>
                  <a:rPr lang="zh-CN" altLang="en-US" sz="2400" dirty="0" smtClean="0">
                    <a:solidFill>
                      <a:srgbClr val="09405E"/>
                    </a:solidFill>
                    <a:latin typeface="微软雅黑" panose="020B0503020204020204" pitchFamily="34" charset="-122"/>
                    <a:ea typeface="微软雅黑" panose="020B0503020204020204" pitchFamily="34" charset="-122"/>
                  </a:rPr>
                  <a:t>重要</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越大，越看重训练样本，模型越复杂</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6391685" y="1651953"/>
                <a:ext cx="5657318" cy="830997"/>
              </a:xfrm>
              <a:prstGeom prst="rect">
                <a:avLst/>
              </a:prstGeom>
              <a:blipFill rotWithShape="0">
                <a:blip r:embed="rId7"/>
                <a:stretch>
                  <a:fillRect l="-323" t="-5882" r="-647" b="-161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391685" y="3010602"/>
                <a:ext cx="5788764" cy="2308324"/>
              </a:xfrm>
              <a:prstGeom prst="rect">
                <a:avLst/>
              </a:prstGeom>
              <a:noFill/>
            </p:spPr>
            <p:txBody>
              <a:bodyPr wrap="none" rtlCol="0">
                <a:spAutoFit/>
              </a:bodyPr>
              <a:lstStyle/>
              <a:p>
                <a14:m>
                  <m:oMath xmlns:m="http://schemas.openxmlformats.org/officeDocument/2006/math">
                    <m:r>
                      <a:rPr lang="en-US" altLang="zh-CN" sz="2400" b="0" i="1" smtClean="0">
                        <a:solidFill>
                          <a:srgbClr val="09405E"/>
                        </a:solidFill>
                        <a:latin typeface="Cambria Math" charset="0"/>
                        <a:ea typeface="Cambria Math" charset="0"/>
                        <a:cs typeface="Cambria Math" charset="0"/>
                      </a:rPr>
                      <m:t>𝛾</m:t>
                    </m:r>
                  </m:oMath>
                </a14:m>
                <a:r>
                  <a:rPr lang="zh-CN" altLang="en-US" sz="2400" dirty="0" smtClean="0">
                    <a:solidFill>
                      <a:srgbClr val="09405E"/>
                    </a:solidFill>
                    <a:latin typeface="微软雅黑" panose="020B0503020204020204" pitchFamily="34" charset="-122"/>
                    <a:ea typeface="微软雅黑" panose="020B0503020204020204" pitchFamily="34" charset="-122"/>
                  </a:rPr>
                  <a:t>：</a:t>
                </a:r>
                <a:r>
                  <a:rPr lang="en-US" altLang="zh-CN" sz="2400" dirty="0">
                    <a:solidFill>
                      <a:srgbClr val="09405E"/>
                    </a:solidFill>
                    <a:latin typeface="微软雅黑" panose="020B0503020204020204" pitchFamily="34" charset="-122"/>
                    <a:ea typeface="微软雅黑" panose="020B0503020204020204" pitchFamily="34" charset="-122"/>
                  </a:rPr>
                  <a:t> RBF</a:t>
                </a:r>
                <a:r>
                  <a:rPr lang="zh-CN" altLang="en-US" sz="2400" dirty="0">
                    <a:solidFill>
                      <a:srgbClr val="09405E"/>
                    </a:solidFill>
                    <a:latin typeface="微软雅黑" panose="020B0503020204020204" pitchFamily="34" charset="-122"/>
                    <a:ea typeface="微软雅黑" panose="020B0503020204020204" pitchFamily="34" charset="-122"/>
                  </a:rPr>
                  <a:t>核宽度的</a:t>
                </a:r>
                <a:r>
                  <a:rPr lang="zh-CN" altLang="en-US" sz="2400" dirty="0" smtClean="0">
                    <a:solidFill>
                      <a:srgbClr val="09405E"/>
                    </a:solidFill>
                    <a:latin typeface="微软雅黑" panose="020B0503020204020204" pitchFamily="34" charset="-122"/>
                    <a:ea typeface="微软雅黑" panose="020B0503020204020204" pitchFamily="34" charset="-122"/>
                  </a:rPr>
                  <a:t>倒数，</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表示每个训练样本的影响范围</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越大，</a:t>
                </a:r>
                <a:r>
                  <a:rPr lang="en-US" altLang="zh-CN" sz="2400" dirty="0">
                    <a:solidFill>
                      <a:srgbClr val="09405E"/>
                    </a:solidFill>
                    <a:latin typeface="微软雅黑" panose="020B0503020204020204" pitchFamily="34" charset="-122"/>
                    <a:ea typeface="微软雅黑" panose="020B0503020204020204" pitchFamily="34" charset="-122"/>
                  </a:rPr>
                  <a:t> RBF</a:t>
                </a:r>
                <a:r>
                  <a:rPr lang="zh-CN" altLang="en-US" sz="2400" dirty="0">
                    <a:solidFill>
                      <a:srgbClr val="09405E"/>
                    </a:solidFill>
                    <a:latin typeface="微软雅黑" panose="020B0503020204020204" pitchFamily="34" charset="-122"/>
                    <a:ea typeface="微软雅黑" panose="020B0503020204020204" pitchFamily="34" charset="-122"/>
                  </a:rPr>
                  <a:t>核</a:t>
                </a:r>
                <a:r>
                  <a:rPr lang="zh-CN" altLang="en-US" sz="2400" dirty="0" smtClean="0">
                    <a:solidFill>
                      <a:srgbClr val="09405E"/>
                    </a:solidFill>
                    <a:latin typeface="微软雅黑" panose="020B0503020204020204" pitchFamily="34" charset="-122"/>
                    <a:ea typeface="微软雅黑" panose="020B0503020204020204" pitchFamily="34" charset="-122"/>
                  </a:rPr>
                  <a:t>宽度越小，</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每个训练样本</a:t>
                </a:r>
                <a:r>
                  <a:rPr lang="en-US" altLang="zh-CN" sz="2400" dirty="0" smtClean="0">
                    <a:solidFill>
                      <a:srgbClr val="09405E"/>
                    </a:solidFill>
                    <a:latin typeface="微软雅黑" panose="020B0503020204020204" pitchFamily="34" charset="-122"/>
                    <a:ea typeface="微软雅黑" panose="020B0503020204020204" pitchFamily="34" charset="-122"/>
                  </a:rPr>
                  <a:t>/</a:t>
                </a:r>
                <a:r>
                  <a:rPr lang="zh-CN" altLang="en-US" sz="2400" dirty="0" smtClean="0">
                    <a:solidFill>
                      <a:srgbClr val="09405E"/>
                    </a:solidFill>
                    <a:latin typeface="微软雅黑" panose="020B0503020204020204" pitchFamily="34" charset="-122"/>
                    <a:ea typeface="微软雅黑" panose="020B0503020204020204" pitchFamily="34" charset="-122"/>
                  </a:rPr>
                  <a:t>支持向量的范围越小，</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r>
                  <a:rPr lang="zh-CN" altLang="en-US" sz="2400" dirty="0" smtClean="0">
                    <a:solidFill>
                      <a:srgbClr val="09405E"/>
                    </a:solidFill>
                    <a:latin typeface="微软雅黑" panose="020B0503020204020204" pitchFamily="34" charset="-122"/>
                    <a:ea typeface="微软雅黑" panose="020B0503020204020204" pitchFamily="34" charset="-122"/>
                  </a:rPr>
                  <a:t>     模型越复杂</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6391685" y="3010602"/>
                <a:ext cx="5788764" cy="2308324"/>
              </a:xfrm>
              <a:prstGeom prst="rect">
                <a:avLst/>
              </a:prstGeom>
              <a:blipFill rotWithShape="0">
                <a:blip r:embed="rId8"/>
                <a:stretch>
                  <a:fillRect l="-316" t="-2111" r="-632" b="-5013"/>
                </a:stretch>
              </a:blipFill>
            </p:spPr>
            <p:txBody>
              <a:bodyPr/>
              <a:lstStyle/>
              <a:p>
                <a:r>
                  <a:rPr lang="zh-CN" altLang="en-US">
                    <a:noFill/>
                  </a:rPr>
                  <a:t> </a:t>
                </a:r>
              </a:p>
            </p:txBody>
          </p:sp>
        </mc:Fallback>
      </mc:AlternateContent>
      <p:sp>
        <p:nvSpPr>
          <p:cNvPr id="2" name="矩形 1"/>
          <p:cNvSpPr/>
          <p:nvPr/>
        </p:nvSpPr>
        <p:spPr>
          <a:xfrm>
            <a:off x="295685" y="957971"/>
            <a:ext cx="5800315" cy="707886"/>
          </a:xfrm>
          <a:prstGeom prst="rect">
            <a:avLst/>
          </a:prstGeom>
        </p:spPr>
        <p:txBody>
          <a:bodyPr wrap="square">
            <a:spAutoFit/>
          </a:bodyPr>
          <a:lstStyle/>
          <a:p>
            <a:r>
              <a:rPr lang="zh-CN" altLang="zh-CN" sz="2000" dirty="0">
                <a:solidFill>
                  <a:srgbClr val="09405E"/>
                </a:solidFill>
                <a:latin typeface="Microsoft YaHei" charset="-122"/>
                <a:ea typeface="Microsoft YaHei" charset="-122"/>
                <a:cs typeface="Microsoft YaHei" charset="-122"/>
              </a:rPr>
              <a:t>在鸢尾花分类任务上（只取了前</a:t>
            </a:r>
            <a:r>
              <a:rPr lang="en-US" altLang="zh-CN" sz="2000" dirty="0">
                <a:solidFill>
                  <a:srgbClr val="09405E"/>
                </a:solidFill>
                <a:latin typeface="Microsoft YaHei" charset="-122"/>
                <a:ea typeface="Microsoft YaHei" charset="-122"/>
                <a:cs typeface="Microsoft YaHei" charset="-122"/>
              </a:rPr>
              <a:t>2</a:t>
            </a:r>
            <a:r>
              <a:rPr lang="zh-CN" altLang="zh-CN" sz="2000" dirty="0">
                <a:solidFill>
                  <a:srgbClr val="09405E"/>
                </a:solidFill>
                <a:latin typeface="Microsoft YaHei" charset="-122"/>
                <a:ea typeface="Microsoft YaHei" charset="-122"/>
                <a:cs typeface="Microsoft YaHei" charset="-122"/>
              </a:rPr>
              <a:t>维特征）</a:t>
            </a:r>
            <a:r>
              <a:rPr lang="zh-CN" altLang="zh-CN" sz="2000" dirty="0" smtClean="0">
                <a:solidFill>
                  <a:srgbClr val="09405E"/>
                </a:solidFill>
                <a:latin typeface="Microsoft YaHei" charset="-122"/>
                <a:ea typeface="Microsoft YaHei" charset="-122"/>
                <a:cs typeface="Microsoft YaHei" charset="-122"/>
              </a:rPr>
              <a:t>，</a:t>
            </a:r>
            <a:endParaRPr lang="en-US" altLang="zh-CN" sz="2000" dirty="0" smtClean="0">
              <a:solidFill>
                <a:srgbClr val="09405E"/>
              </a:solidFill>
              <a:latin typeface="Microsoft YaHei" charset="-122"/>
              <a:ea typeface="Microsoft YaHei" charset="-122"/>
              <a:cs typeface="Microsoft YaHei" charset="-122"/>
            </a:endParaRPr>
          </a:p>
          <a:p>
            <a:r>
              <a:rPr lang="zh-CN" altLang="zh-CN" sz="2000" dirty="0" smtClean="0">
                <a:solidFill>
                  <a:srgbClr val="09405E"/>
                </a:solidFill>
                <a:latin typeface="Microsoft YaHei" charset="-122"/>
                <a:ea typeface="Microsoft YaHei" charset="-122"/>
                <a:cs typeface="Microsoft YaHei" charset="-122"/>
              </a:rPr>
              <a:t>不同</a:t>
            </a:r>
            <a:r>
              <a:rPr lang="zh-CN" altLang="zh-CN" sz="2000" dirty="0">
                <a:solidFill>
                  <a:srgbClr val="09405E"/>
                </a:solidFill>
                <a:latin typeface="Microsoft YaHei" charset="-122"/>
                <a:ea typeface="Microsoft YaHei" charset="-122"/>
                <a:cs typeface="Microsoft YaHei" charset="-122"/>
              </a:rPr>
              <a:t>参数值的</a:t>
            </a:r>
            <a:r>
              <a:rPr lang="en-US" altLang="zh-CN" sz="2000" dirty="0">
                <a:solidFill>
                  <a:srgbClr val="09405E"/>
                </a:solidFill>
                <a:latin typeface="Microsoft YaHei" charset="-122"/>
                <a:ea typeface="Microsoft YaHei" charset="-122"/>
                <a:cs typeface="Microsoft YaHei" charset="-122"/>
              </a:rPr>
              <a:t>RBF</a:t>
            </a:r>
            <a:r>
              <a:rPr lang="zh-CN" altLang="zh-CN" sz="2000" dirty="0">
                <a:solidFill>
                  <a:srgbClr val="09405E"/>
                </a:solidFill>
                <a:latin typeface="Microsoft YaHei" charset="-122"/>
                <a:ea typeface="Microsoft YaHei" charset="-122"/>
                <a:cs typeface="Microsoft YaHei" charset="-122"/>
              </a:rPr>
              <a:t>核</a:t>
            </a:r>
            <a:r>
              <a:rPr lang="en-US" altLang="zh-CN" sz="2000" dirty="0">
                <a:solidFill>
                  <a:srgbClr val="09405E"/>
                </a:solidFill>
                <a:latin typeface="Microsoft YaHei" charset="-122"/>
                <a:ea typeface="Microsoft YaHei" charset="-122"/>
                <a:cs typeface="Microsoft YaHei" charset="-122"/>
              </a:rPr>
              <a:t>SVM</a:t>
            </a:r>
            <a:r>
              <a:rPr lang="zh-CN" altLang="zh-CN" sz="2000" dirty="0">
                <a:solidFill>
                  <a:srgbClr val="09405E"/>
                </a:solidFill>
                <a:latin typeface="Microsoft YaHei" charset="-122"/>
                <a:ea typeface="Microsoft YaHei" charset="-122"/>
                <a:cs typeface="Microsoft YaHei" charset="-122"/>
              </a:rPr>
              <a:t>分类器的交叉验证精度 </a:t>
            </a:r>
            <a:endParaRPr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06283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kumimoji="1" lang="zh-CN" altLang="en-US" dirty="0"/>
              <a:t>例：</a:t>
            </a:r>
            <a:r>
              <a:rPr kumimoji="1" lang="en-US" altLang="zh-CN" dirty="0"/>
              <a:t>RBF</a:t>
            </a:r>
            <a:r>
              <a:rPr kumimoji="1" lang="zh-CN" altLang="en-US" dirty="0"/>
              <a:t>核</a:t>
            </a:r>
            <a:endParaRPr lang="en-US" dirty="0"/>
          </a:p>
        </p:txBody>
      </p:sp>
      <p:pic>
        <p:nvPicPr>
          <p:cNvPr id="5" name="Picture 4" descr="plot_rbf_parameters_002.png"/>
          <p:cNvPicPr>
            <a:picLocks noChangeAspect="1"/>
          </p:cNvPicPr>
          <p:nvPr/>
        </p:nvPicPr>
        <p:blipFill rotWithShape="1">
          <a:blip r:embed="rId3">
            <a:extLst>
              <a:ext uri="{28A0092B-C50C-407E-A947-70E740481C1C}">
                <a14:useLocalDpi xmlns:a14="http://schemas.microsoft.com/office/drawing/2010/main" val="0"/>
              </a:ext>
            </a:extLst>
          </a:blip>
          <a:srcRect l="2307" r="1" b="4394"/>
          <a:stretch/>
        </p:blipFill>
        <p:spPr>
          <a:xfrm>
            <a:off x="878001" y="1665857"/>
            <a:ext cx="5429439" cy="3985064"/>
          </a:xfrm>
          <a:prstGeom prst="rect">
            <a:avLst/>
          </a:prstGeom>
        </p:spPr>
      </p:pic>
      <p:sp>
        <p:nvSpPr>
          <p:cNvPr id="8" name="Rectangle 7"/>
          <p:cNvSpPr/>
          <p:nvPr/>
        </p:nvSpPr>
        <p:spPr>
          <a:xfrm>
            <a:off x="6307440" y="6358807"/>
            <a:ext cx="6111875" cy="261610"/>
          </a:xfrm>
          <a:prstGeom prst="rect">
            <a:avLst/>
          </a:prstGeom>
        </p:spPr>
        <p:txBody>
          <a:bodyPr wrap="square">
            <a:spAutoFit/>
          </a:bodyPr>
          <a:lstStyle/>
          <a:p>
            <a:r>
              <a:rPr lang="en-US" sz="1100" dirty="0"/>
              <a:t>Source: http://scikit-</a:t>
            </a:r>
            <a:r>
              <a:rPr lang="en-US" sz="1100" dirty="0" err="1"/>
              <a:t>learn.org</a:t>
            </a:r>
            <a:r>
              <a:rPr lang="en-US" sz="1100" dirty="0"/>
              <a:t>/stable/</a:t>
            </a:r>
            <a:r>
              <a:rPr lang="en-US" sz="1100" dirty="0" err="1"/>
              <a:t>auto_examples</a:t>
            </a:r>
            <a:r>
              <a:rPr lang="en-US" sz="1100" dirty="0"/>
              <a:t>/</a:t>
            </a:r>
            <a:r>
              <a:rPr lang="en-US" sz="1100" dirty="0" err="1"/>
              <a:t>svm</a:t>
            </a:r>
            <a:r>
              <a:rPr lang="en-US" sz="1100" dirty="0"/>
              <a:t>/</a:t>
            </a:r>
            <a:r>
              <a:rPr lang="en-US" sz="1100" dirty="0" err="1"/>
              <a:t>plot_rbf_parameters.html</a:t>
            </a:r>
            <a:endParaRPr lang="en-US" sz="1100" dirty="0"/>
          </a:p>
        </p:txBody>
      </p:sp>
      <p:sp>
        <p:nvSpPr>
          <p:cNvPr id="2" name="矩形 1"/>
          <p:cNvSpPr/>
          <p:nvPr/>
        </p:nvSpPr>
        <p:spPr>
          <a:xfrm>
            <a:off x="295685" y="957971"/>
            <a:ext cx="5800315" cy="707886"/>
          </a:xfrm>
          <a:prstGeom prst="rect">
            <a:avLst/>
          </a:prstGeom>
        </p:spPr>
        <p:txBody>
          <a:bodyPr wrap="square">
            <a:spAutoFit/>
          </a:bodyPr>
          <a:lstStyle/>
          <a:p>
            <a:r>
              <a:rPr lang="zh-CN" altLang="zh-CN" sz="2000" dirty="0">
                <a:solidFill>
                  <a:srgbClr val="09405E"/>
                </a:solidFill>
                <a:latin typeface="Microsoft YaHei" charset="-122"/>
                <a:ea typeface="Microsoft YaHei" charset="-122"/>
                <a:cs typeface="Microsoft YaHei" charset="-122"/>
              </a:rPr>
              <a:t>在鸢尾花分类任务上（只取了前</a:t>
            </a:r>
            <a:r>
              <a:rPr lang="en-US" altLang="zh-CN" sz="2000" dirty="0">
                <a:solidFill>
                  <a:srgbClr val="09405E"/>
                </a:solidFill>
                <a:latin typeface="Microsoft YaHei" charset="-122"/>
                <a:ea typeface="Microsoft YaHei" charset="-122"/>
                <a:cs typeface="Microsoft YaHei" charset="-122"/>
              </a:rPr>
              <a:t>2</a:t>
            </a:r>
            <a:r>
              <a:rPr lang="zh-CN" altLang="zh-CN" sz="2000" dirty="0">
                <a:solidFill>
                  <a:srgbClr val="09405E"/>
                </a:solidFill>
                <a:latin typeface="Microsoft YaHei" charset="-122"/>
                <a:ea typeface="Microsoft YaHei" charset="-122"/>
                <a:cs typeface="Microsoft YaHei" charset="-122"/>
              </a:rPr>
              <a:t>维特征）</a:t>
            </a:r>
            <a:r>
              <a:rPr lang="zh-CN" altLang="zh-CN" sz="2000" dirty="0" smtClean="0">
                <a:solidFill>
                  <a:srgbClr val="09405E"/>
                </a:solidFill>
                <a:latin typeface="Microsoft YaHei" charset="-122"/>
                <a:ea typeface="Microsoft YaHei" charset="-122"/>
                <a:cs typeface="Microsoft YaHei" charset="-122"/>
              </a:rPr>
              <a:t>，</a:t>
            </a:r>
            <a:endParaRPr lang="en-US" altLang="zh-CN" sz="2000" dirty="0" smtClean="0">
              <a:solidFill>
                <a:srgbClr val="09405E"/>
              </a:solidFill>
              <a:latin typeface="Microsoft YaHei" charset="-122"/>
              <a:ea typeface="Microsoft YaHei" charset="-122"/>
              <a:cs typeface="Microsoft YaHei" charset="-122"/>
            </a:endParaRPr>
          </a:p>
          <a:p>
            <a:r>
              <a:rPr lang="zh-CN" altLang="zh-CN" sz="2000" dirty="0" smtClean="0">
                <a:solidFill>
                  <a:srgbClr val="09405E"/>
                </a:solidFill>
                <a:latin typeface="Microsoft YaHei" charset="-122"/>
                <a:ea typeface="Microsoft YaHei" charset="-122"/>
                <a:cs typeface="Microsoft YaHei" charset="-122"/>
              </a:rPr>
              <a:t>不同</a:t>
            </a:r>
            <a:r>
              <a:rPr lang="zh-CN" altLang="zh-CN" sz="2000" dirty="0">
                <a:solidFill>
                  <a:srgbClr val="09405E"/>
                </a:solidFill>
                <a:latin typeface="Microsoft YaHei" charset="-122"/>
                <a:ea typeface="Microsoft YaHei" charset="-122"/>
                <a:cs typeface="Microsoft YaHei" charset="-122"/>
              </a:rPr>
              <a:t>参数值的</a:t>
            </a:r>
            <a:r>
              <a:rPr lang="en-US" altLang="zh-CN" sz="2000" dirty="0">
                <a:solidFill>
                  <a:srgbClr val="09405E"/>
                </a:solidFill>
                <a:latin typeface="Microsoft YaHei" charset="-122"/>
                <a:ea typeface="Microsoft YaHei" charset="-122"/>
                <a:cs typeface="Microsoft YaHei" charset="-122"/>
              </a:rPr>
              <a:t>RBF</a:t>
            </a:r>
            <a:r>
              <a:rPr lang="zh-CN" altLang="zh-CN" sz="2000" dirty="0">
                <a:solidFill>
                  <a:srgbClr val="09405E"/>
                </a:solidFill>
                <a:latin typeface="Microsoft YaHei" charset="-122"/>
                <a:ea typeface="Microsoft YaHei" charset="-122"/>
                <a:cs typeface="Microsoft YaHei" charset="-122"/>
              </a:rPr>
              <a:t>核</a:t>
            </a:r>
            <a:r>
              <a:rPr lang="en-US" altLang="zh-CN" sz="2000" dirty="0">
                <a:solidFill>
                  <a:srgbClr val="09405E"/>
                </a:solidFill>
                <a:latin typeface="Microsoft YaHei" charset="-122"/>
                <a:ea typeface="Microsoft YaHei" charset="-122"/>
                <a:cs typeface="Microsoft YaHei" charset="-122"/>
              </a:rPr>
              <a:t>SVM</a:t>
            </a:r>
            <a:r>
              <a:rPr lang="zh-CN" altLang="zh-CN" sz="2000" dirty="0">
                <a:solidFill>
                  <a:srgbClr val="09405E"/>
                </a:solidFill>
                <a:latin typeface="Microsoft YaHei" charset="-122"/>
                <a:ea typeface="Microsoft YaHei" charset="-122"/>
                <a:cs typeface="Microsoft YaHei" charset="-122"/>
              </a:rPr>
              <a:t>分类器的交叉验证精度 </a:t>
            </a:r>
            <a:endParaRPr lang="zh-CN" altLang="en-US" sz="2000" dirty="0">
              <a:solidFill>
                <a:srgbClr val="09405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12" name="TextBox 5"/>
              <p:cNvSpPr txBox="1"/>
              <p:nvPr/>
            </p:nvSpPr>
            <p:spPr>
              <a:xfrm>
                <a:off x="1947431" y="5575484"/>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charset="0"/>
                          <a:ea typeface="Cambria Math" charset="0"/>
                          <a:cs typeface="Cambria Math" charset="0"/>
                        </a:rPr>
                        <m:t>𝛾</m:t>
                      </m:r>
                    </m:oMath>
                  </m:oMathPara>
                </a14:m>
                <a:endParaRPr lang="en-US" sz="2800" dirty="0">
                  <a:latin typeface="Helvetica Light"/>
                  <a:cs typeface="Helvetica Light"/>
                </a:endParaRPr>
              </a:p>
            </p:txBody>
          </p:sp>
        </mc:Choice>
        <mc:Fallback>
          <p:sp>
            <p:nvSpPr>
              <p:cNvPr id="12" name="TextBox 5"/>
              <p:cNvSpPr txBox="1">
                <a:spLocks noRot="1" noChangeAspect="1" noMove="1" noResize="1" noEditPoints="1" noAdjustHandles="1" noChangeArrowheads="1" noChangeShapeType="1" noTextEdit="1"/>
              </p:cNvSpPr>
              <p:nvPr/>
            </p:nvSpPr>
            <p:spPr>
              <a:xfrm>
                <a:off x="1947431" y="5575484"/>
                <a:ext cx="2984500"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6"/>
              <p:cNvSpPr txBox="1"/>
              <p:nvPr/>
            </p:nvSpPr>
            <p:spPr>
              <a:xfrm rot="16200000">
                <a:off x="-723514" y="2826531"/>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charset="0"/>
                          <a:cs typeface="Helvetica Light"/>
                        </a:rPr>
                        <m:t>𝐶</m:t>
                      </m:r>
                    </m:oMath>
                  </m:oMathPara>
                </a14:m>
                <a:endParaRPr lang="en-US" sz="2800" i="1" dirty="0">
                  <a:latin typeface="Helvetica Light"/>
                  <a:cs typeface="Helvetica Light"/>
                </a:endParaRPr>
              </a:p>
            </p:txBody>
          </p:sp>
        </mc:Choice>
        <mc:Fallback>
          <p:sp>
            <p:nvSpPr>
              <p:cNvPr id="13" name="TextBox 6"/>
              <p:cNvSpPr txBox="1">
                <a:spLocks noRot="1" noChangeAspect="1" noMove="1" noResize="1" noEditPoints="1" noAdjustHandles="1" noChangeArrowheads="1" noChangeShapeType="1" noTextEdit="1"/>
              </p:cNvSpPr>
              <p:nvPr/>
            </p:nvSpPr>
            <p:spPr>
              <a:xfrm rot="16200000">
                <a:off x="-723514" y="2826531"/>
                <a:ext cx="2984500"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14" name="矩形 13"/>
          <p:cNvSpPr/>
          <p:nvPr/>
        </p:nvSpPr>
        <p:spPr>
          <a:xfrm>
            <a:off x="-39177" y="5010547"/>
            <a:ext cx="1338828" cy="369332"/>
          </a:xfrm>
          <a:prstGeom prst="rect">
            <a:avLst/>
          </a:prstGeom>
        </p:spPr>
        <p:txBody>
          <a:bodyPr wrap="none">
            <a:spAutoFit/>
          </a:bodyPr>
          <a:lstStyle/>
          <a:p>
            <a:r>
              <a:rPr lang="zh-CN" altLang="en-US">
                <a:solidFill>
                  <a:srgbClr val="09405E"/>
                </a:solidFill>
                <a:latin typeface="微软雅黑" panose="020B0503020204020204" pitchFamily="34" charset="-122"/>
                <a:ea typeface="微软雅黑" panose="020B0503020204020204" pitchFamily="34" charset="-122"/>
              </a:rPr>
              <a:t>模型越复杂</a:t>
            </a:r>
            <a:endParaRPr lang="zh-CN" altLang="en-US" dirty="0">
              <a:solidFill>
                <a:srgbClr val="09405E"/>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bwMode="auto">
          <a:xfrm>
            <a:off x="507125" y="2614177"/>
            <a:ext cx="0" cy="1966214"/>
          </a:xfrm>
          <a:prstGeom prst="straightConnector1">
            <a:avLst/>
          </a:prstGeom>
          <a:solidFill>
            <a:schemeClr val="accent1"/>
          </a:solidFill>
          <a:ln w="50800"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4555273" y="5779638"/>
            <a:ext cx="1338828" cy="369332"/>
          </a:xfrm>
          <a:prstGeom prst="rect">
            <a:avLst/>
          </a:prstGeom>
        </p:spPr>
        <p:txBody>
          <a:bodyPr wrap="none">
            <a:spAutoFit/>
          </a:bodyPr>
          <a:lstStyle/>
          <a:p>
            <a:r>
              <a:rPr lang="zh-CN" altLang="en-US">
                <a:solidFill>
                  <a:srgbClr val="09405E"/>
                </a:solidFill>
                <a:latin typeface="微软雅黑" panose="020B0503020204020204" pitchFamily="34" charset="-122"/>
                <a:ea typeface="微软雅黑" panose="020B0503020204020204" pitchFamily="34" charset="-122"/>
              </a:rPr>
              <a:t>模型越复杂</a:t>
            </a:r>
            <a:endParaRPr lang="zh-CN" altLang="en-US" dirty="0">
              <a:solidFill>
                <a:srgbClr val="09405E"/>
              </a:solidFill>
              <a:latin typeface="微软雅黑" panose="020B0503020204020204" pitchFamily="34" charset="-122"/>
              <a:ea typeface="微软雅黑" panose="020B0503020204020204" pitchFamily="34" charset="-122"/>
            </a:endParaRPr>
          </a:p>
        </p:txBody>
      </p:sp>
      <p:cxnSp>
        <p:nvCxnSpPr>
          <p:cNvPr id="17" name="直线箭头连接符 16"/>
          <p:cNvCxnSpPr/>
          <p:nvPr/>
        </p:nvCxnSpPr>
        <p:spPr bwMode="auto">
          <a:xfrm flipV="1">
            <a:off x="2400082" y="6038802"/>
            <a:ext cx="2058245" cy="3582"/>
          </a:xfrm>
          <a:prstGeom prst="straightConnector1">
            <a:avLst/>
          </a:prstGeom>
          <a:solidFill>
            <a:schemeClr val="accent1"/>
          </a:solidFill>
          <a:ln w="50800"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8" name="矩形 17"/>
              <p:cNvSpPr/>
              <p:nvPr/>
            </p:nvSpPr>
            <p:spPr>
              <a:xfrm>
                <a:off x="6290557" y="1512178"/>
                <a:ext cx="5582538" cy="1569660"/>
              </a:xfrm>
              <a:prstGeom prst="rect">
                <a:avLst/>
              </a:prstGeom>
            </p:spPr>
            <p:txBody>
              <a:bodyPr wrap="square">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对角线上可以找到好的</a:t>
                </a:r>
                <a:r>
                  <a:rPr lang="zh-CN" altLang="en-US" sz="2400" dirty="0" smtClean="0">
                    <a:solidFill>
                      <a:srgbClr val="09405E"/>
                    </a:solidFill>
                    <a:latin typeface="微软雅黑" panose="020B0503020204020204" pitchFamily="34" charset="-122"/>
                    <a:ea typeface="微软雅黑" panose="020B0503020204020204" pitchFamily="34" charset="-122"/>
                  </a:rPr>
                  <a:t>模型：平滑</a:t>
                </a:r>
                <a:r>
                  <a:rPr lang="zh-CN" altLang="en-US" sz="2400" dirty="0">
                    <a:solidFill>
                      <a:srgbClr val="09405E"/>
                    </a:solidFill>
                    <a:latin typeface="微软雅黑" panose="020B0503020204020204" pitchFamily="34" charset="-122"/>
                    <a:ea typeface="微软雅黑" panose="020B0503020204020204" pitchFamily="34" charset="-122"/>
                  </a:rPr>
                  <a:t>模型（</a:t>
                </a:r>
                <a:r>
                  <a:rPr lang="en-US" altLang="zh-CN" sz="2400" dirty="0">
                    <a:solidFill>
                      <a:srgbClr val="09405E"/>
                    </a:solidFill>
                    <a:ea typeface="Cambria Math" charset="0"/>
                    <a:cs typeface="Cambria Math" charset="0"/>
                  </a:rPr>
                  <a:t> </a:t>
                </a:r>
                <a14:m>
                  <m:oMath xmlns:m="http://schemas.openxmlformats.org/officeDocument/2006/math">
                    <m:r>
                      <a:rPr lang="en-US" altLang="zh-CN" sz="2400" i="1">
                        <a:solidFill>
                          <a:srgbClr val="09405E"/>
                        </a:solidFill>
                        <a:latin typeface="Cambria Math" charset="0"/>
                        <a:ea typeface="Cambria Math" charset="0"/>
                        <a:cs typeface="Cambria Math" charset="0"/>
                      </a:rPr>
                      <m:t>𝛾</m:t>
                    </m:r>
                  </m:oMath>
                </a14:m>
                <a:r>
                  <a:rPr lang="zh-CN" altLang="en-US" sz="2400" dirty="0" smtClean="0">
                    <a:solidFill>
                      <a:srgbClr val="09405E"/>
                    </a:solidFill>
                    <a:latin typeface="微软雅黑" panose="020B0503020204020204" pitchFamily="34" charset="-122"/>
                    <a:ea typeface="微软雅黑" panose="020B0503020204020204" pitchFamily="34" charset="-122"/>
                  </a:rPr>
                  <a:t>较小）</a:t>
                </a:r>
                <a:r>
                  <a:rPr lang="zh-CN" altLang="en-US" sz="2400" dirty="0">
                    <a:solidFill>
                      <a:srgbClr val="09405E"/>
                    </a:solidFill>
                    <a:latin typeface="微软雅黑" panose="020B0503020204020204" pitchFamily="34" charset="-122"/>
                    <a:ea typeface="微软雅黑" panose="020B0503020204020204" pitchFamily="34" charset="-122"/>
                  </a:rPr>
                  <a:t>可以通过增加正确分类每个点（较大的</a:t>
                </a:r>
                <a14:m>
                  <m:oMath xmlns:m="http://schemas.openxmlformats.org/officeDocument/2006/math">
                    <m:r>
                      <a:rPr lang="zh-CN" altLang="en-US" sz="2400" i="1" dirty="0" smtClean="0">
                        <a:solidFill>
                          <a:srgbClr val="09405E"/>
                        </a:solidFill>
                        <a:latin typeface="Cambria Math" charset="0"/>
                        <a:ea typeface="微软雅黑" panose="020B0503020204020204" pitchFamily="34" charset="-122"/>
                      </a:rPr>
                      <m:t>𝐶</m:t>
                    </m:r>
                  </m:oMath>
                </a14:m>
                <a:r>
                  <a:rPr lang="zh-CN" altLang="en-US" sz="2400" dirty="0" smtClean="0">
                    <a:solidFill>
                      <a:srgbClr val="09405E"/>
                    </a:solidFill>
                    <a:latin typeface="微软雅黑" panose="020B0503020204020204" pitchFamily="34" charset="-122"/>
                    <a:ea typeface="微软雅黑" panose="020B0503020204020204" pitchFamily="34" charset="-122"/>
                  </a:rPr>
                  <a:t>）</a:t>
                </a:r>
                <a:r>
                  <a:rPr lang="zh-CN" altLang="en-US" sz="2400" dirty="0">
                    <a:solidFill>
                      <a:srgbClr val="09405E"/>
                    </a:solidFill>
                    <a:latin typeface="微软雅黑" panose="020B0503020204020204" pitchFamily="34" charset="-122"/>
                    <a:ea typeface="微软雅黑" panose="020B0503020204020204" pitchFamily="34" charset="-122"/>
                  </a:rPr>
                  <a:t>的重要性而变得更复杂，从而获得性能良好的</a:t>
                </a:r>
                <a:r>
                  <a:rPr lang="zh-CN" altLang="en-US" sz="2400" dirty="0" smtClean="0">
                    <a:solidFill>
                      <a:srgbClr val="09405E"/>
                    </a:solidFill>
                    <a:latin typeface="微软雅黑" panose="020B0503020204020204" pitchFamily="34" charset="-122"/>
                    <a:ea typeface="微软雅黑" panose="020B0503020204020204" pitchFamily="34" charset="-122"/>
                  </a:rPr>
                  <a:t>模型。</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p:sp>
            <p:nvSpPr>
              <p:cNvPr id="18" name="矩形 17"/>
              <p:cNvSpPr>
                <a:spLocks noRot="1" noChangeAspect="1" noMove="1" noResize="1" noEditPoints="1" noAdjustHandles="1" noChangeArrowheads="1" noChangeShapeType="1" noTextEdit="1"/>
              </p:cNvSpPr>
              <p:nvPr/>
            </p:nvSpPr>
            <p:spPr>
              <a:xfrm>
                <a:off x="6290557" y="1512178"/>
                <a:ext cx="5582538" cy="1569660"/>
              </a:xfrm>
              <a:prstGeom prst="rect">
                <a:avLst/>
              </a:prstGeom>
              <a:blipFill rotWithShape="0">
                <a:blip r:embed="rId6"/>
                <a:stretch>
                  <a:fillRect l="-1747" t="-3101" r="-1201" b="-77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6276821" y="3389239"/>
                <a:ext cx="5934363" cy="2677656"/>
              </a:xfrm>
              <a:prstGeom prst="rect">
                <a:avLst/>
              </a:prstGeom>
            </p:spPr>
            <p:txBody>
              <a:bodyPr wrap="square">
                <a:spAutoFit/>
              </a:bodyPr>
              <a:lstStyle/>
              <a:p>
                <a:r>
                  <a:rPr lang="zh-CN" altLang="en-US" sz="2400" dirty="0" smtClean="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400" i="1">
                        <a:solidFill>
                          <a:srgbClr val="09405E"/>
                        </a:solidFill>
                        <a:latin typeface="Cambria Math" charset="0"/>
                        <a:ea typeface="Cambria Math" charset="0"/>
                        <a:cs typeface="Cambria Math" charset="0"/>
                      </a:rPr>
                      <m:t>𝛾</m:t>
                    </m:r>
                  </m:oMath>
                </a14:m>
                <a:r>
                  <a:rPr lang="zh-CN" altLang="en-US" sz="2400" dirty="0" smtClean="0">
                    <a:solidFill>
                      <a:srgbClr val="09405E"/>
                    </a:solidFill>
                    <a:latin typeface="微软雅黑" panose="020B0503020204020204" pitchFamily="34" charset="-122"/>
                    <a:ea typeface="微软雅黑" panose="020B0503020204020204" pitchFamily="34" charset="-122"/>
                  </a:rPr>
                  <a:t>取一些</a:t>
                </a:r>
                <a:r>
                  <a:rPr lang="zh-CN" altLang="en-US" sz="2400" dirty="0">
                    <a:solidFill>
                      <a:srgbClr val="09405E"/>
                    </a:solidFill>
                    <a:latin typeface="微软雅黑" panose="020B0503020204020204" pitchFamily="34" charset="-122"/>
                    <a:ea typeface="微软雅黑" panose="020B0503020204020204" pitchFamily="34" charset="-122"/>
                  </a:rPr>
                  <a:t>中间</a:t>
                </a:r>
                <a:r>
                  <a:rPr lang="zh-CN" altLang="en-US" sz="2400" dirty="0" smtClean="0">
                    <a:solidFill>
                      <a:srgbClr val="09405E"/>
                    </a:solidFill>
                    <a:latin typeface="微软雅黑" panose="020B0503020204020204" pitchFamily="34" charset="-122"/>
                    <a:ea typeface="微软雅黑" panose="020B0503020204020204" pitchFamily="34" charset="-122"/>
                  </a:rPr>
                  <a:t>值时，</a:t>
                </a:r>
                <a14:m>
                  <m:oMath xmlns:m="http://schemas.openxmlformats.org/officeDocument/2006/math">
                    <m:r>
                      <a:rPr lang="zh-CN" altLang="en-US" sz="2400" i="1" dirty="0" smtClean="0">
                        <a:solidFill>
                          <a:srgbClr val="09405E"/>
                        </a:solidFill>
                        <a:latin typeface="Cambria Math" charset="0"/>
                        <a:ea typeface="微软雅黑" panose="020B0503020204020204" pitchFamily="34" charset="-122"/>
                      </a:rPr>
                      <m:t>𝐶</m:t>
                    </m:r>
                  </m:oMath>
                </a14:m>
                <a:r>
                  <a:rPr lang="zh-CN" altLang="en-US" sz="2400" dirty="0" smtClean="0">
                    <a:solidFill>
                      <a:srgbClr val="09405E"/>
                    </a:solidFill>
                    <a:latin typeface="微软雅黑" panose="020B0503020204020204" pitchFamily="34" charset="-122"/>
                    <a:ea typeface="微软雅黑" panose="020B0503020204020204" pitchFamily="34" charset="-122"/>
                  </a:rPr>
                  <a:t>非常大对应的模型性能几乎相同：</a:t>
                </a:r>
                <a:r>
                  <a:rPr lang="zh-CN" altLang="en-US" sz="2400" dirty="0">
                    <a:solidFill>
                      <a:srgbClr val="09405E"/>
                    </a:solidFill>
                    <a:latin typeface="微软雅黑" panose="020B0503020204020204" pitchFamily="34" charset="-122"/>
                    <a:ea typeface="微软雅黑" panose="020B0503020204020204" pitchFamily="34" charset="-122"/>
                  </a:rPr>
                  <a:t>不必通过强制更大</a:t>
                </a:r>
                <a:r>
                  <a:rPr lang="zh-CN" altLang="en-US" sz="2400" dirty="0" smtClean="0">
                    <a:solidFill>
                      <a:srgbClr val="09405E"/>
                    </a:solidFill>
                    <a:latin typeface="微软雅黑" panose="020B0503020204020204" pitchFamily="34" charset="-122"/>
                    <a:ea typeface="微软雅黑" panose="020B0503020204020204" pitchFamily="34" charset="-122"/>
                  </a:rPr>
                  <a:t>的间隔来</a:t>
                </a:r>
                <a:r>
                  <a:rPr lang="zh-CN" altLang="en-US" sz="2400" dirty="0">
                    <a:solidFill>
                      <a:srgbClr val="09405E"/>
                    </a:solidFill>
                    <a:latin typeface="微软雅黑" panose="020B0503020204020204" pitchFamily="34" charset="-122"/>
                    <a:ea typeface="微软雅黑" panose="020B0503020204020204" pitchFamily="34" charset="-122"/>
                  </a:rPr>
                  <a:t>正则</a:t>
                </a:r>
                <a:r>
                  <a:rPr lang="zh-CN" altLang="en-US" sz="2400" dirty="0" smtClean="0">
                    <a:solidFill>
                      <a:srgbClr val="09405E"/>
                    </a:solidFill>
                    <a:latin typeface="微软雅黑" panose="020B0503020204020204" pitchFamily="34" charset="-122"/>
                    <a:ea typeface="微软雅黑" panose="020B0503020204020204" pitchFamily="34" charset="-122"/>
                  </a:rPr>
                  <a:t>化，RBF</a:t>
                </a:r>
                <a:r>
                  <a:rPr lang="zh-CN" altLang="en-US" sz="2400" dirty="0">
                    <a:solidFill>
                      <a:srgbClr val="09405E"/>
                    </a:solidFill>
                    <a:latin typeface="微软雅黑" panose="020B0503020204020204" pitchFamily="34" charset="-122"/>
                    <a:ea typeface="微软雅黑" panose="020B0503020204020204" pitchFamily="34" charset="-122"/>
                  </a:rPr>
                  <a:t>核的半径本身就是一个很好的结构正则化</a:t>
                </a:r>
                <a:r>
                  <a:rPr lang="zh-CN" altLang="en-US" sz="2400" dirty="0" smtClean="0">
                    <a:solidFill>
                      <a:srgbClr val="09405E"/>
                    </a:solidFill>
                    <a:latin typeface="微软雅黑" panose="020B0503020204020204" pitchFamily="34" charset="-122"/>
                    <a:ea typeface="微软雅黑" panose="020B0503020204020204" pitchFamily="34" charset="-122"/>
                  </a:rPr>
                  <a:t>器。</a:t>
                </a:r>
                <a:endParaRPr lang="en-US" altLang="zh-CN" sz="2400" dirty="0" smtClean="0">
                  <a:solidFill>
                    <a:srgbClr val="09405E"/>
                  </a:solidFill>
                  <a:latin typeface="微软雅黑" panose="020B0503020204020204" pitchFamily="34" charset="-122"/>
                  <a:ea typeface="微软雅黑" panose="020B0503020204020204" pitchFamily="34" charset="-122"/>
                </a:endParaRPr>
              </a:p>
              <a:p>
                <a:endParaRPr lang="en-US" altLang="zh-CN" sz="2400" dirty="0" smtClean="0">
                  <a:solidFill>
                    <a:srgbClr val="09405E"/>
                  </a:solidFill>
                  <a:latin typeface="微软雅黑" panose="020B0503020204020204" pitchFamily="34" charset="-122"/>
                  <a:ea typeface="微软雅黑" panose="020B0503020204020204" pitchFamily="34" charset="-122"/>
                </a:endParaRPr>
              </a:p>
              <a:p>
                <a:r>
                  <a:rPr lang="zh-CN" altLang="en-US" sz="2400" dirty="0" smtClean="0">
                    <a:solidFill>
                      <a:srgbClr val="09405E"/>
                    </a:solidFill>
                    <a:latin typeface="微软雅黑" panose="020B0503020204020204" pitchFamily="34" charset="-122"/>
                    <a:ea typeface="微软雅黑" panose="020B0503020204020204" pitchFamily="34" charset="-122"/>
                  </a:rPr>
                  <a:t>不过</a:t>
                </a:r>
                <a:r>
                  <a:rPr lang="zh-CN" altLang="en-US" sz="2400" dirty="0" smtClean="0">
                    <a:solidFill>
                      <a:srgbClr val="09405E"/>
                    </a:solidFill>
                    <a:latin typeface="微软雅黑" panose="020B0503020204020204" pitchFamily="34" charset="-122"/>
                    <a:ea typeface="微软雅黑" panose="020B0503020204020204" pitchFamily="34" charset="-122"/>
                  </a:rPr>
                  <a:t>在</a:t>
                </a:r>
                <a:r>
                  <a:rPr lang="zh-CN" altLang="en-US" sz="2400" dirty="0">
                    <a:solidFill>
                      <a:srgbClr val="09405E"/>
                    </a:solidFill>
                    <a:latin typeface="微软雅黑" panose="020B0503020204020204" pitchFamily="34" charset="-122"/>
                    <a:ea typeface="微软雅黑" panose="020B0503020204020204" pitchFamily="34" charset="-122"/>
                  </a:rPr>
                  <a:t>实践中</a:t>
                </a:r>
                <a:r>
                  <a:rPr lang="zh-CN" altLang="en-US" sz="2400" dirty="0" smtClean="0">
                    <a:solidFill>
                      <a:srgbClr val="09405E"/>
                    </a:solidFill>
                    <a:latin typeface="微软雅黑" panose="020B0503020204020204" pitchFamily="34" charset="-122"/>
                    <a:ea typeface="微软雅黑" panose="020B0503020204020204" pitchFamily="34" charset="-122"/>
                  </a:rPr>
                  <a:t>，较小的</a:t>
                </a:r>
                <a14:m>
                  <m:oMath xmlns:m="http://schemas.openxmlformats.org/officeDocument/2006/math">
                    <m:r>
                      <a:rPr lang="zh-CN" altLang="en-US" sz="2400" i="1" dirty="0" smtClean="0">
                        <a:solidFill>
                          <a:srgbClr val="09405E"/>
                        </a:solidFill>
                        <a:latin typeface="Cambria Math" charset="0"/>
                        <a:ea typeface="微软雅黑" panose="020B0503020204020204" pitchFamily="34" charset="-122"/>
                      </a:rPr>
                      <m:t>𝐶</m:t>
                    </m:r>
                  </m:oMath>
                </a14:m>
                <a:r>
                  <a:rPr lang="zh-CN" altLang="en-US" sz="2400" dirty="0" smtClean="0">
                    <a:solidFill>
                      <a:srgbClr val="09405E"/>
                    </a:solidFill>
                    <a:latin typeface="微软雅黑" panose="020B0503020204020204" pitchFamily="34" charset="-122"/>
                    <a:ea typeface="微软雅黑" panose="020B0503020204020204" pitchFamily="34" charset="-122"/>
                  </a:rPr>
                  <a:t>对应的决策函数更简单，内存占用少、预测</a:t>
                </a:r>
                <a:r>
                  <a:rPr lang="zh-CN" altLang="en-US" sz="2400" dirty="0">
                    <a:solidFill>
                      <a:srgbClr val="09405E"/>
                    </a:solidFill>
                    <a:latin typeface="微软雅黑" panose="020B0503020204020204" pitchFamily="34" charset="-122"/>
                    <a:ea typeface="微软雅黑" panose="020B0503020204020204" pitchFamily="34" charset="-122"/>
                  </a:rPr>
                  <a:t>速度更</a:t>
                </a:r>
                <a:r>
                  <a:rPr lang="zh-CN" altLang="en-US" sz="2400" dirty="0" smtClean="0">
                    <a:solidFill>
                      <a:srgbClr val="09405E"/>
                    </a:solidFill>
                    <a:latin typeface="微软雅黑" panose="020B0503020204020204" pitchFamily="34" charset="-122"/>
                    <a:ea typeface="微软雅黑" panose="020B0503020204020204" pitchFamily="34" charset="-122"/>
                  </a:rPr>
                  <a:t>快</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p:sp>
            <p:nvSpPr>
              <p:cNvPr id="19" name="矩形 18"/>
              <p:cNvSpPr>
                <a:spLocks noRot="1" noChangeAspect="1" noMove="1" noResize="1" noEditPoints="1" noAdjustHandles="1" noChangeArrowheads="1" noChangeShapeType="1" noTextEdit="1"/>
              </p:cNvSpPr>
              <p:nvPr/>
            </p:nvSpPr>
            <p:spPr>
              <a:xfrm>
                <a:off x="6276821" y="3389239"/>
                <a:ext cx="5934363" cy="2677656"/>
              </a:xfrm>
              <a:prstGeom prst="rect">
                <a:avLst/>
              </a:prstGeom>
              <a:blipFill rotWithShape="0">
                <a:blip r:embed="rId7"/>
                <a:stretch>
                  <a:fillRect l="-1644" t="-1822" r="-1336" b="-4328"/>
                </a:stretch>
              </a:blipFill>
            </p:spPr>
            <p:txBody>
              <a:bodyPr/>
              <a:lstStyle/>
              <a:p>
                <a:r>
                  <a:rPr lang="zh-CN" altLang="en-US">
                    <a:noFill/>
                  </a:rPr>
                  <a:t> </a:t>
                </a:r>
              </a:p>
            </p:txBody>
          </p:sp>
        </mc:Fallback>
      </mc:AlternateContent>
      <p:cxnSp>
        <p:nvCxnSpPr>
          <p:cNvPr id="20" name="直线连接符 19"/>
          <p:cNvCxnSpPr/>
          <p:nvPr/>
        </p:nvCxnSpPr>
        <p:spPr bwMode="auto">
          <a:xfrm flipV="1">
            <a:off x="1812073" y="2167486"/>
            <a:ext cx="2743200" cy="2602039"/>
          </a:xfrm>
          <a:prstGeom prst="line">
            <a:avLst/>
          </a:prstGeom>
          <a:solidFill>
            <a:schemeClr val="accent1"/>
          </a:solidFill>
          <a:ln w="79375" cap="flat" cmpd="sng" algn="ctr">
            <a:solidFill>
              <a:srgbClr val="00206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29326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normAutofit/>
              </a:bodyPr>
              <a:lstStyle/>
              <a:p>
                <a:r>
                  <a:rPr lang="zh-CN" altLang="en-US" dirty="0" smtClean="0">
                    <a:latin typeface="Times New Roman" pitchFamily="18" charset="0"/>
                    <a:cs typeface="Times New Roman" pitchFamily="18" charset="0"/>
                  </a:rPr>
                  <a:t>令线性分类面为：</a:t>
                </a:r>
                <a14:m>
                  <m:oMath xmlns:m="http://schemas.openxmlformats.org/officeDocument/2006/math">
                    <m:r>
                      <a:rPr kumimoji="1" lang="en-US" altLang="zh-CN" i="1" dirty="0">
                        <a:latin typeface="Cambria Math" charset="0"/>
                      </a:rPr>
                      <m:t>𝑓</m:t>
                    </m:r>
                    <m:d>
                      <m:dPr>
                        <m:ctrlPr>
                          <a:rPr kumimoji="1" lang="en-US" altLang="zh-CN" i="1" dirty="0">
                            <a:latin typeface="Cambria Math"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charset="0"/>
                          </a:rPr>
                        </m:ctrlPr>
                      </m:sSupPr>
                      <m:e>
                        <m:r>
                          <a:rPr kumimoji="1" lang="en-US" altLang="zh-CN" b="1" i="1" dirty="0">
                            <a:latin typeface="Cambria Math" charset="0"/>
                          </a:rPr>
                          <m:t>𝒘</m:t>
                        </m:r>
                      </m:e>
                      <m:sup>
                        <m:r>
                          <m:rPr>
                            <m:sty m:val="p"/>
                          </m:rPr>
                          <a:rPr kumimoji="1" lang="en-US" altLang="zh-CN"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oMath>
                </a14:m>
                <a:endParaRPr lang="en-US" altLang="zh-CN" dirty="0">
                  <a:latin typeface="Times New Roman" pitchFamily="18" charset="0"/>
                  <a:cs typeface="Times New Roman" pitchFamily="18" charset="0"/>
                </a:endParaRPr>
              </a:p>
              <a:p>
                <a:endParaRPr lang="en-US" altLang="zh-CN" b="1"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则</a:t>
                </a:r>
                <a:r>
                  <a:rPr lang="zh-CN" altLang="en-US" dirty="0" smtClean="0">
                    <a:latin typeface="Times New Roman" pitchFamily="18" charset="0"/>
                    <a:cs typeface="Times New Roman" pitchFamily="18" charset="0"/>
                  </a:rPr>
                  <a:t>有</a:t>
                </a:r>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其中</a:t>
                </a:r>
                <a:r>
                  <a:rPr lang="en-US" altLang="zh-CN" b="1" i="1" dirty="0">
                    <a:latin typeface="Times New Roman" pitchFamily="18" charset="0"/>
                    <a:cs typeface="Times New Roman" pitchFamily="18" charset="0"/>
                  </a:rPr>
                  <a:t>x</a:t>
                </a:r>
                <a:r>
                  <a:rPr lang="zh-CN" altLang="en-US" dirty="0">
                    <a:latin typeface="Times New Roman" pitchFamily="18" charset="0"/>
                    <a:cs typeface="Times New Roman" pitchFamily="18" charset="0"/>
                  </a:rPr>
                  <a:t>到分类面的</a:t>
                </a:r>
                <a:r>
                  <a:rPr lang="zh-CN" altLang="en-US" dirty="0" smtClean="0">
                    <a:latin typeface="Times New Roman" pitchFamily="18" charset="0"/>
                    <a:cs typeface="Times New Roman" pitchFamily="18" charset="0"/>
                  </a:rPr>
                  <a:t>距离</a:t>
                </a:r>
                <a14:m>
                  <m:oMath xmlns:m="http://schemas.openxmlformats.org/officeDocument/2006/math">
                    <m:r>
                      <a:rPr lang="zh-CN" altLang="en-US" i="1" smtClean="0">
                        <a:latin typeface="Cambria Math" charset="0"/>
                        <a:ea typeface="Cambria Math" charset="0"/>
                        <a:cs typeface="Cambria Math" charset="0"/>
                      </a:rPr>
                      <m:t>𝛾</m:t>
                    </m:r>
                  </m:oMath>
                </a14:m>
                <a:r>
                  <a:rPr lang="zh-CN" altLang="en-US" i="1" dirty="0" smtClean="0">
                    <a:latin typeface="Times New Roman" pitchFamily="18" charset="0"/>
                    <a:cs typeface="Times New Roman" pitchFamily="18" charset="0"/>
                  </a:rPr>
                  <a:t>。</a:t>
                </a:r>
                <a:endParaRPr lang="en-US" altLang="zh-CN" i="1" dirty="0">
                  <a:latin typeface="Times New Roman" pitchFamily="18" charset="0"/>
                  <a:cs typeface="Times New Roman" pitchFamily="18" charset="0"/>
                </a:endParaRPr>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96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dirty="0" smtClean="0">
                <a:latin typeface="Times New Roman" pitchFamily="18" charset="0"/>
                <a:cs typeface="Times New Roman" pitchFamily="18" charset="0"/>
              </a:rPr>
              <a:t>间隔</a:t>
            </a:r>
            <a:endParaRPr kumimoji="1" lang="zh-CN" altLang="en-US" b="1" dirty="0"/>
          </a:p>
        </p:txBody>
      </p:sp>
      <p:grpSp>
        <p:nvGrpSpPr>
          <p:cNvPr id="45" name="组 44"/>
          <p:cNvGrpSpPr/>
          <p:nvPr/>
        </p:nvGrpSpPr>
        <p:grpSpPr>
          <a:xfrm>
            <a:off x="6711662" y="2086517"/>
            <a:ext cx="4868962" cy="3332665"/>
            <a:chOff x="5835550" y="1340768"/>
            <a:chExt cx="6309122" cy="3988594"/>
          </a:xfrm>
        </p:grpSpPr>
        <mc:AlternateContent xmlns:mc="http://schemas.openxmlformats.org/markup-compatibility/2006">
          <mc:Choice xmlns:a14="http://schemas.microsoft.com/office/drawing/2010/main" Requires="a14">
            <p:sp>
              <p:nvSpPr>
                <p:cNvPr id="46" name="Text Box 4"/>
                <p:cNvSpPr txBox="1">
                  <a:spLocks noChangeArrowheads="1"/>
                </p:cNvSpPr>
                <p:nvPr/>
              </p:nvSpPr>
              <p:spPr bwMode="auto">
                <a:xfrm>
                  <a:off x="6680041" y="4592766"/>
                  <a:ext cx="1963861" cy="4479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 xmlns:m="http://schemas.openxmlformats.org/officeDocument/2006/math">
                      <m:sSup>
                        <m:sSupPr>
                          <m:ctrlPr>
                            <a:rPr kumimoji="1" lang="en-US" altLang="zh-CN" sz="2000" i="1" dirty="0">
                              <a:latin typeface="Cambria Math" charset="0"/>
                            </a:rPr>
                          </m:ctrlPr>
                        </m:sSupPr>
                        <m:e>
                          <m:r>
                            <a:rPr kumimoji="1" lang="en-US" altLang="zh-CN" sz="2000" b="1" i="1" dirty="0">
                              <a:latin typeface="Cambria Math" charset="0"/>
                            </a:rPr>
                            <m:t>𝒘</m:t>
                          </m:r>
                        </m:e>
                        <m:sup>
                          <m:r>
                            <m:rPr>
                              <m:sty m:val="p"/>
                            </m:rPr>
                            <a:rPr kumimoji="1" lang="en-US" altLang="zh-CN" sz="2000" dirty="0">
                              <a:latin typeface="Cambria Math" charset="0"/>
                            </a:rPr>
                            <m:t>T</m:t>
                          </m:r>
                        </m:sup>
                      </m:sSup>
                      <m:r>
                        <a:rPr kumimoji="1" lang="en-US" altLang="zh-CN" sz="2000" b="1" i="1" dirty="0">
                          <a:latin typeface="Cambria Math" charset="0"/>
                        </a:rPr>
                        <m:t>𝒙</m:t>
                      </m:r>
                      <m:r>
                        <a:rPr kumimoji="1" lang="en-US" altLang="zh-CN" sz="2000" i="1" dirty="0">
                          <a:latin typeface="Cambria Math" charset="0"/>
                        </a:rPr>
                        <m:t>+</m:t>
                      </m:r>
                      <m:r>
                        <a:rPr kumimoji="1" lang="en-US" altLang="zh-CN" sz="2000" i="1" dirty="0">
                          <a:latin typeface="Cambria Math" charset="0"/>
                        </a:rPr>
                        <m:t>𝑏</m:t>
                      </m:r>
                    </m:oMath>
                  </a14:m>
                  <a:r>
                    <a:rPr lang="en-GB" altLang="zh-CN" sz="2000" i="1" dirty="0" smtClean="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p:sp>
              <p:nvSpPr>
                <p:cNvPr id="46" name="Text Box 4"/>
                <p:cNvSpPr txBox="1">
                  <a:spLocks noRot="1" noChangeAspect="1" noMove="1" noResize="1" noEditPoints="1" noAdjustHandles="1" noChangeArrowheads="1" noChangeShapeType="1" noTextEdit="1"/>
                </p:cNvSpPr>
                <p:nvPr/>
              </p:nvSpPr>
              <p:spPr bwMode="auto">
                <a:xfrm>
                  <a:off x="6680041" y="4592766"/>
                  <a:ext cx="1963861" cy="447933"/>
                </a:xfrm>
                <a:prstGeom prst="rect">
                  <a:avLst/>
                </a:prstGeom>
                <a:blipFill rotWithShape="0">
                  <a:blip r:embed="rId4"/>
                  <a:stretch>
                    <a:fillRect t="-14754" r="-2008" b="-29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48"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49"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0"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1"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3"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4"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5"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6"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7"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8"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9"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0"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1"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2"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3"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4"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5"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6"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7"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8"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9"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70" name="直线连接符 69"/>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1"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2" name="Text Box 4"/>
            <p:cNvSpPr txBox="1">
              <a:spLocks noChangeArrowheads="1"/>
            </p:cNvSpPr>
            <p:nvPr/>
          </p:nvSpPr>
          <p:spPr bwMode="auto">
            <a:xfrm>
              <a:off x="10830222" y="3286555"/>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smtClean="0">
                  <a:solidFill>
                    <a:srgbClr val="000000"/>
                  </a:solidFill>
                  <a:ea typeface="宋体" pitchFamily="2" charset="-122"/>
                  <a:sym typeface="Symbol" pitchFamily="18" charset="2"/>
                </a:rPr>
                <a:t>x</a:t>
              </a:r>
              <a:endParaRPr lang="en-GB" altLang="zh-CN" sz="2000" dirty="0">
                <a:solidFill>
                  <a:srgbClr val="000000"/>
                </a:solidFill>
                <a:ea typeface="宋体" pitchFamily="2" charset="-122"/>
                <a:sym typeface="Symbol" pitchFamily="18" charset="2"/>
              </a:endParaRPr>
            </a:p>
          </p:txBody>
        </p:sp>
        <p:sp>
          <p:nvSpPr>
            <p:cNvPr id="73" name="Text Box 4"/>
            <p:cNvSpPr txBox="1">
              <a:spLocks noChangeArrowheads="1"/>
            </p:cNvSpPr>
            <p:nvPr/>
          </p:nvSpPr>
          <p:spPr bwMode="auto">
            <a:xfrm>
              <a:off x="9281219" y="1971243"/>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i="1" dirty="0" err="1" smtClean="0">
                  <a:solidFill>
                    <a:srgbClr val="000000"/>
                  </a:solidFill>
                  <a:ea typeface="宋体" pitchFamily="2" charset="-122"/>
                  <a:sym typeface="Symbol" pitchFamily="18" charset="2"/>
                </a:rPr>
                <a:t>x</a:t>
              </a:r>
              <a:r>
                <a:rPr lang="en-GB" altLang="zh-CN" sz="2000" i="1" baseline="-25000" dirty="0" err="1" smtClean="0">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74" name="Text Box 4"/>
            <p:cNvSpPr txBox="1">
              <a:spLocks noChangeArrowheads="1"/>
            </p:cNvSpPr>
            <p:nvPr/>
          </p:nvSpPr>
          <p:spPr bwMode="auto">
            <a:xfrm>
              <a:off x="7904441" y="230991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smtClean="0">
                  <a:solidFill>
                    <a:srgbClr val="000000"/>
                  </a:solidFill>
                  <a:ea typeface="宋体" pitchFamily="2" charset="-122"/>
                  <a:sym typeface="Symbol" pitchFamily="18" charset="2"/>
                </a:rPr>
                <a:t>0</a:t>
              </a:r>
              <a:endParaRPr lang="en-GB" altLang="zh-CN" sz="2000" dirty="0">
                <a:solidFill>
                  <a:srgbClr val="000000"/>
                </a:solidFill>
                <a:ea typeface="宋体" pitchFamily="2" charset="-122"/>
                <a:sym typeface="Symbol" pitchFamily="18" charset="2"/>
              </a:endParaRPr>
            </a:p>
          </p:txBody>
        </p:sp>
        <p:sp>
          <p:nvSpPr>
            <p:cNvPr id="75"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6"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7"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8"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9"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0" name="文本框 79"/>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6"/>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81" name="矩形 80"/>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8"/>
                  <a:stretch>
                    <a:fillRect r="-3704" b="-7843"/>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 name="矩形 3"/>
              <p:cNvSpPr/>
              <p:nvPr/>
            </p:nvSpPr>
            <p:spPr>
              <a:xfrm>
                <a:off x="1940920" y="2414017"/>
                <a:ext cx="2869312" cy="9040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b="1" i="1" dirty="0" smtClean="0">
                          <a:solidFill>
                            <a:srgbClr val="09405E"/>
                          </a:solidFill>
                          <a:latin typeface="Cambria Math" charset="0"/>
                        </a:rPr>
                        <m:t>𝒙</m:t>
                      </m:r>
                      <m:r>
                        <a:rPr kumimoji="1" lang="en-US" altLang="zh-CN" sz="2800" b="1" i="1" dirty="0" smtClean="0">
                          <a:solidFill>
                            <a:srgbClr val="09405E"/>
                          </a:solidFill>
                          <a:latin typeface="Cambria Math" charset="0"/>
                        </a:rPr>
                        <m:t>=</m:t>
                      </m:r>
                      <m:sSub>
                        <m:sSubPr>
                          <m:ctrlPr>
                            <a:rPr kumimoji="1" lang="en-US" altLang="zh-CN" sz="2800" b="1"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r>
                        <a:rPr kumimoji="1" lang="en-US" altLang="zh-CN" sz="2800" b="1" i="1" dirty="0">
                          <a:solidFill>
                            <a:srgbClr val="09405E"/>
                          </a:solidFill>
                          <a:latin typeface="Cambria Math" charset="0"/>
                        </a:rPr>
                        <m:t>+</m:t>
                      </m:r>
                      <m:r>
                        <a:rPr kumimoji="1" lang="en-US" altLang="zh-CN" sz="2800" b="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charset="0"/>
                              <a:ea typeface="Cambria Math" charset="0"/>
                              <a:cs typeface="Cambria Math" charset="0"/>
                            </a:rPr>
                          </m:ctrlPr>
                        </m:fPr>
                        <m:num>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charset="0"/>
                                  <a:ea typeface="Cambria Math" charset="0"/>
                                  <a:cs typeface="Cambria Math" charset="0"/>
                                </a:rPr>
                              </m:ctrlPr>
                            </m:sSub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940920" y="2414017"/>
                <a:ext cx="2869312" cy="904094"/>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8946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5" name="Rectangle 3"/>
          <p:cNvSpPr>
            <a:spLocks noGrp="1" noChangeArrowheads="1"/>
          </p:cNvSpPr>
          <p:nvPr>
            <p:ph sz="quarter" idx="10"/>
          </p:nvPr>
        </p:nvSpPr>
        <p:spPr/>
        <p:txBody>
          <a:bodyPr>
            <a:noAutofit/>
          </a:bodyPr>
          <a:lstStyle/>
          <a:p>
            <a:pPr>
              <a:buClr>
                <a:schemeClr val="tx1"/>
              </a:buClr>
              <a:buFont typeface="Wingdings" charset="2"/>
              <a:buChar char="n"/>
            </a:pPr>
            <a:r>
              <a:rPr lang="zh-CN" altLang="en-US" dirty="0">
                <a:sym typeface="Symbol" pitchFamily="18" charset="2"/>
              </a:rPr>
              <a:t>核</a:t>
            </a:r>
            <a:r>
              <a:rPr lang="zh-CN" altLang="en-US" dirty="0" smtClean="0">
                <a:sym typeface="Symbol" pitchFamily="18" charset="2"/>
              </a:rPr>
              <a:t>函数编码</a:t>
            </a:r>
            <a:r>
              <a:rPr lang="zh-CN" altLang="en-US" dirty="0">
                <a:sym typeface="Symbol" pitchFamily="18" charset="2"/>
              </a:rPr>
              <a:t>特征相似度的先验信息</a:t>
            </a:r>
            <a:r>
              <a:rPr lang="zh-CN" altLang="en-US" dirty="0" smtClean="0">
                <a:sym typeface="Symbol" pitchFamily="18" charset="2"/>
              </a:rPr>
              <a:t>。</a:t>
            </a:r>
            <a:endParaRPr lang="zh-CN" altLang="en-US" dirty="0">
              <a:sym typeface="Symbol" pitchFamily="18" charset="2"/>
            </a:endParaRPr>
          </a:p>
          <a:p>
            <a:pPr>
              <a:buClr>
                <a:schemeClr val="tx1"/>
              </a:buClr>
              <a:buFont typeface="Wingdings" charset="2"/>
              <a:buChar char="n"/>
            </a:pPr>
            <a:r>
              <a:rPr lang="zh-CN" altLang="en-US" dirty="0">
                <a:sym typeface="Symbol" pitchFamily="18" charset="2"/>
              </a:rPr>
              <a:t>核函数的参数需要通过交叉验证选择或通过学习得到</a:t>
            </a:r>
            <a:r>
              <a:rPr lang="en-US" altLang="zh-CN" dirty="0">
                <a:sym typeface="Symbol" pitchFamily="18" charset="2"/>
              </a:rPr>
              <a:t> </a:t>
            </a:r>
            <a:r>
              <a:rPr lang="zh-CN" altLang="en-US" dirty="0">
                <a:sym typeface="Symbol" pitchFamily="18" charset="2"/>
              </a:rPr>
              <a:t>。</a:t>
            </a:r>
            <a:endParaRPr lang="en-US" altLang="zh-CN" dirty="0">
              <a:sym typeface="Symbol" pitchFamily="18" charset="2"/>
            </a:endParaRPr>
          </a:p>
          <a:p>
            <a:pPr>
              <a:buClr>
                <a:schemeClr val="tx1"/>
              </a:buClr>
              <a:buFont typeface="Wingdings" charset="2"/>
              <a:buChar char="n"/>
            </a:pPr>
            <a:r>
              <a:rPr lang="zh-CN" altLang="en-US" dirty="0">
                <a:sym typeface="Symbol" pitchFamily="18" charset="2"/>
              </a:rPr>
              <a:t>非线性核有时能极大提高分类器的性能</a:t>
            </a:r>
            <a:r>
              <a:rPr lang="zh-CN" altLang="en-US" dirty="0" smtClean="0">
                <a:sym typeface="Symbol" pitchFamily="18" charset="2"/>
              </a:rPr>
              <a:t>。</a:t>
            </a:r>
            <a:endParaRPr lang="en-US" altLang="zh-CN" dirty="0">
              <a:sym typeface="Symbol" pitchFamily="18" charset="2"/>
            </a:endParaRPr>
          </a:p>
          <a:p>
            <a:pPr>
              <a:buClr>
                <a:schemeClr val="tx1"/>
              </a:buClr>
              <a:buFont typeface="Wingdings" charset="2"/>
              <a:buChar char="n"/>
            </a:pPr>
            <a:r>
              <a:rPr lang="zh-CN" altLang="en-US" dirty="0">
                <a:sym typeface="Symbol" pitchFamily="18" charset="2"/>
              </a:rPr>
              <a:t>非线性核通常计算繁重（在训练和预测时）。</a:t>
            </a:r>
          </a:p>
        </p:txBody>
      </p:sp>
      <p:sp>
        <p:nvSpPr>
          <p:cNvPr id="499714" name="Rectangle 2"/>
          <p:cNvSpPr>
            <a:spLocks noGrp="1" noRot="1" noChangeArrowheads="1"/>
          </p:cNvSpPr>
          <p:nvPr>
            <p:ph type="title"/>
          </p:nvPr>
        </p:nvSpPr>
        <p:spPr/>
        <p:txBody>
          <a:bodyPr/>
          <a:lstStyle/>
          <a:p>
            <a:r>
              <a:rPr lang="zh-CN" altLang="en-US" dirty="0" smtClean="0">
                <a:effectLst/>
              </a:rPr>
              <a:t>小结：核方法</a:t>
            </a:r>
            <a:endParaRPr lang="zh-CN" altLang="en-US" dirty="0">
              <a:effectLst/>
            </a:endParaRPr>
          </a:p>
        </p:txBody>
      </p:sp>
    </p:spTree>
    <p:extLst>
      <p:ext uri="{BB962C8B-B14F-4D97-AF65-F5344CB8AC3E}">
        <p14:creationId xmlns:p14="http://schemas.microsoft.com/office/powerpoint/2010/main" val="1233306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核化</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模型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smtClean="0">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0691999"/>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在之前的线性回归模型中，只有当真值</a:t>
                </a:r>
                <a14:m>
                  <m:oMath xmlns:m="http://schemas.openxmlformats.org/officeDocument/2006/math">
                    <m:r>
                      <a:rPr lang="en-US" altLang="zh-CN" i="1" dirty="0">
                        <a:latin typeface="Cambria Math" charset="0"/>
                      </a:rPr>
                      <m:t>𝑦</m:t>
                    </m:r>
                  </m:oMath>
                </a14:m>
                <a:r>
                  <a:rPr lang="zh-CN" altLang="en-US" dirty="0"/>
                  <a:t>与预测</a:t>
                </a:r>
                <a14:m>
                  <m:oMath xmlns:m="http://schemas.openxmlformats.org/officeDocument/2006/math">
                    <m:acc>
                      <m:accPr>
                        <m:chr m:val="̂"/>
                        <m:ctrlPr>
                          <a:rPr lang="zh-CN" altLang="en-US" i="1">
                            <a:latin typeface="Cambria Math" charset="0"/>
                          </a:rPr>
                        </m:ctrlPr>
                      </m:accPr>
                      <m:e>
                        <m:r>
                          <a:rPr lang="en-US" altLang="zh-CN" i="1">
                            <a:latin typeface="Cambria Math" charset="0"/>
                          </a:rPr>
                          <m:t>𝑦</m:t>
                        </m:r>
                      </m:e>
                    </m:acc>
                  </m:oMath>
                </a14:m>
                <a:r>
                  <a:rPr lang="zh-CN" altLang="en-US" dirty="0"/>
                  <a:t>完全</a:t>
                </a:r>
                <a:r>
                  <a:rPr lang="zh-CN" altLang="en-US" dirty="0"/>
                  <a:t>相等时，我们才认为损失为</a:t>
                </a:r>
                <a:r>
                  <a:rPr lang="en-US" altLang="zh-CN" dirty="0"/>
                  <a:t>0</a:t>
                </a:r>
                <a:r>
                  <a:rPr lang="zh-CN" altLang="en-US" dirty="0"/>
                  <a:t>（</a:t>
                </a:r>
                <a:r>
                  <a:rPr lang="en-US" altLang="zh-CN" dirty="0"/>
                  <a:t>L2</a:t>
                </a:r>
                <a:r>
                  <a:rPr lang="zh-CN" altLang="en-US" dirty="0"/>
                  <a:t>损失、</a:t>
                </a:r>
                <a:r>
                  <a:rPr lang="en-US" altLang="zh-CN" dirty="0"/>
                  <a:t>L1</a:t>
                </a:r>
                <a:r>
                  <a:rPr lang="zh-CN" altLang="en-US" dirty="0"/>
                  <a:t>损失、</a:t>
                </a:r>
                <a:r>
                  <a:rPr lang="en-US" altLang="zh-CN" dirty="0"/>
                  <a:t>Huber</a:t>
                </a:r>
                <a:r>
                  <a:rPr lang="zh-CN" altLang="en-US" dirty="0"/>
                  <a:t>损失</a:t>
                </a:r>
                <a:r>
                  <a:rPr lang="zh-CN" altLang="en-US" dirty="0" smtClean="0"/>
                  <a:t>）</a:t>
                </a:r>
                <a:r>
                  <a:rPr lang="zh-CN" altLang="en-US" dirty="0"/>
                  <a:t>。</a:t>
                </a:r>
                <a:endParaRPr lang="en-US" altLang="zh-CN" dirty="0" smtClean="0"/>
              </a:p>
              <a:p>
                <a:pPr>
                  <a:lnSpc>
                    <a:spcPct val="100000"/>
                  </a:lnSpc>
                </a:pPr>
                <a:r>
                  <a:rPr lang="zh-CN" altLang="en-US" dirty="0"/>
                  <a:t>在支持向量回归中，我们能容忍当真值</a:t>
                </a:r>
                <a14:m>
                  <m:oMath xmlns:m="http://schemas.openxmlformats.org/officeDocument/2006/math">
                    <m:r>
                      <a:rPr lang="en-US" altLang="zh-CN" i="1" dirty="0">
                        <a:latin typeface="Cambria Math" charset="0"/>
                      </a:rPr>
                      <m:t>𝑦</m:t>
                    </m:r>
                  </m:oMath>
                </a14:m>
                <a:r>
                  <a:rPr lang="zh-CN" altLang="en-US" dirty="0"/>
                  <a:t>与</a:t>
                </a:r>
                <a:r>
                  <a:rPr lang="zh-CN" altLang="en-US" dirty="0"/>
                  <a:t>预测</a:t>
                </a:r>
                <a14:m>
                  <m:oMath xmlns:m="http://schemas.openxmlformats.org/officeDocument/2006/math">
                    <m:acc>
                      <m:accPr>
                        <m:chr m:val="̂"/>
                        <m:ctrlPr>
                          <a:rPr lang="zh-CN" altLang="en-US" i="1">
                            <a:latin typeface="Cambria Math" charset="0"/>
                          </a:rPr>
                        </m:ctrlPr>
                      </m:accPr>
                      <m:e>
                        <m:r>
                          <a:rPr lang="en-US" altLang="zh-CN" i="1">
                            <a:latin typeface="Cambria Math" charset="0"/>
                          </a:rPr>
                          <m:t>𝑦</m:t>
                        </m:r>
                      </m:e>
                    </m:acc>
                  </m:oMath>
                </a14:m>
                <a:r>
                  <a:rPr lang="zh-CN" altLang="en-US" dirty="0"/>
                  <a:t>有</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的</a:t>
                </a:r>
                <a:r>
                  <a:rPr lang="zh-CN" altLang="en-US" dirty="0"/>
                  <a:t>偏差，即当</a:t>
                </a:r>
                <a14:m>
                  <m:oMath xmlns:m="http://schemas.openxmlformats.org/officeDocument/2006/math">
                    <m:r>
                      <a:rPr lang="en-US" altLang="zh-CN" i="1" dirty="0">
                        <a:latin typeface="Cambria Math" charset="0"/>
                      </a:rPr>
                      <m:t>𝑦</m:t>
                    </m:r>
                  </m:oMath>
                </a14:m>
                <a:r>
                  <a:rPr lang="zh-CN" altLang="en-US" dirty="0"/>
                  <a:t>与</a:t>
                </a:r>
                <a14:m>
                  <m:oMath xmlns:m="http://schemas.openxmlformats.org/officeDocument/2006/math">
                    <m:acc>
                      <m:accPr>
                        <m:chr m:val="̂"/>
                        <m:ctrlPr>
                          <a:rPr lang="zh-CN" altLang="en-US" i="1">
                            <a:latin typeface="Cambria Math" charset="0"/>
                          </a:rPr>
                        </m:ctrlPr>
                      </m:accPr>
                      <m:e>
                        <m:r>
                          <a:rPr lang="en-US" altLang="zh-CN" i="1">
                            <a:latin typeface="Cambria Math" charset="0"/>
                          </a:rPr>
                          <m:t>𝑦</m:t>
                        </m:r>
                      </m:e>
                    </m:acc>
                  </m:oMath>
                </a14:m>
                <a:r>
                  <a:rPr lang="zh-CN" altLang="en-US" dirty="0"/>
                  <a:t>与之间</a:t>
                </a:r>
                <a:r>
                  <a:rPr lang="zh-CN" altLang="en-US" dirty="0"/>
                  <a:t>的差异大于</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时才计算</a:t>
                </a:r>
                <a:r>
                  <a:rPr lang="zh-CN" altLang="en-US" dirty="0"/>
                  <a:t>损失，称为</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不敏感损失（</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insensitive </a:t>
                </a:r>
                <a:r>
                  <a:rPr lang="en-US" altLang="zh-CN" dirty="0">
                    <a:latin typeface="Times New Roman" pitchFamily="18" charset="0"/>
                    <a:cs typeface="Times New Roman" pitchFamily="18" charset="0"/>
                  </a:rPr>
                  <a:t>loss </a:t>
                </a:r>
                <a:r>
                  <a:rPr lang="zh-CN" altLang="en-US" dirty="0" smtClean="0"/>
                  <a:t>）。</a:t>
                </a:r>
                <a:endParaRPr lang="en-US" altLang="zh-CN" dirty="0" smtClean="0"/>
              </a:p>
              <a:p>
                <a:pPr>
                  <a:lnSpc>
                    <a:spcPct val="100000"/>
                  </a:lnSpc>
                </a:pPr>
                <a:endParaRPr kumimoji="1" lang="en-US" altLang="zh-CN" dirty="0"/>
              </a:p>
              <a:p>
                <a:pPr>
                  <a:lnSpc>
                    <a:spcPct val="100000"/>
                  </a:lnSpc>
                </a:pPr>
                <a:endParaRPr kumimoji="1" lang="en-US" altLang="zh-CN" dirty="0" smtClean="0"/>
              </a:p>
              <a:p>
                <a:pPr>
                  <a:lnSpc>
                    <a:spcPct val="100000"/>
                  </a:lnSpc>
                </a:pPr>
                <a:endParaRPr kumimoji="1" lang="en-US" altLang="zh-CN" dirty="0"/>
              </a:p>
              <a:p>
                <a:pPr>
                  <a:lnSpc>
                    <a:spcPct val="100000"/>
                  </a:lnSpc>
                </a:pPr>
                <a:endParaRPr kumimoji="1" lang="en-US" altLang="zh-CN" dirty="0" smtClean="0"/>
              </a:p>
              <a:p>
                <a:pPr lvl="1">
                  <a:lnSpc>
                    <a:spcPct val="100000"/>
                  </a:lnSpc>
                </a:pPr>
                <a:r>
                  <a:rPr lang="zh-CN" altLang="en-US" dirty="0"/>
                  <a:t>不惩罚小的损失</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2"/>
              <p:cNvSpPr>
                <a:spLocks noGrp="1"/>
              </p:cNvSpPr>
              <p:nvPr>
                <p:ph type="title"/>
              </p:nvPr>
            </p:nvSpPr>
            <p:spPr/>
            <p:txBody>
              <a:bodyPr/>
              <a:lstStyle/>
              <a:p>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不敏感</a:t>
                </a:r>
                <a:r>
                  <a:rPr lang="zh-CN" altLang="en-US" dirty="0"/>
                  <a:t>损失函数</a:t>
                </a:r>
                <a:endParaRPr kumimoji="1" lang="zh-CN" altLang="en-US" dirty="0"/>
              </a:p>
            </p:txBody>
          </p:sp>
        </mc:Choice>
        <mc:Fallback>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t="-153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593404" y="3572844"/>
                <a:ext cx="5693674" cy="9611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r>
                            <a:rPr lang="en-US" altLang="zh-CN" sz="2800" b="0" i="1" smtClean="0">
                              <a:solidFill>
                                <a:srgbClr val="09405E"/>
                              </a:solidFill>
                              <a:latin typeface="Cambria Math" charset="0"/>
                            </a:rPr>
                            <m:t>𝐿</m:t>
                          </m:r>
                        </m:e>
                        <m:sub>
                          <m:r>
                            <a:rPr lang="zh-CN" altLang="en-US" sz="2800" i="1" dirty="0">
                              <a:solidFill>
                                <a:srgbClr val="09405E"/>
                              </a:solidFill>
                              <a:latin typeface="Cambria Math" charset="0"/>
                              <a:ea typeface="Cambria Math" charset="0"/>
                              <a:cs typeface="Cambria Math" charset="0"/>
                            </a:rPr>
                            <m:t>𝜖</m:t>
                          </m:r>
                        </m:sub>
                      </m:sSub>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r>
                        <a:rPr lang="en-US" altLang="zh-CN" sz="2800" b="0" i="1" smtClean="0">
                          <a:solidFill>
                            <a:srgbClr val="09405E"/>
                          </a:solidFill>
                          <a:latin typeface="Cambria Math" charset="0"/>
                          <a:ea typeface="Cambria Math" charset="0"/>
                          <a:cs typeface="Cambria Math" charset="0"/>
                        </a:rPr>
                        <m:t>𝑦</m:t>
                      </m:r>
                      <m:r>
                        <a:rPr lang="en-US" altLang="zh-CN" sz="2800" b="0" i="1" smtClean="0">
                          <a:solidFill>
                            <a:srgbClr val="09405E"/>
                          </a:solidFill>
                          <a:latin typeface="Cambria Math" charset="0"/>
                          <a:ea typeface="Cambria Math" charset="0"/>
                          <a:cs typeface="Cambria Math" charset="0"/>
                        </a:rPr>
                        <m:t>,</m:t>
                      </m:r>
                      <m:acc>
                        <m:accPr>
                          <m:chr m:val="̂"/>
                          <m:ctrlPr>
                            <a:rPr lang="zh-CN" altLang="en-US" sz="2800" i="1">
                              <a:solidFill>
                                <a:srgbClr val="09405E"/>
                              </a:solidFill>
                              <a:latin typeface="Cambria Math" charset="0"/>
                            </a:rPr>
                          </m:ctrlPr>
                        </m:accPr>
                        <m:e>
                          <m:r>
                            <a:rPr lang="en-US" altLang="zh-CN" sz="2800" i="1">
                              <a:solidFill>
                                <a:srgbClr val="09405E"/>
                              </a:solidFill>
                              <a:latin typeface="Cambria Math" charset="0"/>
                            </a:rPr>
                            <m:t>𝑦</m:t>
                          </m:r>
                        </m:e>
                      </m:acc>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d>
                        <m:dPr>
                          <m:begChr m:val="{"/>
                          <m:endChr m:val=""/>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dPr>
                        <m:e>
                          <m:m>
                            <m:mPr>
                              <m:mcs>
                                <m:mc>
                                  <m:mcPr>
                                    <m:count m:val="2"/>
                                    <m:mcJc m:val="center"/>
                                  </m:mcPr>
                                </m:mc>
                              </m:mcs>
                              <m:ctrlPr>
                                <a:rPr kumimoji="0" lang="mr-IN"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mPr>
                            <m:mr>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0</m:t>
                                </m:r>
                              </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𝑦</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acc>
                                  <m:accPr>
                                    <m:chr m:val="̂"/>
                                    <m:ctrlPr>
                                      <a:rPr lang="zh-CN" altLang="en-US" sz="2800" i="1">
                                        <a:solidFill>
                                          <a:srgbClr val="09405E"/>
                                        </a:solidFill>
                                        <a:latin typeface="Cambria Math" charset="0"/>
                                      </a:rPr>
                                    </m:ctrlPr>
                                  </m:accPr>
                                  <m:e>
                                    <m:r>
                                      <a:rPr lang="en-US" altLang="zh-CN" sz="2800" i="1">
                                        <a:solidFill>
                                          <a:srgbClr val="09405E"/>
                                        </a:solidFill>
                                        <a:latin typeface="Cambria Math" charset="0"/>
                                      </a:rPr>
                                      <m:t>𝑦</m:t>
                                    </m:r>
                                  </m:e>
                                </m:acc>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lang="zh-CN" altLang="en-US" sz="2800" i="1" dirty="0">
                                    <a:solidFill>
                                      <a:srgbClr val="09405E"/>
                                    </a:solidFill>
                                    <a:latin typeface="Cambria Math" charset="0"/>
                                    <a:ea typeface="Cambria Math" charset="0"/>
                                    <a:cs typeface="Cambria Math" charset="0"/>
                                  </a:rPr>
                                  <m:t>𝜖</m:t>
                                </m:r>
                              </m:e>
                            </m:mr>
                            <m:mr>
                              <m:e>
                                <m:d>
                                  <m:dPr>
                                    <m:begChr m:val="|"/>
                                    <m:endChr m:val="|"/>
                                    <m:ctrlPr>
                                      <a:rPr kumimoji="0" lang="hr-HR"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ctrlPr>
                                  </m:dPr>
                                  <m:e>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𝑦</m:t>
                                    </m:r>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acc>
                                      <m:accPr>
                                        <m:chr m:val="̂"/>
                                        <m:ctrlPr>
                                          <a:rPr lang="zh-CN" altLang="en-US" sz="2800" i="1">
                                            <a:solidFill>
                                              <a:srgbClr val="09405E"/>
                                            </a:solidFill>
                                            <a:latin typeface="Cambria Math" charset="0"/>
                                          </a:rPr>
                                        </m:ctrlPr>
                                      </m:accPr>
                                      <m:e>
                                        <m:r>
                                          <a:rPr lang="en-US" altLang="zh-CN" sz="2800" i="1">
                                            <a:solidFill>
                                              <a:srgbClr val="09405E"/>
                                            </a:solidFill>
                                            <a:latin typeface="Cambria Math" charset="0"/>
                                          </a:rPr>
                                          <m:t>𝑦</m:t>
                                        </m:r>
                                      </m:e>
                                    </m:acc>
                                  </m:e>
                                </m:d>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r>
                                  <a:rPr lang="zh-CN" altLang="en-US" sz="2800" i="1" dirty="0">
                                    <a:solidFill>
                                      <a:srgbClr val="09405E"/>
                                    </a:solidFill>
                                    <a:latin typeface="Cambria Math" charset="0"/>
                                    <a:ea typeface="Cambria Math" charset="0"/>
                                    <a:cs typeface="Cambria Math" charset="0"/>
                                  </a:rPr>
                                  <m:t>𝜖</m:t>
                                </m:r>
                              </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𝑜𝑡h𝑒𝑟𝑤𝑖𝑠𝑒</m:t>
                                </m:r>
                              </m:e>
                            </m:mr>
                          </m:m>
                        </m:e>
                      </m:d>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4" name="文本框 3"/>
              <p:cNvSpPr txBox="1">
                <a:spLocks noRot="1" noChangeAspect="1" noMove="1" noResize="1" noEditPoints="1" noAdjustHandles="1" noChangeArrowheads="1" noChangeShapeType="1" noTextEdit="1"/>
              </p:cNvSpPr>
              <p:nvPr/>
            </p:nvSpPr>
            <p:spPr>
              <a:xfrm>
                <a:off x="1593404" y="3572844"/>
                <a:ext cx="5693674" cy="961161"/>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245" y="3357563"/>
            <a:ext cx="3419580" cy="274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4469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95128" y="934344"/>
                <a:ext cx="10752465" cy="5237271"/>
              </a:xfrm>
            </p:spPr>
            <p:txBody>
              <a:bodyPr/>
              <a:lstStyle/>
              <a:p>
                <a:r>
                  <a:rPr lang="zh-CN" altLang="en-US" dirty="0"/>
                  <a:t>假设回归函数为线性模型：</a:t>
                </a:r>
                <a14:m>
                  <m:oMath xmlns:m="http://schemas.openxmlformats.org/officeDocument/2006/math">
                    <m:r>
                      <a:rPr lang="en-US" altLang="zh-CN" i="1">
                        <a:latin typeface="Cambria Math" charset="0"/>
                      </a:rPr>
                      <m:t>𝑓</m:t>
                    </m:r>
                    <m:d>
                      <m:dPr>
                        <m:ctrlPr>
                          <a:rPr lang="en-US" altLang="zh-CN" i="1">
                            <a:latin typeface="Cambria Math" charset="0"/>
                          </a:rPr>
                        </m:ctrlPr>
                      </m:dPr>
                      <m:e>
                        <m:r>
                          <a:rPr lang="en-US" altLang="zh-CN" b="1" i="1">
                            <a:latin typeface="Cambria Math" charset="0"/>
                          </a:rPr>
                          <m:t>𝒙</m:t>
                        </m:r>
                      </m:e>
                    </m:d>
                    <m:r>
                      <a:rPr lang="en-US" altLang="zh-CN" i="1">
                        <a:latin typeface="Cambria Math" charset="0"/>
                      </a:rPr>
                      <m:t>=</m:t>
                    </m:r>
                    <m:sSup>
                      <m:sSupPr>
                        <m:ctrlPr>
                          <a:rPr lang="zh-CN" altLang="zh-CN" i="1">
                            <a:latin typeface="Cambria Math" charset="0"/>
                          </a:rPr>
                        </m:ctrlPr>
                      </m:sSupPr>
                      <m:e>
                        <m:r>
                          <a:rPr lang="en-US" altLang="zh-CN" b="1" i="1">
                            <a:latin typeface="Cambria Math" charset="0"/>
                          </a:rPr>
                          <m:t>𝒘</m:t>
                        </m:r>
                      </m:e>
                      <m:sup>
                        <m:r>
                          <m:rPr>
                            <m:sty m:val="p"/>
                          </m:rPr>
                          <a:rPr lang="en-US" altLang="zh-CN">
                            <a:latin typeface="Cambria Math" charset="0"/>
                          </a:rPr>
                          <m:t>T</m:t>
                        </m:r>
                      </m:sup>
                    </m:sSup>
                    <m:r>
                      <a:rPr lang="en-US" altLang="zh-CN" b="1" i="1">
                        <a:latin typeface="Cambria Math" charset="0"/>
                      </a:rPr>
                      <m:t>𝒙</m:t>
                    </m:r>
                    <m:r>
                      <a:rPr lang="en-US" altLang="zh-CN">
                        <a:latin typeface="Cambria Math" charset="0"/>
                      </a:rPr>
                      <m:t>+</m:t>
                    </m:r>
                    <m:r>
                      <a:rPr lang="en-US" altLang="zh-CN" i="1">
                        <a:latin typeface="Cambria Math" charset="0"/>
                      </a:rPr>
                      <m:t>𝑏</m:t>
                    </m:r>
                  </m:oMath>
                </a14:m>
                <a:endParaRPr kumimoji="1" lang="en-US" altLang="zh-CN" dirty="0" smtClean="0"/>
              </a:p>
              <a:p>
                <a:r>
                  <a:rPr lang="zh-CN" altLang="en-US" dirty="0"/>
                  <a:t>同</a:t>
                </a:r>
                <a:r>
                  <a:rPr lang="en-US" altLang="zh-CN" dirty="0"/>
                  <a:t>SVM</a:t>
                </a:r>
                <a:r>
                  <a:rPr lang="zh-CN" altLang="en-US" dirty="0"/>
                  <a:t>分类类似， </a:t>
                </a:r>
                <a:r>
                  <a:rPr lang="en-US" altLang="zh-CN" dirty="0"/>
                  <a:t>SVR</a:t>
                </a:r>
                <a:r>
                  <a:rPr lang="zh-CN" altLang="en-US" dirty="0"/>
                  <a:t>的目标函数为</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95128" y="934344"/>
                <a:ext cx="10752465" cy="5237271"/>
              </a:xfrm>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支持向量</a:t>
            </a:r>
            <a:r>
              <a:rPr lang="zh-CN" altLang="en-US" dirty="0" smtClean="0"/>
              <a:t>回归（</a:t>
            </a:r>
            <a:r>
              <a:rPr lang="en-US" altLang="zh-CN" dirty="0" smtClean="0"/>
              <a:t>Support</a:t>
            </a:r>
            <a:r>
              <a:rPr lang="zh-CN" altLang="en-US" dirty="0" smtClean="0"/>
              <a:t> </a:t>
            </a:r>
            <a:r>
              <a:rPr lang="en-US" altLang="zh-CN" dirty="0" smtClean="0"/>
              <a:t>Vector</a:t>
            </a:r>
            <a:r>
              <a:rPr lang="zh-CN" altLang="en-US" dirty="0" smtClean="0"/>
              <a:t> </a:t>
            </a:r>
            <a:r>
              <a:rPr lang="en-US" altLang="zh-CN" dirty="0" smtClean="0"/>
              <a:t>Regression</a:t>
            </a:r>
            <a:r>
              <a:rPr lang="zh-CN" altLang="en-US" dirty="0" smtClean="0"/>
              <a:t>， </a:t>
            </a:r>
            <a:r>
              <a:rPr lang="en-US" altLang="zh-CN" dirty="0" smtClean="0"/>
              <a:t>SVR</a:t>
            </a:r>
            <a:r>
              <a:rPr lang="zh-CN" altLang="en-US" dirty="0" smtClean="0"/>
              <a:t>） </a:t>
            </a:r>
            <a:endParaRPr kumimoji="1" lang="zh-CN" altLang="en-US" dirty="0"/>
          </a:p>
        </p:txBody>
      </p:sp>
      <p:pic>
        <p:nvPicPr>
          <p:cNvPr id="5" name="Picture 6" descr="Îµ-insensitive loss function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4062616"/>
            <a:ext cx="4608512" cy="27156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矩形 8"/>
              <p:cNvSpPr/>
              <p:nvPr/>
            </p:nvSpPr>
            <p:spPr>
              <a:xfrm>
                <a:off x="2846876" y="2102873"/>
                <a:ext cx="2084545" cy="10236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mr-IN" altLang="zh-CN" sz="3200" i="1" smtClean="0">
                              <a:solidFill>
                                <a:srgbClr val="09405E"/>
                              </a:solidFill>
                              <a:latin typeface="Cambria Math" charset="0"/>
                              <a:ea typeface="微软雅黑" pitchFamily="34" charset="-122"/>
                            </a:rPr>
                          </m:ctrlPr>
                        </m:funcPr>
                        <m:fName>
                          <m:limLow>
                            <m:limLowPr>
                              <m:ctrlPr>
                                <a:rPr lang="mr-IN" altLang="zh-CN" sz="3200" i="1">
                                  <a:solidFill>
                                    <a:srgbClr val="09405E"/>
                                  </a:solidFill>
                                  <a:latin typeface="Cambria Math" charset="0"/>
                                  <a:ea typeface="微软雅黑" pitchFamily="34" charset="-122"/>
                                </a:rPr>
                              </m:ctrlPr>
                            </m:limLowPr>
                            <m:e>
                              <m:r>
                                <m:rPr>
                                  <m:sty m:val="p"/>
                                </m:rPr>
                                <a:rPr lang="mr-IN" altLang="zh-CN" sz="3200">
                                  <a:solidFill>
                                    <a:srgbClr val="09405E"/>
                                  </a:solidFill>
                                  <a:latin typeface="Cambria Math" charset="0"/>
                                  <a:ea typeface="微软雅黑" pitchFamily="34" charset="-122"/>
                                </a:rPr>
                                <m:t>min</m:t>
                              </m:r>
                            </m:e>
                            <m:lim>
                              <m:r>
                                <a:rPr lang="en-US" altLang="zh-CN" sz="2800" b="1" i="1">
                                  <a:solidFill>
                                    <a:srgbClr val="09405E"/>
                                  </a:solidFill>
                                  <a:latin typeface="Cambria Math" charset="0"/>
                                </a:rPr>
                                <m:t>𝒘</m:t>
                              </m:r>
                              <m:r>
                                <a:rPr lang="en-US" altLang="zh-CN" sz="2800" i="1">
                                  <a:solidFill>
                                    <a:srgbClr val="09405E"/>
                                  </a:solidFill>
                                  <a:latin typeface="Cambria Math" charset="0"/>
                                </a:rPr>
                                <m:t>,</m:t>
                              </m:r>
                              <m:r>
                                <a:rPr lang="en-US" altLang="zh-CN" sz="2800" i="1">
                                  <a:solidFill>
                                    <a:srgbClr val="09405E"/>
                                  </a:solidFill>
                                  <a:latin typeface="Cambria Math" charset="0"/>
                                </a:rPr>
                                <m:t>𝑏</m:t>
                              </m:r>
                            </m:lim>
                          </m:limLow>
                        </m:fName>
                        <m:e>
                          <m:func>
                            <m:funcPr>
                              <m:ctrlPr>
                                <a:rPr lang="en-US" altLang="zh-CN" sz="3200" i="1">
                                  <a:solidFill>
                                    <a:srgbClr val="09405E"/>
                                  </a:solidFill>
                                  <a:latin typeface="Cambria Math" charset="0"/>
                                  <a:ea typeface="微软雅黑" pitchFamily="34" charset="-122"/>
                                </a:rPr>
                              </m:ctrlPr>
                            </m:funcPr>
                            <m:fName>
                              <m:f>
                                <m:fPr>
                                  <m:ctrlPr>
                                    <a:rPr lang="el-GR" altLang="zh-CN" sz="3200" i="1">
                                      <a:solidFill>
                                        <a:srgbClr val="09405E"/>
                                      </a:solidFill>
                                      <a:latin typeface="Cambria Math" charset="0"/>
                                      <a:ea typeface="微软雅黑" pitchFamily="34" charset="-122"/>
                                    </a:rPr>
                                  </m:ctrlPr>
                                </m:fPr>
                                <m:num>
                                  <m:r>
                                    <a:rPr lang="en-US" altLang="zh-CN" sz="3200" i="1">
                                      <a:solidFill>
                                        <a:srgbClr val="09405E"/>
                                      </a:solidFill>
                                      <a:latin typeface="Cambria Math" charset="0"/>
                                      <a:ea typeface="微软雅黑" pitchFamily="34" charset="-122"/>
                                    </a:rPr>
                                    <m:t>1</m:t>
                                  </m:r>
                                </m:num>
                                <m:den>
                                  <m:r>
                                    <a:rPr lang="el-GR" altLang="zh-CN" sz="3200" i="1">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e>
                      </m:func>
                    </m:oMath>
                  </m:oMathPara>
                </a14:m>
                <a:endParaRPr lang="zh-CN" altLang="en-US" sz="28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2846876" y="2102873"/>
                <a:ext cx="2084545" cy="102361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945443" y="3294860"/>
                <a:ext cx="7056932"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d>
                            <m:dPr>
                              <m:begChr m:val="|"/>
                              <m:endChr m:val="|"/>
                              <m:ctrlPr>
                                <a:rPr lang="hr-HR" altLang="zh-CN" sz="2800" b="0" i="1" smtClean="0">
                                  <a:solidFill>
                                    <a:srgbClr val="09405E"/>
                                  </a:solidFill>
                                  <a:latin typeface="Cambria Math" charset="0"/>
                                  <a:ea typeface="微软雅黑" pitchFamily="34" charset="-122"/>
                                </a:rPr>
                              </m:ctrlPr>
                            </m:dPr>
                            <m:e>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d>
                                <m:dPr>
                                  <m:ctrlPr>
                                    <a:rPr lang="is-IS" altLang="zh-CN" sz="2800" i="1">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is-IS" altLang="zh-CN" sz="2800" b="0" i="1" smtClean="0">
                              <a:solidFill>
                                <a:srgbClr val="09405E"/>
                              </a:solidFill>
                              <a:latin typeface="Cambria Math" charset="0"/>
                              <a:ea typeface="Cambria Math" charset="0"/>
                              <a:cs typeface="Cambria Math" charset="0"/>
                            </a:rPr>
                            <m:t>≤</m:t>
                          </m:r>
                          <m:r>
                            <a:rPr lang="is-IS" altLang="zh-CN" sz="2800" b="0" i="1" smtClean="0">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10" name="矩形 9"/>
              <p:cNvSpPr>
                <a:spLocks noRot="1" noChangeAspect="1" noMove="1" noResize="1" noEditPoints="1" noAdjustHandles="1" noChangeArrowheads="1" noChangeShapeType="1" noTextEdit="1"/>
              </p:cNvSpPr>
              <p:nvPr/>
            </p:nvSpPr>
            <p:spPr>
              <a:xfrm>
                <a:off x="1945443" y="3294860"/>
                <a:ext cx="7056932" cy="57868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0247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00000"/>
                  </a:lnSpc>
                </a:pPr>
                <a:r>
                  <a:rPr lang="zh-CN" altLang="en-US" dirty="0"/>
                  <a:t>类似</a:t>
                </a:r>
                <a:r>
                  <a:rPr lang="en-US" altLang="zh-CN" dirty="0"/>
                  <a:t>SVM</a:t>
                </a:r>
                <a:r>
                  <a:rPr lang="zh-CN" altLang="en-US" dirty="0"/>
                  <a:t>分类模型，加入</a:t>
                </a:r>
                <a:r>
                  <a:rPr lang="zh-CN" altLang="en-US" dirty="0"/>
                  <a:t>松弛</a:t>
                </a:r>
                <a:r>
                  <a:rPr lang="zh-CN" altLang="en-US" dirty="0"/>
                  <a:t>变量</a:t>
                </a:r>
                <a14:m>
                  <m:oMath xmlns:m="http://schemas.openxmlformats.org/officeDocument/2006/math">
                    <m:sSub>
                      <m:sSubPr>
                        <m:ctrlPr>
                          <a:rPr lang="en-US" altLang="zh-CN" i="1">
                            <a:latin typeface="Cambria Math"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r>
                      <a:rPr lang="en-US" altLang="zh-CN" i="1">
                        <a:latin typeface="Cambria Math" charset="0"/>
                        <a:ea typeface="Cambria Math" charset="0"/>
                        <a:cs typeface="Cambria Math" charset="0"/>
                      </a:rPr>
                      <m:t>≥0</m:t>
                    </m:r>
                  </m:oMath>
                </a14:m>
                <a:r>
                  <a:rPr lang="zh-CN" altLang="en-US" dirty="0"/>
                  <a:t>，</a:t>
                </a:r>
                <a:r>
                  <a:rPr lang="zh-CN" altLang="en-US" dirty="0"/>
                  <a:t>用于表示每个</a:t>
                </a:r>
                <a:r>
                  <a:rPr lang="zh-CN" altLang="en-US" dirty="0"/>
                  <a:t>点在</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管道外的</a:t>
                </a:r>
                <a:r>
                  <a:rPr lang="zh-CN" altLang="en-US" dirty="0" smtClean="0"/>
                  <a:t>程度。</a:t>
                </a:r>
                <a:endParaRPr lang="en-US" altLang="zh-CN" dirty="0" smtClean="0"/>
              </a:p>
              <a:p>
                <a:pPr>
                  <a:lnSpc>
                    <a:spcPct val="100000"/>
                  </a:lnSpc>
                </a:pPr>
                <a:r>
                  <a:rPr lang="zh-CN" altLang="en-US" dirty="0"/>
                  <a:t>由于用</a:t>
                </a:r>
                <a:r>
                  <a:rPr lang="zh-CN" altLang="en-US" dirty="0"/>
                  <a:t>的是绝对值，实际上是两个不等式，也就是说两边都需要松弛</a:t>
                </a:r>
                <a:r>
                  <a:rPr lang="zh-CN" altLang="en-US" dirty="0"/>
                  <a:t>变量：</a:t>
                </a:r>
                <a14:m>
                  <m:oMath xmlns:m="http://schemas.openxmlformats.org/officeDocument/2006/math">
                    <m:sSubSup>
                      <m:sSubSupPr>
                        <m:ctrlPr>
                          <a:rPr lang="en-US" altLang="zh-CN" i="1">
                            <a:latin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rPr>
                          <m:t>𝑖</m:t>
                        </m:r>
                      </m:sub>
                      <m:sup>
                        <m:r>
                          <m:rPr>
                            <m:nor/>
                          </m:rPr>
                          <a:rPr lang="en-US" altLang="zh-CN">
                            <a:ea typeface="Cambria Math" charset="0"/>
                            <a:cs typeface="Cambria Math" charset="0"/>
                          </a:rPr>
                          <m:t>∧</m:t>
                        </m:r>
                      </m:sup>
                    </m:sSubSup>
                    <m:r>
                      <a:rPr lang="en-US" altLang="zh-CN" i="1">
                        <a:latin typeface="Cambria Math" charset="0"/>
                      </a:rPr>
                      <m:t>,</m:t>
                    </m:r>
                    <m:sSubSup>
                      <m:sSubSupPr>
                        <m:ctrlPr>
                          <a:rPr lang="en-US" altLang="zh-CN" i="1">
                            <a:latin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rPr>
                          <m:t>𝑖</m:t>
                        </m:r>
                      </m:sub>
                      <m:sup>
                        <m:r>
                          <m:rPr>
                            <m:nor/>
                          </m:rPr>
                          <a:rPr lang="en-US" altLang="zh-CN">
                            <a:ea typeface="Cambria Math" charset="0"/>
                            <a:cs typeface="Cambria Math" charset="0"/>
                          </a:rPr>
                          <m:t>∨</m:t>
                        </m:r>
                      </m:sup>
                    </m:sSubSup>
                  </m:oMath>
                </a14:m>
                <a:r>
                  <a:rPr kumimoji="1" lang="zh-CN" altLang="en-US" dirty="0" smtClean="0"/>
                  <a:t>。</a:t>
                </a:r>
                <a:endParaRPr kumimoji="1" lang="en-US" altLang="zh-CN" dirty="0" smtClean="0"/>
              </a:p>
              <a:p>
                <a:pPr>
                  <a:lnSpc>
                    <a:spcPct val="100000"/>
                  </a:lnSpc>
                </a:pPr>
                <a:endParaRPr lang="en-US" altLang="zh-CN" dirty="0" smtClean="0"/>
              </a:p>
              <a:p>
                <a:pPr>
                  <a:lnSpc>
                    <a:spcPct val="100000"/>
                  </a:lnSpc>
                </a:pPr>
                <a:r>
                  <a:rPr lang="zh-CN" altLang="en-US" dirty="0" smtClean="0"/>
                  <a:t>则</a:t>
                </a:r>
                <a:r>
                  <a:rPr lang="en-US" altLang="zh-CN" dirty="0"/>
                  <a:t>SVR</a:t>
                </a:r>
                <a:r>
                  <a:rPr lang="zh-CN" altLang="en-US" dirty="0"/>
                  <a:t>模型的目标函数变为</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松弛变量</a:t>
            </a:r>
            <a:endParaRPr kumimoji="1" lang="zh-CN" altLang="en-US" dirty="0"/>
          </a:p>
        </p:txBody>
      </p:sp>
      <p:pic>
        <p:nvPicPr>
          <p:cNvPr id="4" name="Picture 6" descr="Îµ-insensitive loss function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811" y="2530144"/>
            <a:ext cx="3885367" cy="2289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矩形 4"/>
              <p:cNvSpPr/>
              <p:nvPr/>
            </p:nvSpPr>
            <p:spPr>
              <a:xfrm>
                <a:off x="1892591" y="3796035"/>
                <a:ext cx="2084545" cy="10236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mr-IN" altLang="zh-CN" sz="3200" i="1" smtClean="0">
                              <a:solidFill>
                                <a:srgbClr val="09405E"/>
                              </a:solidFill>
                              <a:latin typeface="Cambria Math" charset="0"/>
                              <a:ea typeface="微软雅黑" pitchFamily="34" charset="-122"/>
                            </a:rPr>
                          </m:ctrlPr>
                        </m:funcPr>
                        <m:fName>
                          <m:limLow>
                            <m:limLowPr>
                              <m:ctrlPr>
                                <a:rPr lang="mr-IN" altLang="zh-CN" sz="3200" i="1">
                                  <a:solidFill>
                                    <a:srgbClr val="09405E"/>
                                  </a:solidFill>
                                  <a:latin typeface="Cambria Math" charset="0"/>
                                  <a:ea typeface="微软雅黑" pitchFamily="34" charset="-122"/>
                                </a:rPr>
                              </m:ctrlPr>
                            </m:limLowPr>
                            <m:e>
                              <m:r>
                                <m:rPr>
                                  <m:sty m:val="p"/>
                                </m:rPr>
                                <a:rPr lang="mr-IN" altLang="zh-CN" sz="3200">
                                  <a:solidFill>
                                    <a:srgbClr val="09405E"/>
                                  </a:solidFill>
                                  <a:latin typeface="Cambria Math" charset="0"/>
                                  <a:ea typeface="微软雅黑" pitchFamily="34" charset="-122"/>
                                </a:rPr>
                                <m:t>min</m:t>
                              </m:r>
                            </m:e>
                            <m:lim>
                              <m:r>
                                <a:rPr lang="en-US" altLang="zh-CN" sz="2800" b="1" i="1">
                                  <a:solidFill>
                                    <a:srgbClr val="09405E"/>
                                  </a:solidFill>
                                  <a:latin typeface="Cambria Math" charset="0"/>
                                </a:rPr>
                                <m:t>𝒘</m:t>
                              </m:r>
                              <m:r>
                                <a:rPr lang="en-US" altLang="zh-CN" sz="2800" i="1">
                                  <a:solidFill>
                                    <a:srgbClr val="09405E"/>
                                  </a:solidFill>
                                  <a:latin typeface="Cambria Math" charset="0"/>
                                </a:rPr>
                                <m:t>,</m:t>
                              </m:r>
                              <m:r>
                                <a:rPr lang="en-US" altLang="zh-CN" sz="2800" i="1">
                                  <a:solidFill>
                                    <a:srgbClr val="09405E"/>
                                  </a:solidFill>
                                  <a:latin typeface="Cambria Math" charset="0"/>
                                </a:rPr>
                                <m:t>𝑏</m:t>
                              </m:r>
                            </m:lim>
                          </m:limLow>
                        </m:fName>
                        <m:e>
                          <m:func>
                            <m:funcPr>
                              <m:ctrlPr>
                                <a:rPr lang="en-US" altLang="zh-CN" sz="3200" i="1">
                                  <a:solidFill>
                                    <a:srgbClr val="09405E"/>
                                  </a:solidFill>
                                  <a:latin typeface="Cambria Math" charset="0"/>
                                  <a:ea typeface="微软雅黑" pitchFamily="34" charset="-122"/>
                                </a:rPr>
                              </m:ctrlPr>
                            </m:funcPr>
                            <m:fName>
                              <m:f>
                                <m:fPr>
                                  <m:ctrlPr>
                                    <a:rPr lang="el-GR" altLang="zh-CN" sz="3200" i="1">
                                      <a:solidFill>
                                        <a:srgbClr val="09405E"/>
                                      </a:solidFill>
                                      <a:latin typeface="Cambria Math" charset="0"/>
                                      <a:ea typeface="微软雅黑" pitchFamily="34" charset="-122"/>
                                    </a:rPr>
                                  </m:ctrlPr>
                                </m:fPr>
                                <m:num>
                                  <m:r>
                                    <a:rPr lang="en-US" altLang="zh-CN" sz="3200" i="1">
                                      <a:solidFill>
                                        <a:srgbClr val="09405E"/>
                                      </a:solidFill>
                                      <a:latin typeface="Cambria Math" charset="0"/>
                                      <a:ea typeface="微软雅黑" pitchFamily="34" charset="-122"/>
                                    </a:rPr>
                                    <m:t>1</m:t>
                                  </m:r>
                                </m:num>
                                <m:den>
                                  <m:r>
                                    <a:rPr lang="el-GR" altLang="zh-CN" sz="3200" i="1">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charset="0"/>
                                      <a:ea typeface="Cambria Math" charset="0"/>
                                      <a:cs typeface="Cambria Math" charset="0"/>
                                    </a:rPr>
                                  </m:ctrlPr>
                                </m:sSubSup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e>
                      </m:func>
                    </m:oMath>
                  </m:oMathPara>
                </a14:m>
                <a:endParaRPr lang="zh-CN" altLang="en-US" sz="28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892591" y="3796035"/>
                <a:ext cx="2084545" cy="102361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010208" y="5096081"/>
                <a:ext cx="9239261" cy="5786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m:t>
                          </m:r>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charset="0"/>
                                  <a:ea typeface="微软雅黑" pitchFamily="34" charset="-122"/>
                                </a:rPr>
                              </m:ctrlPr>
                            </m:sSubPr>
                            <m:e>
                              <m:r>
                                <a:rPr lang="en-US" altLang="zh-CN" sz="280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d>
                            <m:dPr>
                              <m:ctrlPr>
                                <a:rPr lang="is-IS" altLang="zh-CN" sz="2800" i="1">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fName>
                        <m:e>
                          <m:r>
                            <a:rPr lang="is-IS" altLang="zh-CN" sz="2800" b="0" i="1" smtClean="0">
                              <a:solidFill>
                                <a:srgbClr val="09405E"/>
                              </a:solidFill>
                              <a:latin typeface="Cambria Math" charset="0"/>
                              <a:ea typeface="Cambria Math" charset="0"/>
                              <a:cs typeface="Cambria Math" charset="0"/>
                            </a:rPr>
                            <m:t>≤</m:t>
                          </m:r>
                          <m:r>
                            <a:rPr lang="is-IS" altLang="zh-CN" sz="2800" b="0" i="1" smtClean="0">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1010208" y="5096081"/>
                <a:ext cx="9239261" cy="57868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590719" y="6060381"/>
                <a:ext cx="5836021" cy="5320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微软雅黑" pitchFamily="34" charset="-122"/>
                            </a:rPr>
                          </m:ctrlPr>
                        </m:funcPr>
                        <m:fName>
                          <m:sSubSup>
                            <m:sSubSupPr>
                              <m:ctrlPr>
                                <a:rPr lang="en-US" altLang="zh-CN" sz="2800" b="0" i="1" smtClean="0">
                                  <a:solidFill>
                                    <a:srgbClr val="09405E"/>
                                  </a:solidFill>
                                  <a:latin typeface="Cambria Math" charset="0"/>
                                  <a:ea typeface="微软雅黑" pitchFamily="34" charset="-122"/>
                                </a:rPr>
                              </m:ctrlPr>
                            </m:sSubSupPr>
                            <m:e>
                              <m:r>
                                <a:rPr lang="en-US" altLang="zh-CN" sz="2800" b="0" i="1" smtClean="0">
                                  <a:solidFill>
                                    <a:srgbClr val="09405E"/>
                                  </a:solidFill>
                                  <a:latin typeface="Cambria Math" charset="0"/>
                                  <a:ea typeface="Cambria Math" charset="0"/>
                                  <a:cs typeface="Cambria Math" charset="0"/>
                                </a:rPr>
                                <m:t>𝜉</m:t>
                              </m:r>
                            </m:e>
                            <m:sub>
                              <m:r>
                                <a:rPr lang="en-US" altLang="zh-CN" sz="2800" b="0" i="1" smtClean="0">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r>
                            <a:rPr lang="en-US" altLang="zh-CN" sz="2800" b="0" i="1" smtClean="0">
                              <a:solidFill>
                                <a:srgbClr val="09405E"/>
                              </a:solidFill>
                              <a:latin typeface="Cambria Math" charset="0"/>
                              <a:ea typeface="Cambria Math" charset="0"/>
                              <a:cs typeface="Cambria Math" charset="0"/>
                            </a:rPr>
                            <m:t>≥0</m:t>
                          </m:r>
                        </m:fName>
                        <m:e>
                          <m:r>
                            <a:rPr lang="en-US" altLang="zh-CN" sz="2800" b="0" i="1" smtClean="0">
                              <a:solidFill>
                                <a:srgbClr val="09405E"/>
                              </a:solidFill>
                              <a:latin typeface="Cambria Math" charset="0"/>
                              <a:ea typeface="Cambria Math" charset="0"/>
                              <a:cs typeface="Cambria Math" charset="0"/>
                            </a:rPr>
                            <m:t>,  </m:t>
                          </m:r>
                          <m:sSubSup>
                            <m:sSubSupPr>
                              <m:ctrlPr>
                                <a:rPr lang="en-US" altLang="zh-CN" sz="2800" i="1">
                                  <a:solidFill>
                                    <a:srgbClr val="09405E"/>
                                  </a:solidFill>
                                  <a:latin typeface="Cambria Math"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smtClean="0">
                                  <a:solidFill>
                                    <a:srgbClr val="09405E"/>
                                  </a:solidFill>
                                  <a:latin typeface="Cambria Math" charset="0"/>
                                  <a:ea typeface="微软雅黑" pitchFamily="34" charset="-122"/>
                                  <a:cs typeface="Cambria Math" charset="0"/>
                                </a:rPr>
                                <m:t>∨</m:t>
                              </m:r>
                            </m:sup>
                          </m:sSubSup>
                          <m:r>
                            <a:rPr lang="en-US" altLang="zh-CN" sz="2800" i="1">
                              <a:solidFill>
                                <a:srgbClr val="09405E"/>
                              </a:solidFill>
                              <a:latin typeface="Cambria Math" charset="0"/>
                              <a:ea typeface="Cambria Math" charset="0"/>
                              <a:cs typeface="Cambria Math" charset="0"/>
                            </a:rPr>
                            <m:t>≥0</m:t>
                          </m:r>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1590719" y="6060381"/>
                <a:ext cx="5836021" cy="532069"/>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5237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与</a:t>
            </a:r>
            <a:r>
              <a:rPr lang="en-US" altLang="zh-CN" dirty="0"/>
              <a:t>SVM</a:t>
            </a:r>
            <a:r>
              <a:rPr lang="zh-CN" altLang="en-US" dirty="0"/>
              <a:t>类似，</a:t>
            </a:r>
            <a:r>
              <a:rPr lang="en-US" altLang="zh-CN" dirty="0"/>
              <a:t>SVR</a:t>
            </a:r>
            <a:r>
              <a:rPr lang="zh-CN" altLang="en-US" dirty="0"/>
              <a:t>的拉格朗日函数</a:t>
            </a:r>
            <a:r>
              <a:rPr lang="zh-CN" altLang="en-US" dirty="0" smtClean="0"/>
              <a:t>为</a:t>
            </a:r>
            <a:r>
              <a:rPr lang="zh-CN" altLang="en-US" dirty="0"/>
              <a:t>：</a:t>
            </a:r>
            <a:endParaRPr kumimoji="1" lang="zh-CN" altLang="en-US" dirty="0"/>
          </a:p>
        </p:txBody>
      </p:sp>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拉格朗日函数</a:t>
            </a:r>
            <a:endParaRPr kumimoji="1" lang="zh-CN" altLang="en-US" dirty="0"/>
          </a:p>
        </p:txBody>
      </p:sp>
      <mc:AlternateContent xmlns:mc="http://schemas.openxmlformats.org/markup-compatibility/2006">
        <mc:Choice xmlns:a14="http://schemas.microsoft.com/office/drawing/2010/main" Requires="a14">
          <p:sp>
            <p:nvSpPr>
              <p:cNvPr id="5" name="矩形 4"/>
              <p:cNvSpPr/>
              <p:nvPr/>
            </p:nvSpPr>
            <p:spPr>
              <a:xfrm>
                <a:off x="2382378" y="1788140"/>
                <a:ext cx="7672741"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d>
                        <m:dPr>
                          <m:begChr m:val=""/>
                          <m:ctrlPr>
                            <a:rPr lang="zh-CN" altLang="en-US" sz="2400" i="1">
                              <a:solidFill>
                                <a:srgbClr val="09405E"/>
                              </a:solidFill>
                              <a:latin typeface="Cambria Math" charset="0"/>
                            </a:rPr>
                          </m:ctrlPr>
                        </m:dPr>
                        <m:e>
                          <m:f>
                            <m:fPr>
                              <m:ctrlPr>
                                <a:rPr lang="zh-CN" altLang="en-US" sz="2400" i="1">
                                  <a:solidFill>
                                    <a:srgbClr val="09405E"/>
                                  </a:solidFill>
                                  <a:latin typeface="Cambria Math"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charset="0"/>
                                </a:rPr>
                              </m:ctrlPr>
                            </m:sSubSupPr>
                            <m:e>
                              <m:d>
                                <m:dPr>
                                  <m:begChr m:val="‖"/>
                                  <m:endChr m:val="‖"/>
                                  <m:ctrlPr>
                                    <a:rPr lang="zh-CN" altLang="en-US" sz="2400" i="1">
                                      <a:solidFill>
                                        <a:srgbClr val="09405E"/>
                                      </a:solidFill>
                                      <a:latin typeface="Cambria Math"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r>
                            <a:rPr lang="zh-CN" altLang="en-US" sz="2400" i="1">
                              <a:solidFill>
                                <a:srgbClr val="09405E"/>
                              </a:solidFill>
                              <a:latin typeface="Cambria Math" charset="0"/>
                            </a:rPr>
                            <m:t>𝐶</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e>
                      </m:d>
                    </m:oMath>
                  </m:oMathPara>
                </a14:m>
                <a:endParaRPr lang="zh-CN" altLang="en-US" sz="24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2382378" y="1788140"/>
                <a:ext cx="7672741"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218748" y="2993928"/>
                <a:ext cx="4974119"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9405E"/>
                              </a:solidFill>
                              <a:latin typeface="Cambria Math" charset="0"/>
                            </a:rPr>
                          </m:ctrlPr>
                        </m:dPr>
                        <m:e>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r>
                            <a:rPr lang="zh-CN" altLang="en-US" sz="2400">
                              <a:solidFill>
                                <a:srgbClr val="09405E"/>
                              </a:solidFill>
                              <a:latin typeface="Cambria Math" charset="0"/>
                            </a:rPr>
                            <m:t>(−</m:t>
                          </m:r>
                          <m:r>
                            <a:rPr lang="zh-CN" altLang="en-US" sz="2400" i="1">
                              <a:solidFill>
                                <a:srgbClr val="09405E"/>
                              </a:solidFill>
                              <a:latin typeface="Cambria Math" charset="0"/>
                            </a:rPr>
                            <m:t>𝜖</m:t>
                          </m:r>
                          <m:r>
                            <a:rPr lang="zh-CN" altLang="en-US" sz="2400">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e>
                      </m:d>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6218748" y="2993928"/>
                <a:ext cx="4974119"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6218748" y="4199716"/>
                <a:ext cx="4744889"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9405E"/>
                              </a:solidFill>
                              <a:latin typeface="Cambria Math" charset="0"/>
                            </a:rPr>
                          </m:ctrlPr>
                        </m:dPr>
                        <m:e>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r>
                            <a:rPr lang="zh-CN" altLang="en-US" sz="2400">
                              <a:solidFill>
                                <a:srgbClr val="09405E"/>
                              </a:solidFill>
                              <a:latin typeface="Cambria Math" charset="0"/>
                            </a:rPr>
                            <m:t>(</m:t>
                          </m:r>
                          <m:sSub>
                            <m:sSubPr>
                              <m:ctrlPr>
                                <a:rPr lang="zh-CN" altLang="en-US" sz="2400" i="1">
                                  <a:solidFill>
                                    <a:srgbClr val="09405E"/>
                                  </a:solidFill>
                                  <a:latin typeface="Cambria Math"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i="1">
                              <a:solidFill>
                                <a:srgbClr val="09405E"/>
                              </a:solidFill>
                              <a:latin typeface="Cambria Math" charset="0"/>
                            </a:rPr>
                            <m:t>𝜖</m:t>
                          </m:r>
                          <m:r>
                            <a:rPr lang="zh-CN" altLang="en-US" sz="2400">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6218748" y="4199716"/>
                <a:ext cx="4744889" cy="11308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218748" y="5569218"/>
                <a:ext cx="3186065"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smtClean="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𝜇</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𝑚</m:t>
                          </m:r>
                        </m:sup>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𝜇</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oMath>
                  </m:oMathPara>
                </a14:m>
                <a:endParaRPr lang="zh-CN" altLang="en-US" sz="24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6218748" y="5569218"/>
                <a:ext cx="3186065"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0991" y="3282712"/>
                <a:ext cx="1450269" cy="6774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mr-IN" altLang="zh-CN" sz="2000" i="1" smtClean="0">
                              <a:solidFill>
                                <a:srgbClr val="09405E"/>
                              </a:solidFill>
                              <a:latin typeface="Cambria Math" charset="0"/>
                              <a:ea typeface="微软雅黑" pitchFamily="34" charset="-122"/>
                            </a:rPr>
                          </m:ctrlPr>
                        </m:funcPr>
                        <m:fName>
                          <m:limLow>
                            <m:limLowPr>
                              <m:ctrlPr>
                                <a:rPr lang="mr-IN" altLang="zh-CN" sz="2000" i="1">
                                  <a:solidFill>
                                    <a:srgbClr val="09405E"/>
                                  </a:solidFill>
                                  <a:latin typeface="Cambria Math" charset="0"/>
                                  <a:ea typeface="微软雅黑" pitchFamily="34" charset="-122"/>
                                </a:rPr>
                              </m:ctrlPr>
                            </m:limLowPr>
                            <m:e>
                              <m:r>
                                <m:rPr>
                                  <m:sty m:val="p"/>
                                </m:rPr>
                                <a:rPr lang="mr-IN" altLang="zh-CN" sz="2000">
                                  <a:solidFill>
                                    <a:srgbClr val="09405E"/>
                                  </a:solidFill>
                                  <a:latin typeface="Cambria Math" charset="0"/>
                                  <a:ea typeface="微软雅黑" pitchFamily="34" charset="-122"/>
                                </a:rPr>
                                <m:t>min</m:t>
                              </m:r>
                            </m:e>
                            <m:lim>
                              <m:r>
                                <a:rPr lang="en-US" altLang="zh-CN" sz="2000" b="1" i="1">
                                  <a:solidFill>
                                    <a:srgbClr val="09405E"/>
                                  </a:solidFill>
                                  <a:latin typeface="Cambria Math" charset="0"/>
                                </a:rPr>
                                <m:t>𝒘</m:t>
                              </m:r>
                              <m:r>
                                <a:rPr lang="en-US" altLang="zh-CN" sz="2000" i="1">
                                  <a:solidFill>
                                    <a:srgbClr val="09405E"/>
                                  </a:solidFill>
                                  <a:latin typeface="Cambria Math" charset="0"/>
                                </a:rPr>
                                <m:t>,</m:t>
                              </m:r>
                              <m:r>
                                <a:rPr lang="en-US" altLang="zh-CN" sz="2000" i="1">
                                  <a:solidFill>
                                    <a:srgbClr val="09405E"/>
                                  </a:solidFill>
                                  <a:latin typeface="Cambria Math" charset="0"/>
                                </a:rPr>
                                <m:t>𝑏</m:t>
                              </m:r>
                            </m:lim>
                          </m:limLow>
                        </m:fName>
                        <m:e>
                          <m:func>
                            <m:funcPr>
                              <m:ctrlPr>
                                <a:rPr lang="en-US" altLang="zh-CN" sz="2000" i="1">
                                  <a:solidFill>
                                    <a:srgbClr val="09405E"/>
                                  </a:solidFill>
                                  <a:latin typeface="Cambria Math" charset="0"/>
                                  <a:ea typeface="微软雅黑" pitchFamily="34" charset="-122"/>
                                </a:rPr>
                              </m:ctrlPr>
                            </m:funcPr>
                            <m:fName>
                              <m:f>
                                <m:fPr>
                                  <m:ctrlPr>
                                    <a:rPr lang="el-GR" altLang="zh-CN" sz="2000" i="1">
                                      <a:solidFill>
                                        <a:srgbClr val="09405E"/>
                                      </a:solidFill>
                                      <a:latin typeface="Cambria Math" charset="0"/>
                                      <a:ea typeface="微软雅黑" pitchFamily="34" charset="-122"/>
                                    </a:rPr>
                                  </m:ctrlPr>
                                </m:fPr>
                                <m:num>
                                  <m:r>
                                    <a:rPr lang="en-US" altLang="zh-CN" sz="2000" i="1">
                                      <a:solidFill>
                                        <a:srgbClr val="09405E"/>
                                      </a:solidFill>
                                      <a:latin typeface="Cambria Math" charset="0"/>
                                      <a:ea typeface="微软雅黑" pitchFamily="34" charset="-122"/>
                                    </a:rPr>
                                    <m:t>1</m:t>
                                  </m:r>
                                </m:num>
                                <m:den>
                                  <m:r>
                                    <a:rPr lang="el-GR" altLang="zh-CN" sz="2000" i="1">
                                      <a:solidFill>
                                        <a:srgbClr val="09405E"/>
                                      </a:solidFill>
                                      <a:latin typeface="Cambria Math" charset="0"/>
                                      <a:ea typeface="微软雅黑" pitchFamily="34" charset="-122"/>
                                    </a:rPr>
                                    <m:t>2</m:t>
                                  </m:r>
                                </m:den>
                              </m:f>
                            </m:fName>
                            <m:e>
                              <m:sSubSup>
                                <m:sSubSupPr>
                                  <m:ctrlPr>
                                    <a:rPr kumimoji="1" lang="en-US" altLang="zh-CN" sz="2000" b="1" i="1" dirty="0">
                                      <a:solidFill>
                                        <a:srgbClr val="09405E"/>
                                      </a:solidFill>
                                      <a:latin typeface="Cambria Math" charset="0"/>
                                      <a:ea typeface="Cambria Math" charset="0"/>
                                      <a:cs typeface="Cambria Math" charset="0"/>
                                    </a:rPr>
                                  </m:ctrlPr>
                                </m:sSubSupPr>
                                <m:e>
                                  <m:d>
                                    <m:dPr>
                                      <m:begChr m:val="‖"/>
                                      <m:endChr m:val="‖"/>
                                      <m:ctrlPr>
                                        <a:rPr kumimoji="1" lang="en-US" altLang="zh-CN" sz="2000" b="1" i="1" dirty="0">
                                          <a:solidFill>
                                            <a:srgbClr val="09405E"/>
                                          </a:solidFill>
                                          <a:latin typeface="Cambria Math" charset="0"/>
                                          <a:ea typeface="Cambria Math" charset="0"/>
                                          <a:cs typeface="Cambria Math" charset="0"/>
                                        </a:rPr>
                                      </m:ctrlPr>
                                    </m:dPr>
                                    <m:e>
                                      <m:r>
                                        <a:rPr kumimoji="1" lang="en-US" altLang="zh-CN" sz="2000" b="1" i="1" dirty="0">
                                          <a:solidFill>
                                            <a:srgbClr val="09405E"/>
                                          </a:solidFill>
                                          <a:latin typeface="Cambria Math" charset="0"/>
                                        </a:rPr>
                                        <m:t>𝒘</m:t>
                                      </m:r>
                                    </m:e>
                                  </m:d>
                                </m:e>
                                <m:sub>
                                  <m:r>
                                    <a:rPr kumimoji="1" lang="en-US" altLang="zh-CN" sz="2000" b="1" i="1" dirty="0">
                                      <a:solidFill>
                                        <a:srgbClr val="09405E"/>
                                      </a:solidFill>
                                      <a:latin typeface="Cambria Math" charset="0"/>
                                      <a:ea typeface="Cambria Math" charset="0"/>
                                      <a:cs typeface="Cambria Math" charset="0"/>
                                    </a:rPr>
                                    <m:t>𝟐</m:t>
                                  </m:r>
                                </m:sub>
                                <m:sup>
                                  <m:r>
                                    <a:rPr kumimoji="1" lang="en-US" altLang="zh-CN" sz="2000" b="1" i="1" dirty="0">
                                      <a:solidFill>
                                        <a:srgbClr val="09405E"/>
                                      </a:solidFill>
                                      <a:latin typeface="Cambria Math" charset="0"/>
                                      <a:ea typeface="Cambria Math" charset="0"/>
                                      <a:cs typeface="Cambria Math" charset="0"/>
                                    </a:rPr>
                                    <m:t>𝟐</m:t>
                                  </m:r>
                                </m:sup>
                              </m:sSubSup>
                            </m:e>
                          </m:func>
                        </m:e>
                      </m:func>
                    </m:oMath>
                  </m:oMathPara>
                </a14:m>
                <a:endParaRPr lang="zh-CN" altLang="en-US" sz="20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20991" y="3282712"/>
                <a:ext cx="1450269" cy="67743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0" y="4014138"/>
                <a:ext cx="4601451" cy="4397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000" b="0" i="1" smtClean="0">
                              <a:solidFill>
                                <a:srgbClr val="09405E"/>
                              </a:solidFill>
                              <a:latin typeface="Cambria Math" charset="0"/>
                              <a:ea typeface="微软雅黑" pitchFamily="34" charset="-122"/>
                            </a:rPr>
                          </m:ctrlPr>
                        </m:funcPr>
                        <m:fName>
                          <m:r>
                            <m:rPr>
                              <m:sty m:val="p"/>
                            </m:rPr>
                            <a:rPr lang="en-US" altLang="zh-CN" sz="2000" b="0" i="0" smtClean="0">
                              <a:solidFill>
                                <a:srgbClr val="09405E"/>
                              </a:solidFill>
                              <a:latin typeface="Cambria Math" charset="0"/>
                              <a:ea typeface="微软雅黑" pitchFamily="34" charset="-122"/>
                            </a:rPr>
                            <m:t>s</m:t>
                          </m:r>
                          <m:r>
                            <a:rPr lang="en-US" altLang="zh-CN" sz="2000" b="0" i="0" smtClean="0">
                              <a:solidFill>
                                <a:srgbClr val="09405E"/>
                              </a:solidFill>
                              <a:latin typeface="Cambria Math" charset="0"/>
                              <a:ea typeface="微软雅黑" pitchFamily="34" charset="-122"/>
                            </a:rPr>
                            <m:t>.</m:t>
                          </m:r>
                          <m:r>
                            <m:rPr>
                              <m:sty m:val="p"/>
                            </m:rPr>
                            <a:rPr lang="en-US" altLang="zh-CN" sz="2000" b="0" i="0" smtClean="0">
                              <a:solidFill>
                                <a:srgbClr val="09405E"/>
                              </a:solidFill>
                              <a:latin typeface="Cambria Math" charset="0"/>
                              <a:ea typeface="微软雅黑" pitchFamily="34" charset="-122"/>
                            </a:rPr>
                            <m:t>t</m:t>
                          </m:r>
                          <m:r>
                            <a:rPr lang="en-US" altLang="zh-CN" sz="2000" b="0" i="0" smtClean="0">
                              <a:solidFill>
                                <a:srgbClr val="09405E"/>
                              </a:solidFill>
                              <a:latin typeface="Cambria Math" charset="0"/>
                              <a:ea typeface="微软雅黑" pitchFamily="34" charset="-122"/>
                            </a:rPr>
                            <m:t>.</m:t>
                          </m:r>
                          <m:r>
                            <a:rPr lang="en-US" altLang="zh-CN" sz="2000" b="0" i="1" smtClean="0">
                              <a:solidFill>
                                <a:srgbClr val="09405E"/>
                              </a:solidFill>
                              <a:latin typeface="Cambria Math" charset="0"/>
                              <a:ea typeface="微软雅黑" pitchFamily="34" charset="-122"/>
                            </a:rPr>
                            <m:t>−</m:t>
                          </m:r>
                          <m:r>
                            <a:rPr lang="is-IS" altLang="zh-CN" sz="2000" i="1">
                              <a:solidFill>
                                <a:srgbClr val="09405E"/>
                              </a:solidFill>
                              <a:latin typeface="Cambria Math" charset="0"/>
                              <a:ea typeface="Cambria Math" charset="0"/>
                              <a:cs typeface="Cambria Math" charset="0"/>
                            </a:rPr>
                            <m:t>𝜖</m:t>
                          </m:r>
                          <m:r>
                            <a:rPr lang="en-US" altLang="zh-CN" sz="2000" b="0" i="1" smtClean="0">
                              <a:solidFill>
                                <a:srgbClr val="09405E"/>
                              </a:solidFill>
                              <a:latin typeface="Cambria Math" charset="0"/>
                              <a:ea typeface="Cambria Math" charset="0"/>
                              <a:cs typeface="Cambria Math" charset="0"/>
                            </a:rPr>
                            <m:t>−</m:t>
                          </m:r>
                          <m:sSubSup>
                            <m:sSubSupPr>
                              <m:ctrlPr>
                                <a:rPr lang="en-US" altLang="zh-CN" sz="2000" i="1">
                                  <a:solidFill>
                                    <a:srgbClr val="09405E"/>
                                  </a:solidFill>
                                  <a:latin typeface="Cambria Math"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sSub>
                            <m:sSubPr>
                              <m:ctrlPr>
                                <a:rPr lang="en-US" altLang="zh-CN" sz="2000" i="1">
                                  <a:solidFill>
                                    <a:srgbClr val="09405E"/>
                                  </a:solidFill>
                                  <a:latin typeface="Cambria Math" charset="0"/>
                                  <a:ea typeface="微软雅黑" pitchFamily="34" charset="-122"/>
                                </a:rPr>
                              </m:ctrlPr>
                            </m:sSubPr>
                            <m:e>
                              <m:r>
                                <a:rPr lang="en-US" altLang="zh-CN" sz="2000" i="1" smtClean="0">
                                  <a:solidFill>
                                    <a:srgbClr val="09405E"/>
                                  </a:solidFill>
                                  <a:latin typeface="Cambria Math" charset="0"/>
                                  <a:ea typeface="Cambria Math" charset="0"/>
                                  <a:cs typeface="Cambria Math" charset="0"/>
                                </a:rPr>
                                <m:t>≤</m:t>
                              </m:r>
                              <m:r>
                                <a:rPr lang="en-US" altLang="zh-CN" sz="2000" i="1">
                                  <a:solidFill>
                                    <a:srgbClr val="09405E"/>
                                  </a:solidFill>
                                  <a:latin typeface="Cambria Math" charset="0"/>
                                  <a:ea typeface="微软雅黑" pitchFamily="34" charset="-122"/>
                                </a:rPr>
                                <m:t>𝑦</m:t>
                              </m:r>
                            </m:e>
                            <m:sub>
                              <m:r>
                                <a:rPr lang="en-US" altLang="zh-CN" sz="2000" i="1">
                                  <a:solidFill>
                                    <a:srgbClr val="09405E"/>
                                  </a:solidFill>
                                  <a:latin typeface="Cambria Math" charset="0"/>
                                  <a:ea typeface="微软雅黑" pitchFamily="34" charset="-122"/>
                                </a:rPr>
                                <m:t>𝑖</m:t>
                              </m:r>
                            </m:sub>
                          </m:sSub>
                          <m:r>
                            <a:rPr lang="en-US" altLang="zh-CN" sz="2000" b="0" i="1" smtClean="0">
                              <a:solidFill>
                                <a:srgbClr val="09405E"/>
                              </a:solidFill>
                              <a:latin typeface="Cambria Math" charset="0"/>
                              <a:ea typeface="微软雅黑" pitchFamily="34" charset="-122"/>
                            </a:rPr>
                            <m:t>−</m:t>
                          </m:r>
                          <m:d>
                            <m:dPr>
                              <m:ctrlPr>
                                <a:rPr lang="is-IS" altLang="zh-CN" sz="2000" i="1">
                                  <a:solidFill>
                                    <a:srgbClr val="09405E"/>
                                  </a:solidFill>
                                  <a:latin typeface="Cambria Math" charset="0"/>
                                  <a:ea typeface="微软雅黑" pitchFamily="34" charset="-122"/>
                                </a:rPr>
                              </m:ctrlPr>
                            </m:dPr>
                            <m:e>
                              <m:sSup>
                                <m:sSupPr>
                                  <m:ctrlPr>
                                    <a:rPr kumimoji="1" lang="en-US" altLang="zh-CN" sz="2000" i="1" dirty="0">
                                      <a:solidFill>
                                        <a:srgbClr val="09405E"/>
                                      </a:solidFill>
                                      <a:latin typeface="Cambria Math" charset="0"/>
                                    </a:rPr>
                                  </m:ctrlPr>
                                </m:sSupPr>
                                <m:e>
                                  <m:r>
                                    <a:rPr kumimoji="1" lang="en-US" altLang="zh-CN" sz="2000" b="1" i="1" dirty="0">
                                      <a:solidFill>
                                        <a:srgbClr val="09405E"/>
                                      </a:solidFill>
                                      <a:latin typeface="Cambria Math" charset="0"/>
                                    </a:rPr>
                                    <m:t>𝒘</m:t>
                                  </m:r>
                                </m:e>
                                <m:sup>
                                  <m:r>
                                    <m:rPr>
                                      <m:sty m:val="p"/>
                                    </m:rPr>
                                    <a:rPr kumimoji="1" lang="en-US" altLang="zh-CN" sz="2000" dirty="0">
                                      <a:solidFill>
                                        <a:srgbClr val="09405E"/>
                                      </a:solidFill>
                                      <a:latin typeface="Cambria Math" charset="0"/>
                                    </a:rPr>
                                    <m:t>T</m:t>
                                  </m:r>
                                </m:sup>
                              </m:sSup>
                              <m:sSub>
                                <m:sSubPr>
                                  <m:ctrlPr>
                                    <a:rPr kumimoji="1" lang="en-US" altLang="zh-CN" sz="2000" i="1" dirty="0">
                                      <a:solidFill>
                                        <a:srgbClr val="09405E"/>
                                      </a:solidFill>
                                      <a:latin typeface="Cambria Math" charset="0"/>
                                    </a:rPr>
                                  </m:ctrlPr>
                                </m:sSubPr>
                                <m:e>
                                  <m:r>
                                    <a:rPr kumimoji="1" lang="en-US" altLang="zh-CN" sz="2000" b="1" i="1" dirty="0">
                                      <a:solidFill>
                                        <a:srgbClr val="09405E"/>
                                      </a:solidFill>
                                      <a:latin typeface="Cambria Math" charset="0"/>
                                    </a:rPr>
                                    <m:t>𝒙</m:t>
                                  </m:r>
                                </m:e>
                                <m:sub>
                                  <m:r>
                                    <a:rPr kumimoji="1" lang="en-US" altLang="zh-CN" sz="2000" i="1" dirty="0">
                                      <a:solidFill>
                                        <a:srgbClr val="09405E"/>
                                      </a:solidFill>
                                      <a:latin typeface="Cambria Math" charset="0"/>
                                    </a:rPr>
                                    <m:t>𝑖</m:t>
                                  </m:r>
                                </m:sub>
                              </m:sSub>
                              <m:r>
                                <a:rPr kumimoji="1" lang="en-US" altLang="zh-CN" sz="2000" i="1" dirty="0">
                                  <a:solidFill>
                                    <a:srgbClr val="09405E"/>
                                  </a:solidFill>
                                  <a:latin typeface="Cambria Math" charset="0"/>
                                </a:rPr>
                                <m:t>+</m:t>
                              </m:r>
                              <m:r>
                                <a:rPr kumimoji="1" lang="en-US" altLang="zh-CN" sz="2000" i="1" dirty="0">
                                  <a:solidFill>
                                    <a:srgbClr val="09405E"/>
                                  </a:solidFill>
                                  <a:latin typeface="Cambria Math" charset="0"/>
                                </a:rPr>
                                <m:t>𝑏</m:t>
                              </m:r>
                            </m:e>
                          </m:d>
                        </m:fName>
                        <m:e>
                          <m:r>
                            <a:rPr lang="is-IS" altLang="zh-CN" sz="2000" b="0" i="1" smtClean="0">
                              <a:solidFill>
                                <a:srgbClr val="09405E"/>
                              </a:solidFill>
                              <a:latin typeface="Cambria Math" charset="0"/>
                              <a:ea typeface="Cambria Math" charset="0"/>
                              <a:cs typeface="Cambria Math" charset="0"/>
                            </a:rPr>
                            <m:t>≤</m:t>
                          </m:r>
                          <m:r>
                            <a:rPr lang="is-IS" altLang="zh-CN" sz="2000" b="0" i="1" smtClean="0">
                              <a:solidFill>
                                <a:srgbClr val="09405E"/>
                              </a:solidFill>
                              <a:latin typeface="Cambria Math" charset="0"/>
                              <a:ea typeface="Cambria Math" charset="0"/>
                              <a:cs typeface="Cambria Math" charset="0"/>
                            </a:rPr>
                            <m:t>𝜖</m:t>
                          </m:r>
                          <m:r>
                            <a:rPr lang="en-US" altLang="zh-CN" sz="2000" b="0" i="1" smtClean="0">
                              <a:solidFill>
                                <a:srgbClr val="09405E"/>
                              </a:solidFill>
                              <a:latin typeface="Cambria Math" charset="0"/>
                              <a:ea typeface="Cambria Math" charset="0"/>
                              <a:cs typeface="Cambria Math" charset="0"/>
                            </a:rPr>
                            <m:t>+</m:t>
                          </m:r>
                          <m:sSubSup>
                            <m:sSubSupPr>
                              <m:ctrlPr>
                                <a:rPr lang="en-US" altLang="zh-CN" sz="2000" i="1">
                                  <a:solidFill>
                                    <a:srgbClr val="09405E"/>
                                  </a:solidFill>
                                  <a:latin typeface="Cambria Math"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e>
                      </m:func>
                    </m:oMath>
                  </m:oMathPara>
                </a14:m>
                <a:endParaRPr lang="zh-CN" altLang="en-US" sz="2000" dirty="0"/>
              </a:p>
            </p:txBody>
          </p:sp>
        </mc:Choice>
        <mc:Fallback>
          <p:sp>
            <p:nvSpPr>
              <p:cNvPr id="10" name="矩形 9"/>
              <p:cNvSpPr>
                <a:spLocks noRot="1" noChangeAspect="1" noMove="1" noResize="1" noEditPoints="1" noAdjustHandles="1" noChangeArrowheads="1" noChangeShapeType="1" noTextEdit="1"/>
              </p:cNvSpPr>
              <p:nvPr/>
            </p:nvSpPr>
            <p:spPr>
              <a:xfrm>
                <a:off x="0" y="4014138"/>
                <a:ext cx="4601451" cy="439736"/>
              </a:xfrm>
              <a:prstGeom prst="rect">
                <a:avLst/>
              </a:prstGeom>
              <a:blipFill rotWithShape="0">
                <a:blip r:embed="rId7"/>
                <a:stretch>
                  <a:fillRect b="-82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0991" y="4561866"/>
                <a:ext cx="2277610" cy="4065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2000" b="0" i="1" smtClean="0">
                              <a:solidFill>
                                <a:srgbClr val="09405E"/>
                              </a:solidFill>
                              <a:latin typeface="Cambria Math" charset="0"/>
                              <a:ea typeface="微软雅黑" pitchFamily="34" charset="-122"/>
                            </a:rPr>
                          </m:ctrlPr>
                        </m:funcPr>
                        <m:fName>
                          <m:sSubSup>
                            <m:sSubSupPr>
                              <m:ctrlPr>
                                <a:rPr lang="en-US" altLang="zh-CN" sz="2000" b="0" i="1" smtClean="0">
                                  <a:solidFill>
                                    <a:srgbClr val="09405E"/>
                                  </a:solidFill>
                                  <a:latin typeface="Cambria Math" charset="0"/>
                                  <a:ea typeface="微软雅黑" pitchFamily="34" charset="-122"/>
                                </a:rPr>
                              </m:ctrlPr>
                            </m:sSubSupPr>
                            <m:e>
                              <m:r>
                                <a:rPr lang="en-US" altLang="zh-CN" sz="2000" b="0" i="1" smtClean="0">
                                  <a:solidFill>
                                    <a:srgbClr val="09405E"/>
                                  </a:solidFill>
                                  <a:latin typeface="Cambria Math" charset="0"/>
                                  <a:ea typeface="Cambria Math" charset="0"/>
                                  <a:cs typeface="Cambria Math" charset="0"/>
                                </a:rPr>
                                <m:t>𝜉</m:t>
                              </m:r>
                            </m:e>
                            <m:sub>
                              <m:r>
                                <a:rPr lang="en-US" altLang="zh-CN" sz="2000" b="0" i="1" smtClean="0">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r>
                            <a:rPr lang="en-US" altLang="zh-CN" sz="2000" b="0" i="1" smtClean="0">
                              <a:solidFill>
                                <a:srgbClr val="09405E"/>
                              </a:solidFill>
                              <a:latin typeface="Cambria Math" charset="0"/>
                              <a:ea typeface="Cambria Math" charset="0"/>
                              <a:cs typeface="Cambria Math" charset="0"/>
                            </a:rPr>
                            <m:t>≥0</m:t>
                          </m:r>
                        </m:fName>
                        <m:e>
                          <m:r>
                            <a:rPr lang="en-US" altLang="zh-CN" sz="2000" b="0" i="1" smtClean="0">
                              <a:solidFill>
                                <a:srgbClr val="09405E"/>
                              </a:solidFill>
                              <a:latin typeface="Cambria Math" charset="0"/>
                              <a:ea typeface="Cambria Math" charset="0"/>
                              <a:cs typeface="Cambria Math" charset="0"/>
                            </a:rPr>
                            <m:t>,  </m:t>
                          </m:r>
                          <m:sSubSup>
                            <m:sSubSupPr>
                              <m:ctrlPr>
                                <a:rPr lang="en-US" altLang="zh-CN" sz="2000" i="1">
                                  <a:solidFill>
                                    <a:srgbClr val="09405E"/>
                                  </a:solidFill>
                                  <a:latin typeface="Cambria Math"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smtClean="0">
                                  <a:solidFill>
                                    <a:srgbClr val="09405E"/>
                                  </a:solidFill>
                                  <a:latin typeface="Cambria Math" charset="0"/>
                                  <a:ea typeface="微软雅黑" pitchFamily="34" charset="-122"/>
                                  <a:cs typeface="Cambria Math" charset="0"/>
                                </a:rPr>
                                <m:t>∨</m:t>
                              </m:r>
                            </m:sup>
                          </m:sSubSup>
                          <m:r>
                            <a:rPr lang="en-US" altLang="zh-CN" sz="2000" i="1">
                              <a:solidFill>
                                <a:srgbClr val="09405E"/>
                              </a:solidFill>
                              <a:latin typeface="Cambria Math" charset="0"/>
                              <a:ea typeface="Cambria Math" charset="0"/>
                              <a:cs typeface="Cambria Math" charset="0"/>
                            </a:rPr>
                            <m:t>≥0</m:t>
                          </m:r>
                        </m:e>
                      </m:func>
                    </m:oMath>
                  </m:oMathPara>
                </a14:m>
                <a:endParaRPr lang="zh-CN" altLang="en-US" sz="2000"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20991" y="4561866"/>
                <a:ext cx="2277610" cy="406522"/>
              </a:xfrm>
              <a:prstGeom prst="rect">
                <a:avLst/>
              </a:prstGeom>
              <a:blipFill rotWithShape="0">
                <a:blip r:embed="rId8"/>
                <a:stretch>
                  <a:fillRect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0417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zh-CN" altLang="en-US" i="1">
                        <a:latin typeface="Cambria Math" charset="0"/>
                      </a:rPr>
                      <m:t>𝐿</m:t>
                    </m:r>
                    <m:r>
                      <a:rPr lang="zh-CN" altLang="en-US">
                        <a:latin typeface="Cambria Math" charset="0"/>
                      </a:rPr>
                      <m:t>(</m:t>
                    </m:r>
                    <m:r>
                      <a:rPr lang="zh-CN" altLang="en-US" b="1" i="1">
                        <a:latin typeface="Cambria Math" charset="0"/>
                      </a:rPr>
                      <m:t>𝒘</m:t>
                    </m:r>
                    <m:r>
                      <a:rPr lang="zh-CN" altLang="en-US">
                        <a:latin typeface="Cambria Math" charset="0"/>
                      </a:rPr>
                      <m:t>,</m:t>
                    </m:r>
                    <m:r>
                      <a:rPr lang="zh-CN" altLang="en-US" i="1">
                        <a:latin typeface="Cambria Math" charset="0"/>
                      </a:rPr>
                      <m:t>𝑏</m:t>
                    </m:r>
                    <m:r>
                      <a:rPr lang="zh-CN" altLang="en-US">
                        <a:latin typeface="Cambria Math" charset="0"/>
                      </a:rPr>
                      <m:t>,</m:t>
                    </m:r>
                    <m:sSup>
                      <m:sSupPr>
                        <m:ctrlPr>
                          <a:rPr lang="zh-CN" altLang="en-US" i="1">
                            <a:latin typeface="Cambria Math"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oMath>
                </a14:m>
                <a:r>
                  <a:rPr lang="zh-CN" altLang="en-US" dirty="0"/>
                  <a:t>对</a:t>
                </a:r>
                <a14:m>
                  <m:oMath xmlns:m="http://schemas.openxmlformats.org/officeDocument/2006/math">
                    <m:r>
                      <a:rPr lang="en-US" altLang="zh-CN" b="1">
                        <a:latin typeface="Cambria Math" charset="0"/>
                      </a:rPr>
                      <m:t>𝐰</m:t>
                    </m:r>
                    <m:r>
                      <a:rPr lang="en-US" altLang="zh-CN" i="1">
                        <a:latin typeface="Cambria Math" charset="0"/>
                      </a:rPr>
                      <m:t>,</m:t>
                    </m:r>
                    <m:r>
                      <a:rPr lang="en-US" altLang="zh-CN" i="1">
                        <a:latin typeface="Cambria Math" charset="0"/>
                      </a:rPr>
                      <m:t>𝑏</m:t>
                    </m:r>
                    <m:r>
                      <a:rPr lang="en-US" altLang="zh-CN" i="1">
                        <a:latin typeface="Cambria Math" charset="0"/>
                      </a:rPr>
                      <m:t>,</m:t>
                    </m:r>
                    <m:sSubSup>
                      <m:sSubSupPr>
                        <m:ctrlPr>
                          <a:rPr lang="en-US" altLang="zh-CN" i="1">
                            <a:latin typeface="Cambria Math" charset="0"/>
                            <a:ea typeface="Cambria Math" charset="0"/>
                            <a:cs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ea typeface="Cambria Math" charset="0"/>
                            <a:cs typeface="Cambria Math" charset="0"/>
                          </a:rPr>
                          <m:t>𝑖</m:t>
                        </m:r>
                      </m:sub>
                      <m:sup>
                        <m:r>
                          <m:rPr>
                            <m:nor/>
                          </m:rPr>
                          <a:rPr lang="en-US" altLang="zh-CN">
                            <a:latin typeface="Cambria Math" charset="0"/>
                            <a:ea typeface="Cambria Math" charset="0"/>
                            <a:cs typeface="Cambria Math" charset="0"/>
                          </a:rPr>
                          <m:t>∧</m:t>
                        </m:r>
                      </m:sup>
                    </m:sSubSup>
                    <m:r>
                      <a:rPr lang="en-US" altLang="zh-CN" i="1">
                        <a:latin typeface="Cambria Math" charset="0"/>
                        <a:ea typeface="Cambria Math" charset="0"/>
                        <a:cs typeface="Cambria Math" charset="0"/>
                      </a:rPr>
                      <m:t>,</m:t>
                    </m:r>
                    <m:sSubSup>
                      <m:sSubSupPr>
                        <m:ctrlPr>
                          <a:rPr lang="en-US" altLang="zh-CN" i="1">
                            <a:latin typeface="Cambria Math" charset="0"/>
                            <a:ea typeface="Cambria Math" charset="0"/>
                            <a:cs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ea typeface="Cambria Math" charset="0"/>
                            <a:cs typeface="Cambria Math" charset="0"/>
                          </a:rPr>
                          <m:t>𝑖</m:t>
                        </m:r>
                      </m:sub>
                      <m:sup>
                        <m:r>
                          <m:rPr>
                            <m:nor/>
                          </m:rPr>
                          <a:rPr lang="en-US" altLang="zh-CN">
                            <a:latin typeface="Cambria Math" charset="0"/>
                            <a:ea typeface="Cambria Math" charset="0"/>
                            <a:cs typeface="Cambria Math" charset="0"/>
                          </a:rPr>
                          <m:t>∨</m:t>
                        </m:r>
                      </m:sup>
                    </m:sSubSup>
                  </m:oMath>
                </a14:m>
                <a:r>
                  <a:rPr lang="zh-CN" altLang="en-US" dirty="0" smtClean="0"/>
                  <a:t>的一</a:t>
                </a:r>
                <a:r>
                  <a:rPr lang="zh-CN" altLang="en-US" dirty="0"/>
                  <a:t>阶</a:t>
                </a:r>
                <a:r>
                  <a:rPr lang="zh-CN" altLang="en-US" dirty="0" smtClean="0"/>
                  <a:t>导数：</a:t>
                </a:r>
                <a:endParaRPr lang="en-US" altLang="zh-CN" dirty="0"/>
              </a:p>
              <a:p>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r="-4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的对偶问题</a:t>
            </a:r>
          </a:p>
        </p:txBody>
      </p:sp>
      <mc:AlternateContent xmlns:mc="http://schemas.openxmlformats.org/markup-compatibility/2006">
        <mc:Choice xmlns:a14="http://schemas.microsoft.com/office/drawing/2010/main" Requires="a14">
          <p:sp>
            <p:nvSpPr>
              <p:cNvPr id="4" name="矩形 3"/>
              <p:cNvSpPr/>
              <p:nvPr/>
            </p:nvSpPr>
            <p:spPr>
              <a:xfrm>
                <a:off x="1122788" y="2079626"/>
                <a:ext cx="7846187" cy="1138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r>
                            <a:rPr lang="en-US" altLang="zh-CN" sz="2400" b="1" i="1">
                              <a:solidFill>
                                <a:srgbClr val="09405E"/>
                              </a:solidFill>
                              <a:latin typeface="Cambria Math" charset="0"/>
                            </a:rPr>
                            <m:t>𝒘</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rPr>
                        <m:t>𝒘</m:t>
                      </m:r>
                      <m:r>
                        <a:rPr lang="en-US" altLang="zh-CN" sz="2400" b="0" i="1" smtClean="0">
                          <a:solidFill>
                            <a:srgbClr val="09405E"/>
                          </a:solidFill>
                          <a:latin typeface="Cambria Math" charset="0"/>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d>
                            <m:dPr>
                              <m:ctrlPr>
                                <a:rPr lang="is-IS" altLang="zh-CN" sz="2400" i="1" smtClean="0">
                                  <a:solidFill>
                                    <a:srgbClr val="09405E"/>
                                  </a:solidFill>
                                  <a:latin typeface="Cambria Math" charset="0"/>
                                </a:rPr>
                              </m:ctrlPr>
                            </m:dPr>
                            <m:e>
                              <m:sSubSup>
                                <m:sSubSupPr>
                                  <m:ctrlPr>
                                    <a:rPr lang="en-US" altLang="zh-CN" sz="2400" i="1" smtClean="0">
                                      <a:solidFill>
                                        <a:srgbClr val="09405E"/>
                                      </a:solidFill>
                                      <a:latin typeface="Cambria Math" charset="0"/>
                                    </a:rPr>
                                  </m:ctrlPr>
                                </m:sSubSupPr>
                                <m:e>
                                  <m:r>
                                    <a:rPr lang="en-US" altLang="zh-CN" sz="2400" i="1" smtClean="0">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e>
                          </m:d>
                        </m:e>
                      </m:nary>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𝑖</m:t>
                          </m:r>
                        </m:sub>
                      </m:sSub>
                    </m:oMath>
                  </m:oMathPara>
                </a14:m>
                <a:endParaRPr lang="zh-CN" altLang="en-US" sz="24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122788" y="2079626"/>
                <a:ext cx="7846187" cy="11380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157991" y="3304738"/>
                <a:ext cx="7521739" cy="11380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r>
                            <a:rPr lang="en-US" altLang="zh-CN" sz="2400" b="0" i="1" smtClean="0">
                              <a:solidFill>
                                <a:srgbClr val="09405E"/>
                              </a:solidFill>
                              <a:latin typeface="Cambria Math" charset="0"/>
                            </a:rPr>
                            <m:t>𝑏</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=1</m:t>
                          </m:r>
                        </m:sub>
                        <m:sup>
                          <m:r>
                            <a:rPr lang="en-US" altLang="zh-CN" sz="2400" i="1">
                              <a:solidFill>
                                <a:srgbClr val="09405E"/>
                              </a:solidFill>
                            </a:rPr>
                            <m:t>𝑁</m:t>
                          </m:r>
                        </m:sup>
                        <m:e>
                          <m:d>
                            <m:dPr>
                              <m:ctrlPr>
                                <a:rPr lang="is-IS" altLang="zh-CN" sz="2400" i="1">
                                  <a:solidFill>
                                    <a:srgbClr val="09405E"/>
                                  </a:solidFill>
                                  <a:latin typeface="Cambria Math" charset="0"/>
                                </a:rPr>
                              </m:ctrlPr>
                            </m:dPr>
                            <m:e>
                              <m:sSubSup>
                                <m:sSubSupPr>
                                  <m:ctrlPr>
                                    <a:rPr lang="en-US" altLang="zh-CN" sz="2400" i="1">
                                      <a:solidFill>
                                        <a:srgbClr val="09405E"/>
                                      </a:solidFill>
                                      <a:latin typeface="Cambria Math"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r>
                                <a:rPr lang="en-US" altLang="zh-CN" sz="2400" i="1">
                                  <a:solidFill>
                                    <a:srgbClr val="09405E"/>
                                  </a:solidFill>
                                  <a:latin typeface="Cambria Math" charset="0"/>
                                </a:rPr>
                                <m:t>−</m:t>
                              </m:r>
                              <m:sSubSup>
                                <m:sSubSupPr>
                                  <m:ctrlPr>
                                    <a:rPr lang="en-US" altLang="zh-CN" sz="2400" i="1">
                                      <a:solidFill>
                                        <a:srgbClr val="09405E"/>
                                      </a:solidFill>
                                      <a:latin typeface="Cambria Math"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e>
                          </m:d>
                        </m:e>
                      </m:nary>
                      <m:r>
                        <a:rPr lang="en-US" altLang="zh-CN" sz="2400" b="0" i="1" smtClean="0">
                          <a:solidFill>
                            <a:srgbClr val="09405E"/>
                          </a:solidFill>
                          <a:latin typeface="Cambria Math" charset="0"/>
                        </a:rPr>
                        <m:t>=0</m:t>
                      </m:r>
                    </m:oMath>
                  </m:oMathPara>
                </a14:m>
                <a:endParaRPr lang="zh-CN" altLang="en-US" sz="24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157991" y="3304738"/>
                <a:ext cx="7521739" cy="11380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122788" y="4363975"/>
                <a:ext cx="6829049" cy="9058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sSubSup>
                            <m:sSubSupPr>
                              <m:ctrlPr>
                                <a:rPr lang="en-US" altLang="zh-CN" sz="2400" i="1" smtClean="0">
                                  <a:solidFill>
                                    <a:srgbClr val="09405E"/>
                                  </a:solidFill>
                                  <a:latin typeface="Cambria Math" charset="0"/>
                                </a:rPr>
                              </m:ctrlPr>
                            </m:sSubSupPr>
                            <m:e>
                              <m:r>
                                <a:rPr lang="en-US" altLang="zh-CN" sz="2400" i="1" smtClean="0">
                                  <a:solidFill>
                                    <a:srgbClr val="09405E"/>
                                  </a:solidFill>
                                  <a:latin typeface="Cambria Math" charset="0"/>
                                  <a:ea typeface="Cambria Math" charset="0"/>
                                  <a:cs typeface="Cambria Math" charset="0"/>
                                </a:rPr>
                                <m:t>𝜉</m:t>
                              </m:r>
                            </m:e>
                            <m:sub>
                              <m:r>
                                <a:rPr lang="en-US" altLang="zh-CN" sz="2400" b="0" i="1" smtClean="0">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Sup>
                        <m:sSubSupPr>
                          <m:ctrlPr>
                            <a:rPr lang="en-US" altLang="zh-CN" sz="2400" b="0" i="1" smtClean="0">
                              <a:solidFill>
                                <a:srgbClr val="09405E"/>
                              </a:solidFill>
                              <a:latin typeface="Cambria Math"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b="0" i="1" smtClean="0">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charset="0"/>
                            </a:rPr>
                          </m:ctrlPr>
                        </m:sSubSup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oMath>
                  </m:oMathPara>
                </a14:m>
                <a:endParaRPr lang="zh-CN" altLang="en-US" sz="24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122788" y="4363975"/>
                <a:ext cx="6829049" cy="90588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122788" y="5356908"/>
                <a:ext cx="6902787" cy="906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sSubSup>
                            <m:sSubSupPr>
                              <m:ctrlPr>
                                <a:rPr lang="en-US" altLang="zh-CN" sz="2400" i="1" smtClean="0">
                                  <a:solidFill>
                                    <a:srgbClr val="09405E"/>
                                  </a:solidFill>
                                  <a:latin typeface="Cambria Math" charset="0"/>
                                </a:rPr>
                              </m:ctrlPr>
                            </m:sSubSupPr>
                            <m:e>
                              <m:r>
                                <a:rPr lang="en-US" altLang="zh-CN" sz="2400" i="1" smtClean="0">
                                  <a:solidFill>
                                    <a:srgbClr val="09405E"/>
                                  </a:solidFill>
                                  <a:latin typeface="Cambria Math" charset="0"/>
                                  <a:ea typeface="Cambria Math" charset="0"/>
                                  <a:cs typeface="Cambria Math" charset="0"/>
                                </a:rPr>
                                <m:t>𝜉</m:t>
                              </m:r>
                            </m:e>
                            <m:sub>
                              <m:r>
                                <a:rPr lang="en-US" altLang="zh-CN" sz="2400" b="0" i="1" smtClean="0">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Sup>
                        <m:sSubSupPr>
                          <m:ctrlPr>
                            <a:rPr lang="en-US" altLang="zh-CN" sz="2400" b="0" i="1" smtClean="0">
                              <a:solidFill>
                                <a:srgbClr val="09405E"/>
                              </a:solidFill>
                              <a:latin typeface="Cambria Math"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charset="0"/>
                            </a:rPr>
                          </m:ctrlPr>
                        </m:sSubSup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oMath>
                  </m:oMathPara>
                </a14:m>
                <a:endParaRPr lang="zh-CN" altLang="en-US" sz="24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1122788" y="5356908"/>
                <a:ext cx="6902787" cy="90608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58438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152400" y="1014413"/>
                <a:ext cx="11906249" cy="5237271"/>
              </a:xfrm>
            </p:spPr>
            <p:txBody>
              <a:bodyPr/>
              <a:lstStyle/>
              <a:p>
                <a:r>
                  <a:rPr lang="zh-CN" altLang="en-US" dirty="0"/>
                  <a:t>将上述结论代入拉格朗日函数</a:t>
                </a:r>
                <a14:m>
                  <m:oMath xmlns:m="http://schemas.openxmlformats.org/officeDocument/2006/math">
                    <m:r>
                      <a:rPr lang="zh-CN" altLang="en-US" i="1">
                        <a:latin typeface="Cambria Math" charset="0"/>
                      </a:rPr>
                      <m:t>𝐿</m:t>
                    </m:r>
                    <m:r>
                      <a:rPr lang="zh-CN" altLang="en-US">
                        <a:latin typeface="Cambria Math" charset="0"/>
                      </a:rPr>
                      <m:t>(</m:t>
                    </m:r>
                    <m:r>
                      <a:rPr lang="zh-CN" altLang="en-US" b="1" i="1">
                        <a:latin typeface="Cambria Math" charset="0"/>
                      </a:rPr>
                      <m:t>𝒘</m:t>
                    </m:r>
                    <m:r>
                      <a:rPr lang="zh-CN" altLang="en-US">
                        <a:latin typeface="Cambria Math" charset="0"/>
                      </a:rPr>
                      <m:t>,</m:t>
                    </m:r>
                    <m:r>
                      <a:rPr lang="zh-CN" altLang="en-US" i="1">
                        <a:latin typeface="Cambria Math" charset="0"/>
                      </a:rPr>
                      <m:t>𝑏</m:t>
                    </m:r>
                    <m:r>
                      <a:rPr lang="zh-CN" altLang="en-US">
                        <a:latin typeface="Cambria Math" charset="0"/>
                      </a:rPr>
                      <m:t>,</m:t>
                    </m:r>
                    <m:sSup>
                      <m:sSupPr>
                        <m:ctrlPr>
                          <a:rPr lang="zh-CN" altLang="en-US" i="1">
                            <a:latin typeface="Cambria Math"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sSup>
                      <m:sSupPr>
                        <m:ctrlPr>
                          <a:rPr lang="zh-CN" altLang="en-US" i="1">
                            <a:latin typeface="Cambria Math"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oMath>
                </a14:m>
                <a:r>
                  <a:rPr lang="zh-CN" altLang="en-US" dirty="0"/>
                  <a:t>，得到对偶</a:t>
                </a:r>
                <a:r>
                  <a:rPr lang="zh-CN" altLang="en-US" dirty="0" smtClean="0"/>
                  <a:t>问题：</a:t>
                </a:r>
                <a:endParaRPr lang="en-US" altLang="zh-CN" dirty="0" smtClean="0"/>
              </a:p>
              <a:p>
                <a:pPr lvl="1"/>
                <a:endParaRPr kumimoji="1" lang="en-US" altLang="zh-CN" dirty="0"/>
              </a:p>
              <a:p>
                <a:endParaRPr kumimoji="1" lang="en-US" altLang="zh-CN" dirty="0" smtClean="0"/>
              </a:p>
              <a:p>
                <a:endParaRPr kumimoji="1" lang="en-US" altLang="zh-CN" dirty="0"/>
              </a:p>
              <a:p>
                <a:endParaRPr kumimoji="1" lang="en-US" altLang="zh-CN" dirty="0" smtClean="0"/>
              </a:p>
              <a:p>
                <a:pPr lvl="1"/>
                <a:endParaRPr kumimoji="1" lang="en-US" altLang="zh-CN" dirty="0"/>
              </a:p>
              <a:p>
                <a:pPr lvl="1"/>
                <a:endParaRPr lang="en-US" altLang="zh-CN" dirty="0" smtClean="0"/>
              </a:p>
              <a:p>
                <a:r>
                  <a:rPr lang="zh-CN" altLang="en-US" dirty="0" smtClean="0"/>
                  <a:t>去掉</a:t>
                </a:r>
                <a:r>
                  <a:rPr lang="zh-CN" altLang="en-US" dirty="0"/>
                  <a:t>负号，将上述目标函数中的</a:t>
                </a:r>
                <a:r>
                  <a:rPr lang="en-US" altLang="zh-CN" dirty="0"/>
                  <a:t>max</a:t>
                </a:r>
                <a:r>
                  <a:rPr lang="zh-CN" altLang="en-US" dirty="0"/>
                  <a:t>换成</a:t>
                </a:r>
                <a:r>
                  <a:rPr lang="en-US" altLang="zh-CN" dirty="0"/>
                  <a:t>min</a:t>
                </a:r>
                <a:r>
                  <a:rPr lang="zh-CN" altLang="en-US" dirty="0"/>
                  <a:t>，得到等价</a:t>
                </a:r>
                <a:r>
                  <a:rPr lang="zh-CN" altLang="en-US" dirty="0" smtClean="0"/>
                  <a:t>问题</a:t>
                </a:r>
                <a:r>
                  <a:rPr lang="zh-CN" altLang="en-US" dirty="0"/>
                  <a:t>：</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152400" y="1014413"/>
                <a:ext cx="11906249" cy="5237271"/>
              </a:xfrm>
              <a:blipFill rotWithShape="0">
                <a:blip r:embed="rId2"/>
                <a:stretch>
                  <a:fillRect l="-870" r="-404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的对偶问题</a:t>
            </a:r>
          </a:p>
        </p:txBody>
      </p:sp>
      <mc:AlternateContent xmlns:mc="http://schemas.openxmlformats.org/markup-compatibility/2006">
        <mc:Choice xmlns:a14="http://schemas.microsoft.com/office/drawing/2010/main" Requires="a14">
          <p:sp>
            <p:nvSpPr>
              <p:cNvPr id="4" name="矩形 3"/>
              <p:cNvSpPr/>
              <p:nvPr/>
            </p:nvSpPr>
            <p:spPr>
              <a:xfrm>
                <a:off x="1152210" y="1646438"/>
                <a:ext cx="9887579"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mr-IN" altLang="zh-CN" sz="2400" i="1" smtClean="0">
                              <a:solidFill>
                                <a:srgbClr val="09405E"/>
                              </a:solidFill>
                              <a:latin typeface="Cambria Math" charset="0"/>
                            </a:rPr>
                          </m:ctrlPr>
                        </m:funcPr>
                        <m:fName>
                          <m:limLow>
                            <m:limLowPr>
                              <m:ctrlPr>
                                <a:rPr lang="mr-IN" altLang="zh-CN" sz="2400" i="1">
                                  <a:solidFill>
                                    <a:srgbClr val="09405E"/>
                                  </a:solidFill>
                                  <a:latin typeface="Cambria Math" charset="0"/>
                                </a:rPr>
                              </m:ctrlPr>
                            </m:limLowPr>
                            <m:e>
                              <m:r>
                                <m:rPr>
                                  <m:sty m:val="p"/>
                                </m:rPr>
                                <a:rPr lang="mr-IN" altLang="zh-CN" sz="2400">
                                  <a:solidFill>
                                    <a:srgbClr val="09405E"/>
                                  </a:solidFill>
                                  <a:latin typeface="Cambria Math" charset="0"/>
                                </a:rPr>
                                <m:t>max</m:t>
                              </m:r>
                            </m:e>
                            <m:lim>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lim>
                          </m:limLow>
                        </m:fName>
                        <m:e>
                          <m:d>
                            <m:dPr>
                              <m:ctrlPr>
                                <a:rPr lang="is-IS" altLang="zh-CN" sz="2400" i="1">
                                  <a:solidFill>
                                    <a:srgbClr val="09405E"/>
                                  </a:solidFill>
                                  <a:latin typeface="Cambria Math" charset="0"/>
                                </a:rPr>
                              </m:ctrlPr>
                            </m:dPr>
                            <m:e>
                              <m:r>
                                <a:rPr lang="en-US" altLang="zh-CN" sz="2400" b="0" i="1" smtClean="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charset="0"/>
                                        </a:rPr>
                                      </m:ctrlPr>
                                    </m:dPr>
                                    <m:e>
                                      <m:d>
                                        <m:dPr>
                                          <m:ctrlPr>
                                            <a:rPr lang="is-IS" altLang="zh-CN" sz="2400" i="1" smtClean="0">
                                              <a:solidFill>
                                                <a:srgbClr val="09405E"/>
                                              </a:solidFill>
                                              <a:latin typeface="Cambria Math" charset="0"/>
                                            </a:rPr>
                                          </m:ctrlPr>
                                        </m:dPr>
                                        <m:e>
                                          <m:r>
                                            <a:rPr lang="is-IS" altLang="zh-CN" sz="2400" i="1" smtClean="0">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b="0" i="1" smtClean="0">
                                                  <a:solidFill>
                                                    <a:srgbClr val="09405E"/>
                                                  </a:solidFill>
                                                  <a:latin typeface="Cambria Math" charset="0"/>
                                                  <a:ea typeface="Cambria Math" charset="0"/>
                                                  <a:cs typeface="Cambria Math" charset="0"/>
                                                </a:rPr>
                                              </m:ctrlPr>
                                            </m:sSubPr>
                                            <m:e>
                                              <m:r>
                                                <a:rPr lang="en-US" altLang="zh-CN" sz="2400" b="0" i="1" smtClean="0">
                                                  <a:solidFill>
                                                    <a:srgbClr val="09405E"/>
                                                  </a:solidFill>
                                                  <a:latin typeface="Cambria Math" charset="0"/>
                                                  <a:ea typeface="Cambria Math" charset="0"/>
                                                  <a:cs typeface="Cambria Math" charset="0"/>
                                                </a:rPr>
                                                <m:t>𝑦</m:t>
                                              </m:r>
                                            </m:e>
                                            <m:sub>
                                              <m:r>
                                                <a:rPr lang="en-US" altLang="zh-CN" sz="2400" b="0" i="1" smtClean="0">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b="0" i="1" smtClean="0">
                                          <a:solidFill>
                                            <a:srgbClr val="09405E"/>
                                          </a:solidFill>
                                          <a:latin typeface="Cambria Math" charset="0"/>
                                        </a:rPr>
                                        <m:t>+</m:t>
                                      </m:r>
                                      <m:d>
                                        <m:dPr>
                                          <m:ctrlPr>
                                            <a:rPr lang="is-IS" altLang="zh-CN" sz="2400" i="1">
                                              <a:solidFill>
                                                <a:srgbClr val="09405E"/>
                                              </a:solidFill>
                                              <a:latin typeface="Cambria Math" charset="0"/>
                                            </a:rPr>
                                          </m:ctrlPr>
                                        </m:dPr>
                                        <m:e>
                                          <m:r>
                                            <a:rPr lang="is-IS" altLang="zh-CN" sz="2400" i="1">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i="1">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f>
                                    <m:fPr>
                                      <m:ctrlPr>
                                        <a:rPr lang="bg-BG" altLang="zh-CN" sz="2400" i="1" smtClean="0">
                                          <a:solidFill>
                                            <a:srgbClr val="09405E"/>
                                          </a:solidFill>
                                          <a:latin typeface="Cambria Math" charset="0"/>
                                        </a:rPr>
                                      </m:ctrlPr>
                                    </m:fPr>
                                    <m:num>
                                      <m:r>
                                        <a:rPr lang="en-US" altLang="zh-CN" sz="2400" b="0" i="1" smtClean="0">
                                          <a:solidFill>
                                            <a:srgbClr val="09405E"/>
                                          </a:solidFill>
                                          <a:latin typeface="Cambria Math" charset="0"/>
                                        </a:rPr>
                                        <m:t>1</m:t>
                                      </m:r>
                                    </m:num>
                                    <m:den>
                                      <m:r>
                                        <a:rPr lang="en-US" altLang="zh-CN" sz="2400" b="0" i="1" smtClean="0">
                                          <a:solidFill>
                                            <a:srgbClr val="09405E"/>
                                          </a:solidFill>
                                          <a:latin typeface="Cambria Math" charset="0"/>
                                        </a:rPr>
                                        <m:t>2</m:t>
                                      </m:r>
                                    </m:den>
                                  </m:f>
                                </m:e>
                              </m:nary>
                              <m:d>
                                <m:dPr>
                                  <m:ctrlPr>
                                    <a:rPr lang="is-IS" altLang="zh-CN" sz="2400" i="1">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d>
                                <m:dPr>
                                  <m:ctrlPr>
                                    <a:rPr lang="is-IS" altLang="zh-CN" sz="2400" i="1">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e>
                              </m:d>
                              <m:sSubSup>
                                <m:sSubSupPr>
                                  <m:ctrlPr>
                                    <a:rPr lang="en-US" altLang="zh-CN" sz="2400" i="1" smtClean="0">
                                      <a:solidFill>
                                        <a:srgbClr val="09405E"/>
                                      </a:solidFill>
                                      <a:latin typeface="Cambria Math" charset="0"/>
                                    </a:rPr>
                                  </m:ctrlPr>
                                </m:sSubSup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𝑖</m:t>
                                  </m:r>
                                </m:sub>
                                <m:sup>
                                  <m:r>
                                    <m:rPr>
                                      <m:sty m:val="p"/>
                                    </m:rPr>
                                    <a:rPr lang="en-US" altLang="zh-CN" sz="2400" b="0" i="0" smtClean="0">
                                      <a:solidFill>
                                        <a:srgbClr val="09405E"/>
                                      </a:solidFill>
                                      <a:latin typeface="Cambria Math" charset="0"/>
                                    </a:rPr>
                                    <m:t>T</m:t>
                                  </m:r>
                                </m:sup>
                              </m:sSubSup>
                              <m:sSub>
                                <m:sSubPr>
                                  <m:ctrlPr>
                                    <a:rPr lang="en-US" altLang="zh-CN" sz="2400" i="1" smtClean="0">
                                      <a:solidFill>
                                        <a:srgbClr val="09405E"/>
                                      </a:solidFill>
                                      <a:latin typeface="Cambria Math" charset="0"/>
                                    </a:rPr>
                                  </m:ctrlPr>
                                </m:sSub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𝑗</m:t>
                                  </m:r>
                                </m:sub>
                              </m:sSub>
                            </m:e>
                          </m:d>
                        </m:e>
                      </m:func>
                    </m:oMath>
                  </m:oMathPara>
                </a14:m>
                <a:endParaRPr lang="zh-CN"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152210" y="1646438"/>
                <a:ext cx="9887579"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016470" y="2747945"/>
                <a:ext cx="282436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is-IS" altLang="zh-CN" sz="2400" i="1" smtClean="0">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1016470" y="2747945"/>
                <a:ext cx="2824363" cy="1038489"/>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342710" y="3867654"/>
                <a:ext cx="4236481" cy="4691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09405E"/>
                              </a:solidFill>
                              <a:latin typeface="Cambria Math" charset="0"/>
                            </a:rPr>
                          </m:ctrlPr>
                        </m:sSubSup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i="1">
                          <a:solidFill>
                            <a:srgbClr val="09405E"/>
                          </a:solidFill>
                          <a:latin typeface="Cambria Math" charset="0"/>
                        </a:rPr>
                        <m:t> </m:t>
                      </m:r>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1342710" y="3867654"/>
                <a:ext cx="4236481" cy="469167"/>
              </a:xfrm>
              <a:prstGeom prst="rect">
                <a:avLst/>
              </a:prstGeom>
              <a:blipFill rotWithShape="0">
                <a:blip r:embed="rId5"/>
                <a:stretch>
                  <a:fillRect t="-100000" b="-1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342710" y="4485707"/>
                <a:ext cx="4169155" cy="4691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1342710" y="4485707"/>
                <a:ext cx="4169155" cy="469167"/>
              </a:xfrm>
              <a:prstGeom prst="rect">
                <a:avLst/>
              </a:prstGeom>
              <a:blipFill rotWithShape="0">
                <a:blip r:embed="rId6"/>
                <a:stretch>
                  <a:fillRect t="-101299" b="-1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117088" y="5512882"/>
                <a:ext cx="9382184" cy="1130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mr-IN" altLang="zh-CN" sz="2400" i="1" smtClean="0">
                              <a:solidFill>
                                <a:srgbClr val="09405E"/>
                              </a:solidFill>
                              <a:latin typeface="Cambria Math" charset="0"/>
                            </a:rPr>
                          </m:ctrlPr>
                        </m:funcPr>
                        <m:fName>
                          <m:limLow>
                            <m:limLowPr>
                              <m:ctrlPr>
                                <a:rPr lang="mr-IN" altLang="zh-CN" sz="2400" i="1">
                                  <a:solidFill>
                                    <a:srgbClr val="09405E"/>
                                  </a:solidFill>
                                  <a:latin typeface="Cambria Math" charset="0"/>
                                </a:rPr>
                              </m:ctrlPr>
                            </m:limLowPr>
                            <m:e>
                              <m:r>
                                <m:rPr>
                                  <m:sty m:val="p"/>
                                </m:rPr>
                                <a:rPr lang="mr-IN" altLang="zh-CN" sz="2400">
                                  <a:solidFill>
                                    <a:srgbClr val="09405E"/>
                                  </a:solidFill>
                                  <a:latin typeface="Cambria Math" charset="0"/>
                                </a:rPr>
                                <m:t>m</m:t>
                              </m:r>
                              <m:r>
                                <m:rPr>
                                  <m:sty m:val="p"/>
                                </m:rPr>
                                <a:rPr lang="en-US" altLang="zh-CN" sz="2400" b="0" i="0" smtClean="0">
                                  <a:solidFill>
                                    <a:srgbClr val="09405E"/>
                                  </a:solidFill>
                                  <a:latin typeface="Cambria Math" charset="0"/>
                                </a:rPr>
                                <m:t>in</m:t>
                              </m:r>
                            </m:e>
                            <m:lim>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lim>
                          </m:limLow>
                        </m:fName>
                        <m:e>
                          <m:d>
                            <m:dPr>
                              <m:ctrlPr>
                                <a:rPr lang="is-IS" altLang="zh-CN" sz="2400" i="1">
                                  <a:solidFill>
                                    <a:srgbClr val="09405E"/>
                                  </a:solidFill>
                                  <a:latin typeface="Cambria Math" charset="0"/>
                                </a:rPr>
                              </m:ctrlPr>
                            </m:dPr>
                            <m:e>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charset="0"/>
                                        </a:rPr>
                                      </m:ctrlPr>
                                    </m:dPr>
                                    <m:e>
                                      <m:d>
                                        <m:dPr>
                                          <m:ctrlPr>
                                            <a:rPr lang="is-IS" altLang="zh-CN" sz="2400" i="1" smtClean="0">
                                              <a:solidFill>
                                                <a:srgbClr val="09405E"/>
                                              </a:solidFill>
                                              <a:latin typeface="Cambria Math" charset="0"/>
                                            </a:rPr>
                                          </m:ctrlPr>
                                        </m:dPr>
                                        <m:e>
                                          <m:r>
                                            <a:rPr lang="is-IS" altLang="zh-CN" sz="2400" i="1" smtClean="0">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b="0" i="1" smtClean="0">
                                                  <a:solidFill>
                                                    <a:srgbClr val="09405E"/>
                                                  </a:solidFill>
                                                  <a:latin typeface="Cambria Math" charset="0"/>
                                                  <a:ea typeface="Cambria Math" charset="0"/>
                                                  <a:cs typeface="Cambria Math" charset="0"/>
                                                </a:rPr>
                                              </m:ctrlPr>
                                            </m:sSubPr>
                                            <m:e>
                                              <m:r>
                                                <a:rPr lang="en-US" altLang="zh-CN" sz="2400" b="0" i="1" smtClean="0">
                                                  <a:solidFill>
                                                    <a:srgbClr val="09405E"/>
                                                  </a:solidFill>
                                                  <a:latin typeface="Cambria Math" charset="0"/>
                                                  <a:ea typeface="Cambria Math" charset="0"/>
                                                  <a:cs typeface="Cambria Math" charset="0"/>
                                                </a:rPr>
                                                <m:t>𝑦</m:t>
                                              </m:r>
                                            </m:e>
                                            <m:sub>
                                              <m:r>
                                                <a:rPr lang="en-US" altLang="zh-CN" sz="2400" b="0" i="1" smtClean="0">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b="0" i="1" smtClean="0">
                                          <a:solidFill>
                                            <a:srgbClr val="09405E"/>
                                          </a:solidFill>
                                          <a:latin typeface="Cambria Math" charset="0"/>
                                        </a:rPr>
                                        <m:t>+</m:t>
                                      </m:r>
                                      <m:d>
                                        <m:dPr>
                                          <m:ctrlPr>
                                            <a:rPr lang="is-IS" altLang="zh-CN" sz="2400" i="1">
                                              <a:solidFill>
                                                <a:srgbClr val="09405E"/>
                                              </a:solidFill>
                                              <a:latin typeface="Cambria Math" charset="0"/>
                                            </a:rPr>
                                          </m:ctrlPr>
                                        </m:dPr>
                                        <m:e>
                                          <m:r>
                                            <a:rPr lang="is-IS" altLang="zh-CN" sz="2400" i="1">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b="0" i="1" smtClean="0">
                                  <a:solidFill>
                                    <a:srgbClr val="09405E"/>
                                  </a:solidFill>
                                  <a:latin typeface="Cambria Math" charset="0"/>
                                </a:rPr>
                                <m:t>+</m:t>
                              </m:r>
                              <m:nary>
                                <m:naryPr>
                                  <m:chr m:val="∑"/>
                                  <m:limLoc m:val="undOvr"/>
                                  <m:ctrlPr>
                                    <a:rPr lang="zh-CN" altLang="en-US" sz="2400" i="1">
                                      <a:solidFill>
                                        <a:srgbClr val="09405E"/>
                                      </a:solidFill>
                                      <a:latin typeface="Cambria Math"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f>
                                    <m:fPr>
                                      <m:ctrlPr>
                                        <a:rPr lang="bg-BG" altLang="zh-CN" sz="2400" i="1" smtClean="0">
                                          <a:solidFill>
                                            <a:srgbClr val="09405E"/>
                                          </a:solidFill>
                                          <a:latin typeface="Cambria Math" charset="0"/>
                                        </a:rPr>
                                      </m:ctrlPr>
                                    </m:fPr>
                                    <m:num>
                                      <m:r>
                                        <a:rPr lang="en-US" altLang="zh-CN" sz="2400" b="0" i="1" smtClean="0">
                                          <a:solidFill>
                                            <a:srgbClr val="09405E"/>
                                          </a:solidFill>
                                          <a:latin typeface="Cambria Math" charset="0"/>
                                        </a:rPr>
                                        <m:t>1</m:t>
                                      </m:r>
                                    </m:num>
                                    <m:den>
                                      <m:r>
                                        <a:rPr lang="en-US" altLang="zh-CN" sz="2400" b="0" i="1" smtClean="0">
                                          <a:solidFill>
                                            <a:srgbClr val="09405E"/>
                                          </a:solidFill>
                                          <a:latin typeface="Cambria Math" charset="0"/>
                                        </a:rPr>
                                        <m:t>2</m:t>
                                      </m:r>
                                    </m:den>
                                  </m:f>
                                </m:e>
                              </m:nary>
                              <m:d>
                                <m:dPr>
                                  <m:ctrlPr>
                                    <a:rPr lang="is-IS" altLang="zh-CN" sz="2400" i="1">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d>
                                <m:dPr>
                                  <m:ctrlPr>
                                    <a:rPr lang="is-IS" altLang="zh-CN" sz="2400" i="1">
                                      <a:solidFill>
                                        <a:srgbClr val="09405E"/>
                                      </a:solidFill>
                                      <a:latin typeface="Cambria Math" charset="0"/>
                                    </a:rPr>
                                  </m:ctrlPr>
                                </m:dPr>
                                <m:e>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e>
                              </m:d>
                              <m:sSubSup>
                                <m:sSubSupPr>
                                  <m:ctrlPr>
                                    <a:rPr lang="en-US" altLang="zh-CN" sz="2400" i="1" smtClean="0">
                                      <a:solidFill>
                                        <a:srgbClr val="09405E"/>
                                      </a:solidFill>
                                      <a:latin typeface="Cambria Math" charset="0"/>
                                    </a:rPr>
                                  </m:ctrlPr>
                                </m:sSubSup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𝑖</m:t>
                                  </m:r>
                                </m:sub>
                                <m:sup>
                                  <m:r>
                                    <m:rPr>
                                      <m:sty m:val="p"/>
                                    </m:rPr>
                                    <a:rPr lang="en-US" altLang="zh-CN" sz="2400" b="0" i="0" smtClean="0">
                                      <a:solidFill>
                                        <a:srgbClr val="09405E"/>
                                      </a:solidFill>
                                      <a:latin typeface="Cambria Math" charset="0"/>
                                    </a:rPr>
                                    <m:t>T</m:t>
                                  </m:r>
                                </m:sup>
                              </m:sSubSup>
                              <m:sSub>
                                <m:sSubPr>
                                  <m:ctrlPr>
                                    <a:rPr lang="en-US" altLang="zh-CN" sz="2400" i="1" smtClean="0">
                                      <a:solidFill>
                                        <a:srgbClr val="09405E"/>
                                      </a:solidFill>
                                      <a:latin typeface="Cambria Math" charset="0"/>
                                    </a:rPr>
                                  </m:ctrlPr>
                                </m:sSub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𝑗</m:t>
                                  </m:r>
                                </m:sub>
                              </m:sSub>
                            </m:e>
                          </m:d>
                        </m:e>
                      </m:func>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1117088" y="5512882"/>
                <a:ext cx="9382184"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60540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237913" cy="5237271"/>
              </a:xfrm>
            </p:spPr>
            <p:txBody>
              <a:bodyPr/>
              <a:lstStyle/>
              <a:p>
                <a:r>
                  <a:rPr lang="zh-CN" altLang="en-US" dirty="0" smtClean="0"/>
                  <a:t>求得</a:t>
                </a:r>
                <a14:m>
                  <m:oMath xmlns:m="http://schemas.openxmlformats.org/officeDocument/2006/math">
                    <m:r>
                      <a:rPr lang="en-US" altLang="zh-CN" b="1" i="1">
                        <a:latin typeface="Cambria Math" charset="0"/>
                      </a:rPr>
                      <m:t>𝜶</m:t>
                    </m:r>
                  </m:oMath>
                </a14:m>
                <a:r>
                  <a:rPr lang="zh-CN" altLang="en-US" dirty="0"/>
                  <a:t>的最优值后，可计算</a:t>
                </a:r>
                <a14:m>
                  <m:oMath xmlns:m="http://schemas.openxmlformats.org/officeDocument/2006/math">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 </m:t>
                    </m:r>
                  </m:oMath>
                </a14:m>
                <a:r>
                  <a:rPr lang="zh-CN" altLang="en-US" dirty="0"/>
                  <a:t>，从而得到</a:t>
                </a:r>
                <a:r>
                  <a:rPr lang="en-US" altLang="zh-CN" dirty="0"/>
                  <a:t>SVR</a:t>
                </a:r>
                <a:r>
                  <a:rPr lang="zh-CN" altLang="en-US" dirty="0" smtClean="0"/>
                  <a:t>模型</a:t>
                </a:r>
                <a:endParaRPr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a:t> </a:t>
                </a:r>
                <a14:m>
                  <m:oMath xmlns:m="http://schemas.openxmlformats.org/officeDocument/2006/math">
                    <m:r>
                      <a:rPr lang="en-US" altLang="zh-CN" b="1" i="1" dirty="0">
                        <a:latin typeface="Cambria Math" charset="0"/>
                      </a:rPr>
                      <m:t>𝒙</m:t>
                    </m:r>
                    <m:r>
                      <a:rPr lang="en-US" altLang="zh-CN" i="1">
                        <a:latin typeface="Cambria Math" charset="0"/>
                      </a:rPr>
                      <m:t> </m:t>
                    </m:r>
                  </m:oMath>
                </a14:m>
                <a:r>
                  <a:rPr lang="zh-CN" altLang="en-US" dirty="0"/>
                  <a:t>与训练数据的点积</a:t>
                </a:r>
                <a14:m>
                  <m:oMath xmlns:m="http://schemas.openxmlformats.org/officeDocument/2006/math">
                    <m:d>
                      <m:dPr>
                        <m:begChr m:val="⟨"/>
                        <m:endChr m:val="⟩"/>
                        <m:ctrlPr>
                          <a:rPr lang="en-US" altLang="zh-CN" i="1">
                            <a:latin typeface="Cambria Math" charset="0"/>
                            <a:ea typeface="Cambria Math" charset="0"/>
                            <a:cs typeface="Cambria Math" charset="0"/>
                          </a:rPr>
                        </m:ctrlPr>
                      </m:dPr>
                      <m:e>
                        <m:sSub>
                          <m:sSubPr>
                            <m:ctrlPr>
                              <a:rPr lang="en-US" altLang="zh-CN" i="1">
                                <a:latin typeface="Cambria Math"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r>
                          <a:rPr lang="en-US" altLang="zh-CN" b="1" i="1">
                            <a:latin typeface="Cambria Math" charset="0"/>
                          </a:rPr>
                          <m:t>𝒙</m:t>
                        </m:r>
                      </m:e>
                    </m:d>
                  </m:oMath>
                </a14:m>
                <a:r>
                  <a:rPr lang="zh-CN" altLang="en-US" dirty="0"/>
                  <a:t>换成核函数</a:t>
                </a:r>
                <a14:m>
                  <m:oMath xmlns:m="http://schemas.openxmlformats.org/officeDocument/2006/math">
                    <m:r>
                      <a:rPr lang="en-US" altLang="zh-CN" b="0" i="1" smtClean="0">
                        <a:latin typeface="Cambria Math" charset="0"/>
                        <a:ea typeface="Cambria Math" charset="0"/>
                        <a:cs typeface="Cambria Math" charset="0"/>
                      </a:rPr>
                      <m:t>𝑘</m:t>
                    </m:r>
                    <m:d>
                      <m:dPr>
                        <m:ctrlPr>
                          <a:rPr lang="is-IS" altLang="zh-CN" b="0" i="1" smtClean="0">
                            <a:latin typeface="Cambria Math" charset="0"/>
                            <a:ea typeface="Cambria Math" charset="0"/>
                            <a:cs typeface="Cambria Math" charset="0"/>
                          </a:rPr>
                        </m:ctrlPr>
                      </m:dPr>
                      <m:e>
                        <m:sSub>
                          <m:sSubPr>
                            <m:ctrlPr>
                              <a:rPr lang="en-US" altLang="zh-CN" i="1">
                                <a:latin typeface="Cambria Math"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r>
                          <a:rPr lang="en-US" altLang="zh-CN" b="1" i="1">
                            <a:latin typeface="Cambria Math" charset="0"/>
                          </a:rPr>
                          <m:t>𝒙</m:t>
                        </m:r>
                      </m:e>
                    </m:d>
                  </m:oMath>
                </a14:m>
                <a:r>
                  <a:rPr lang="zh-CN" altLang="en-US" dirty="0"/>
                  <a:t>，得到核化</a:t>
                </a:r>
                <a:r>
                  <a:rPr lang="en-US" altLang="zh-CN" dirty="0"/>
                  <a:t>SVR</a:t>
                </a:r>
                <a:r>
                  <a:rPr lang="zh-CN" altLang="en-US" dirty="0"/>
                  <a:t>模型</a:t>
                </a:r>
                <a:endParaRPr kumimoji="1"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37913" cy="5237271"/>
              </a:xfrm>
              <a:blipFill rotWithShape="0">
                <a:blip r:embed="rId2"/>
                <a:stretch>
                  <a:fillRect l="-9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模型</a:t>
            </a:r>
          </a:p>
        </p:txBody>
      </p:sp>
      <mc:AlternateContent xmlns:mc="http://schemas.openxmlformats.org/markup-compatibility/2006">
        <mc:Choice xmlns:a14="http://schemas.microsoft.com/office/drawing/2010/main" Requires="a14">
          <p:sp>
            <p:nvSpPr>
              <p:cNvPr id="4" name="矩形 3"/>
              <p:cNvSpPr/>
              <p:nvPr/>
            </p:nvSpPr>
            <p:spPr>
              <a:xfrm>
                <a:off x="1930494" y="1841004"/>
                <a:ext cx="6945876" cy="13550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rPr>
                        <m:t>𝑓</m:t>
                      </m:r>
                      <m:d>
                        <m:dPr>
                          <m:ctrlPr>
                            <a:rPr lang="en-US" altLang="zh-CN" sz="3200" i="1">
                              <a:solidFill>
                                <a:srgbClr val="09405E"/>
                              </a:solidFill>
                              <a:latin typeface="Cambria Math" charset="0"/>
                            </a:rPr>
                          </m:ctrlPr>
                        </m:dPr>
                        <m:e>
                          <m:r>
                            <a:rPr lang="en-US" altLang="zh-CN" sz="3200" b="1" i="1">
                              <a:solidFill>
                                <a:srgbClr val="09405E"/>
                              </a:solidFill>
                              <a:latin typeface="Cambria Math" charset="0"/>
                            </a:rPr>
                            <m:t>𝒙</m:t>
                          </m:r>
                        </m:e>
                      </m:d>
                      <m:r>
                        <a:rPr lang="en-US" altLang="zh-CN" sz="3200" i="1">
                          <a:solidFill>
                            <a:srgbClr val="09405E"/>
                          </a:solidFill>
                          <a:latin typeface="Cambria Math" charset="0"/>
                        </a:rPr>
                        <m:t>=</m:t>
                      </m:r>
                      <m:sSup>
                        <m:sSupPr>
                          <m:ctrlPr>
                            <a:rPr lang="mr-IN" altLang="zh-CN" sz="3200" i="1">
                              <a:solidFill>
                                <a:srgbClr val="09405E"/>
                              </a:solidFill>
                              <a:latin typeface="Cambria Math" charset="0"/>
                            </a:rPr>
                          </m:ctrlPr>
                        </m:sSupPr>
                        <m:e>
                          <m:r>
                            <a:rPr lang="en-US" altLang="zh-CN" sz="3200" b="1" i="1">
                              <a:solidFill>
                                <a:srgbClr val="09405E"/>
                              </a:solidFill>
                              <a:latin typeface="Cambria Math" charset="0"/>
                            </a:rPr>
                            <m:t>𝒘</m:t>
                          </m:r>
                        </m:e>
                        <m:sup>
                          <m:r>
                            <m:rPr>
                              <m:sty m:val="p"/>
                            </m:rPr>
                            <a:rPr lang="en-US" altLang="zh-CN" sz="3200">
                              <a:solidFill>
                                <a:srgbClr val="09405E"/>
                              </a:solidFill>
                              <a:latin typeface="Cambria Math" charset="0"/>
                            </a:rPr>
                            <m:t>T</m:t>
                          </m:r>
                        </m:sup>
                      </m:sSup>
                      <m:r>
                        <a:rPr lang="en-US" altLang="zh-CN" sz="3200" b="1" i="1">
                          <a:solidFill>
                            <a:srgbClr val="09405E"/>
                          </a:solidFill>
                          <a:latin typeface="Cambria Math" charset="0"/>
                          <a:ea typeface="Cambria Math" charset="0"/>
                          <a:cs typeface="Cambria Math" charset="0"/>
                        </a:rPr>
                        <m:t>𝒙</m:t>
                      </m:r>
                      <m:r>
                        <a:rPr lang="en-US" altLang="zh-CN" sz="3200" b="0" i="1" smtClean="0">
                          <a:solidFill>
                            <a:srgbClr val="09405E"/>
                          </a:solidFill>
                          <a:latin typeface="Cambria Math" charset="0"/>
                          <a:ea typeface="Cambria Math" charset="0"/>
                          <a:cs typeface="Cambria Math" charset="0"/>
                        </a:rPr>
                        <m:t>+</m:t>
                      </m:r>
                      <m:r>
                        <a:rPr lang="en-US" altLang="zh-CN" sz="3200" i="1">
                          <a:solidFill>
                            <a:srgbClr val="09405E"/>
                          </a:solidFill>
                          <a:latin typeface="Cambria Math" charset="0"/>
                          <a:ea typeface="Cambria Math" charset="0"/>
                          <a:cs typeface="Cambria Math" charset="0"/>
                        </a:rPr>
                        <m:t>𝑏</m:t>
                      </m:r>
                      <m:r>
                        <a:rPr lang="en-US" altLang="zh-CN" sz="3200" i="1">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charset="0"/>
                                </a:rPr>
                              </m:ctrlPr>
                            </m:dPr>
                            <m:e>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sSubSup>
                            <m:sSubSupPr>
                              <m:ctrlPr>
                                <a:rPr lang="en-US" altLang="zh-CN" sz="2800" i="1">
                                  <a:solidFill>
                                    <a:srgbClr val="09405E"/>
                                  </a:solidFill>
                                  <a:latin typeface="Cambria Math" charset="0"/>
                                </a:rPr>
                              </m:ctrlPr>
                            </m:sSubSup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up>
                              <m:r>
                                <m:rPr>
                                  <m:sty m:val="p"/>
                                </m:rPr>
                                <a:rPr lang="en-US" altLang="zh-CN" sz="2800">
                                  <a:solidFill>
                                    <a:srgbClr val="09405E"/>
                                  </a:solidFill>
                                  <a:latin typeface="Cambria Math" charset="0"/>
                                </a:rPr>
                                <m:t>T</m:t>
                              </m:r>
                            </m:sup>
                          </m:sSubSup>
                        </m:e>
                      </m:nary>
                      <m:r>
                        <a:rPr lang="en-US" altLang="zh-CN" sz="2800" b="1" i="1">
                          <a:solidFill>
                            <a:srgbClr val="09405E"/>
                          </a:solidFill>
                          <a:latin typeface="Cambria Math" charset="0"/>
                        </a:rPr>
                        <m:t>𝒙</m:t>
                      </m:r>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930494" y="1841004"/>
                <a:ext cx="6945876" cy="135505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885470" y="3088872"/>
                <a:ext cx="4254498" cy="13550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charset="0"/>
                                </a:rPr>
                              </m:ctrlPr>
                            </m:dPr>
                            <m:e>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d>
                            <m:dPr>
                              <m:begChr m:val="⟨"/>
                              <m:endChr m:val="⟩"/>
                              <m:ctrlPr>
                                <a:rPr lang="en-US" altLang="zh-CN" sz="2800" i="1" smtClean="0">
                                  <a:solidFill>
                                    <a:srgbClr val="09405E"/>
                                  </a:solidFill>
                                  <a:latin typeface="Cambria Math" charset="0"/>
                                  <a:ea typeface="Cambria Math" charset="0"/>
                                  <a:cs typeface="Cambria Math" charset="0"/>
                                </a:rPr>
                              </m:ctrlPr>
                            </m:dPr>
                            <m:e>
                              <m:sSub>
                                <m:sSubPr>
                                  <m:ctrlPr>
                                    <a:rPr lang="en-US" altLang="zh-CN" sz="2800" i="1" smtClean="0">
                                      <a:solidFill>
                                        <a:srgbClr val="09405E"/>
                                      </a:solidFill>
                                      <a:latin typeface="Cambria Math" charset="0"/>
                                      <a:ea typeface="Cambria Math" charset="0"/>
                                      <a:cs typeface="Cambria Math" charset="0"/>
                                    </a:rPr>
                                  </m:ctrlPr>
                                </m:sSubPr>
                                <m:e>
                                  <m:r>
                                    <a:rPr lang="en-US" altLang="zh-CN" sz="2800" b="1" i="1">
                                      <a:solidFill>
                                        <a:srgbClr val="09405E"/>
                                      </a:solidFill>
                                      <a:latin typeface="Cambria Math" charset="0"/>
                                    </a:rPr>
                                    <m:t>𝒙</m:t>
                                  </m:r>
                                </m:e>
                                <m:sub>
                                  <m:r>
                                    <a:rPr lang="en-US" altLang="zh-CN" sz="2800" b="0" i="1" smtClean="0">
                                      <a:solidFill>
                                        <a:srgbClr val="09405E"/>
                                      </a:solidFill>
                                      <a:latin typeface="Cambria Math" charset="0"/>
                                      <a:ea typeface="Cambria Math" charset="0"/>
                                      <a:cs typeface="Cambria Math" charset="0"/>
                                    </a:rPr>
                                    <m:t>𝑖</m:t>
                                  </m:r>
                                </m:sub>
                              </m:sSub>
                              <m:r>
                                <a:rPr lang="en-US" altLang="zh-CN" sz="2800" b="0" i="1" smtClean="0">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rPr>
                                <m:t>𝒙</m:t>
                              </m:r>
                            </m:e>
                          </m:d>
                        </m:e>
                      </m:nary>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4885470" y="3088872"/>
                <a:ext cx="4254498" cy="135505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930494" y="5042695"/>
                <a:ext cx="5435142" cy="13550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3200" i="1">
                          <a:solidFill>
                            <a:srgbClr val="09405E"/>
                          </a:solidFill>
                          <a:latin typeface="Cambria Math" charset="0"/>
                        </a:rPr>
                        <m:t>𝑓</m:t>
                      </m:r>
                      <m:d>
                        <m:dPr>
                          <m:ctrlPr>
                            <a:rPr lang="en-US" altLang="zh-CN" sz="3200" i="1">
                              <a:solidFill>
                                <a:srgbClr val="09405E"/>
                              </a:solidFill>
                              <a:latin typeface="Cambria Math" charset="0"/>
                            </a:rPr>
                          </m:ctrlPr>
                        </m:dPr>
                        <m:e>
                          <m:r>
                            <a:rPr lang="en-US" altLang="zh-CN" sz="3200" b="1" i="1">
                              <a:solidFill>
                                <a:srgbClr val="09405E"/>
                              </a:solidFill>
                              <a:latin typeface="Cambria Math" charset="0"/>
                            </a:rPr>
                            <m:t>𝒙</m:t>
                          </m:r>
                        </m:e>
                      </m:d>
                      <m:r>
                        <a:rPr lang="en-US" altLang="zh-CN" sz="3200" i="1" smtClean="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charset="0"/>
                                </a:rPr>
                              </m:ctrlPr>
                            </m:dPr>
                            <m:e>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r>
                            <a:rPr lang="en-US" altLang="zh-CN" sz="2800" i="1">
                              <a:latin typeface="Cambria Math" charset="0"/>
                              <a:ea typeface="Cambria Math" charset="0"/>
                              <a:cs typeface="Cambria Math" charset="0"/>
                            </a:rPr>
                            <m:t>𝑘</m:t>
                          </m:r>
                          <m:d>
                            <m:dPr>
                              <m:ctrlPr>
                                <a:rPr lang="is-IS" altLang="zh-CN" sz="2800" i="1">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b="1" i="1">
                                      <a:latin typeface="Cambria Math" charset="0"/>
                                    </a:rPr>
                                    <m:t>𝒙</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r>
                                <a:rPr lang="en-US" altLang="zh-CN" sz="2800" b="1" i="1">
                                  <a:latin typeface="Cambria Math" charset="0"/>
                                </a:rPr>
                                <m:t>𝒙</m:t>
                              </m:r>
                            </m:e>
                          </m:d>
                        </m:e>
                      </m:nary>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1930494" y="5042695"/>
                <a:ext cx="5435142" cy="135505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2553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en-US" altLang="zh-CN" dirty="0" smtClean="0"/>
              <a:t>KKT</a:t>
            </a:r>
            <a:r>
              <a:rPr kumimoji="1" lang="zh-CN" altLang="en-US" dirty="0" smtClean="0"/>
              <a:t>条件之二为：</a:t>
            </a:r>
            <a:endParaRPr kumimoji="1" lang="zh-CN" altLang="en-US" dirty="0"/>
          </a:p>
        </p:txBody>
      </p:sp>
      <p:sp>
        <p:nvSpPr>
          <p:cNvPr id="3" name="标题 2"/>
          <p:cNvSpPr>
            <a:spLocks noGrp="1"/>
          </p:cNvSpPr>
          <p:nvPr>
            <p:ph type="title"/>
          </p:nvPr>
        </p:nvSpPr>
        <p:spPr/>
        <p:txBody>
          <a:bodyPr/>
          <a:lstStyle/>
          <a:p>
            <a:r>
              <a:rPr kumimoji="1" lang="en-US" altLang="zh-CN" dirty="0"/>
              <a:t>SVR</a:t>
            </a:r>
            <a:r>
              <a:rPr kumimoji="1" lang="zh-CN" altLang="en-US" dirty="0" smtClean="0"/>
              <a:t>的支持向量</a:t>
            </a:r>
            <a:endParaRPr kumimoji="1" lang="zh-CN" altLang="en-US" dirty="0"/>
          </a:p>
        </p:txBody>
      </p:sp>
      <mc:AlternateContent xmlns:mc="http://schemas.openxmlformats.org/markup-compatibility/2006">
        <mc:Choice xmlns:a14="http://schemas.microsoft.com/office/drawing/2010/main" Requires="a14">
          <p:sp>
            <p:nvSpPr>
              <p:cNvPr id="4" name="矩形 3"/>
              <p:cNvSpPr/>
              <p:nvPr/>
            </p:nvSpPr>
            <p:spPr>
              <a:xfrm>
                <a:off x="1037370" y="2411347"/>
                <a:ext cx="5452326" cy="7371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d>
                        <m:dPr>
                          <m:ctrlPr>
                            <a:rPr lang="is-IS" altLang="zh-CN" sz="2800" i="1" smtClean="0">
                              <a:solidFill>
                                <a:srgbClr val="09405E"/>
                              </a:solidFill>
                              <a:latin typeface="Cambria Math" charset="0"/>
                              <a:ea typeface="Cambria Math" charset="0"/>
                              <a:cs typeface="Cambria Math" charset="0"/>
                            </a:rPr>
                          </m:ctrlPr>
                        </m:dPr>
                        <m:e>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d>
                            <m:dPr>
                              <m:ctrlPr>
                                <a:rPr lang="is-IS" altLang="zh-CN" sz="2800" i="1">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037370" y="2411347"/>
                <a:ext cx="5452326" cy="73718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037370" y="3209089"/>
                <a:ext cx="5538888" cy="7371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smtClean="0">
                              <a:solidFill>
                                <a:srgbClr val="09405E"/>
                              </a:solidFill>
                              <a:latin typeface="Cambria Math" charset="0"/>
                              <a:ea typeface="微软雅黑" pitchFamily="34" charset="-122"/>
                              <a:cs typeface="Cambria Math" charset="0"/>
                            </a:rPr>
                            <m:t>∧</m:t>
                          </m:r>
                        </m:sup>
                      </m:sSubSup>
                      <m:d>
                        <m:dPr>
                          <m:ctrlPr>
                            <a:rPr lang="is-IS" altLang="zh-CN" sz="2800" i="1" smtClean="0">
                              <a:solidFill>
                                <a:srgbClr val="09405E"/>
                              </a:solidFill>
                              <a:latin typeface="Cambria Math" charset="0"/>
                              <a:ea typeface="Cambria Math" charset="0"/>
                              <a:cs typeface="Cambria Math" charset="0"/>
                            </a:rPr>
                          </m:ctrlPr>
                        </m:dPr>
                        <m:e>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charset="0"/>
                                  <a:ea typeface="微软雅黑" pitchFamily="34" charset="-122"/>
                                </a:rPr>
                              </m:ctrlPr>
                            </m:sSubPr>
                            <m:e>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d>
                            <m:dPr>
                              <m:ctrlPr>
                                <a:rPr lang="is-IS" altLang="zh-CN" sz="2800" i="1">
                                  <a:solidFill>
                                    <a:srgbClr val="09405E"/>
                                  </a:solidFill>
                                  <a:latin typeface="Cambria Math" charset="0"/>
                                  <a:ea typeface="微软雅黑" pitchFamily="34" charset="-122"/>
                                </a:rPr>
                              </m:ctrlPr>
                            </m:dPr>
                            <m:e>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1037370" y="3209089"/>
                <a:ext cx="5538888"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037370" y="4236318"/>
                <a:ext cx="8086699" cy="9629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rPr>
                  <a:t>支持向量：</a:t>
                </a:r>
                <a:endParaRPr kumimoji="0" lang="en-US" altLang="zh-CN" sz="2800" b="0" i="0" u="none" strike="noStrike" cap="none" spc="0" normalizeH="0" baseline="0" dirty="0" smtClean="0">
                  <a:ln>
                    <a:noFill/>
                  </a:ln>
                  <a:solidFill>
                    <a:srgbClr val="C00000"/>
                  </a:solidFill>
                  <a:effectLst/>
                  <a:uFillTx/>
                  <a:latin typeface="微软雅黑" pitchFamily="34" charset="-122"/>
                  <a:ea typeface="微软雅黑" pitchFamily="34" charset="-122"/>
                  <a:sym typeface="Times New Roman" panose="02020603050405020304"/>
                </a:endParaRPr>
              </a:p>
              <a:p>
                <a:pPr fontAlgn="auto">
                  <a:spcBef>
                    <a:spcPts val="0"/>
                  </a:spcBef>
                  <a:spcAft>
                    <a:spcPts val="0"/>
                  </a:spcAft>
                </a:pPr>
                <a:r>
                  <a:rPr lang="zh-CN" altLang="en-US" sz="2800" dirty="0" smtClean="0">
                    <a:solidFill>
                      <a:srgbClr val="09405E"/>
                    </a:solidFill>
                    <a:latin typeface="微软雅黑" pitchFamily="34" charset="-122"/>
                    <a:ea typeface="微软雅黑" pitchFamily="34" charset="-122"/>
                    <a:sym typeface="Times New Roman" panose="02020603050405020304"/>
                  </a:rPr>
                  <a:t>仅当样本</a:t>
                </a:r>
                <a14:m>
                  <m:oMath xmlns:m="http://schemas.openxmlformats.org/officeDocument/2006/math">
                    <m:d>
                      <m:dPr>
                        <m:ctrlPr>
                          <a:rPr lang="is-IS" altLang="zh-CN" sz="2800" i="1" smtClean="0">
                            <a:solidFill>
                              <a:srgbClr val="09405E"/>
                            </a:solidFill>
                            <a:latin typeface="Cambria Math" charset="0"/>
                            <a:ea typeface="微软雅黑" pitchFamily="34" charset="-122"/>
                            <a:sym typeface="Times New Roman" panose="02020603050405020304"/>
                          </a:rPr>
                        </m:ctrlPr>
                      </m:dPr>
                      <m:e>
                        <m:sSub>
                          <m:sSubPr>
                            <m:ctrlPr>
                              <a:rPr kumimoji="1" lang="en-US" altLang="zh-CN" sz="2800"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b="0" i="1" dirty="0" smtClean="0">
                            <a:solidFill>
                              <a:srgbClr val="09405E"/>
                            </a:solidFill>
                            <a:latin typeface="Cambria Math" charset="0"/>
                          </a:rPr>
                          <m:t>,</m:t>
                        </m:r>
                        <m:sSub>
                          <m:sSubPr>
                            <m:ctrlPr>
                              <a:rPr lang="en-US" altLang="zh-CN" sz="2800" i="1">
                                <a:solidFill>
                                  <a:srgbClr val="09405E"/>
                                </a:solidFill>
                                <a:latin typeface="Cambria Math"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e>
                    </m:d>
                  </m:oMath>
                </a14:m>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落在</a:t>
                </a:r>
                <a14:m>
                  <m:oMath xmlns:m="http://schemas.openxmlformats.org/officeDocument/2006/math">
                    <m:r>
                      <a:rPr lang="is-IS" altLang="zh-CN" sz="2800" i="1">
                        <a:solidFill>
                          <a:srgbClr val="09405E"/>
                        </a:solidFill>
                        <a:latin typeface="Cambria Math" charset="0"/>
                        <a:ea typeface="Cambria Math" charset="0"/>
                        <a:cs typeface="Cambria Math" charset="0"/>
                      </a:rPr>
                      <m:t>𝜖</m:t>
                    </m:r>
                  </m:oMath>
                </a14:m>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间隔中，</a:t>
                </a:r>
                <a14:m>
                  <m:oMath xmlns:m="http://schemas.openxmlformats.org/officeDocument/2006/math">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r>
                      <a:rPr lang="zh-CN" altLang="en-US" sz="2800" b="0" i="0" smtClean="0">
                        <a:solidFill>
                          <a:srgbClr val="09405E"/>
                        </a:solidFill>
                        <a:latin typeface="Cambria Math" charset="0"/>
                        <a:ea typeface="微软雅黑" pitchFamily="34" charset="-122"/>
                        <a:cs typeface="Cambria Math" charset="0"/>
                      </a:rPr>
                      <m:t>、</m:t>
                    </m:r>
                    <m:sSubSup>
                      <m:sSubSupPr>
                        <m:ctrlPr>
                          <a:rPr lang="en-US" altLang="zh-CN" sz="2800" i="1">
                            <a:solidFill>
                              <a:srgbClr val="09405E"/>
                            </a:solidFill>
                            <a:latin typeface="Cambria Math"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oMath>
                </a14:m>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才取非</a:t>
                </a:r>
                <a:r>
                  <a:rPr kumimoji="0" lang="en-US" altLang="zh-CN"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0</a:t>
                </a:r>
                <a:r>
                  <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rPr>
                  <a:t>值。</a:t>
                </a:r>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8" name="文本框 7"/>
              <p:cNvSpPr txBox="1">
                <a:spLocks noRot="1" noChangeAspect="1" noMove="1" noResize="1" noEditPoints="1" noAdjustHandles="1" noChangeArrowheads="1" noChangeShapeType="1" noTextEdit="1"/>
              </p:cNvSpPr>
              <p:nvPr/>
            </p:nvSpPr>
            <p:spPr>
              <a:xfrm>
                <a:off x="1037370" y="4236318"/>
                <a:ext cx="8086699" cy="962954"/>
              </a:xfrm>
              <a:prstGeom prst="rect">
                <a:avLst/>
              </a:prstGeom>
              <a:blipFill rotWithShape="0">
                <a:blip r:embed="rId4"/>
                <a:stretch>
                  <a:fillRect l="-2110" t="-6962" r="-754" b="-16456"/>
                </a:stretch>
              </a:blipFill>
              <a:ln w="12700" cap="flat">
                <a:noFill/>
                <a:miter lim="400000"/>
              </a:ln>
            </p:spPr>
            <p:txBody>
              <a:bodyPr/>
              <a:lstStyle/>
              <a:p>
                <a:r>
                  <a:rPr lang="zh-CN" altLang="en-US">
                    <a:noFill/>
                  </a:rPr>
                  <a:t> </a:t>
                </a:r>
              </a:p>
            </p:txBody>
          </p:sp>
        </mc:Fallback>
      </mc:AlternateContent>
      <p:pic>
        <p:nvPicPr>
          <p:cNvPr id="9" name="Picture 6" descr="Îµ-insensitive loss function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985" y="832756"/>
            <a:ext cx="5088852" cy="299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5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sz="quarter" idx="10"/>
          </p:nvPr>
        </p:nvSpPr>
        <p:spPr/>
        <p:txBody>
          <a:bodyPr>
            <a:normAutofit fontScale="85000" lnSpcReduction="10000"/>
          </a:bodyPr>
          <a:lstStyle/>
          <a:p>
            <a:r>
              <a:rPr lang="zh-CN" altLang="en-US" dirty="0" smtClean="0">
                <a:latin typeface="Times New Roman" pitchFamily="18" charset="0"/>
                <a:cs typeface="Times New Roman" pitchFamily="18" charset="0"/>
              </a:rPr>
              <a:t>代入</a:t>
            </a:r>
            <a:r>
              <a:rPr lang="zh-CN" altLang="en-US" dirty="0" smtClean="0">
                <a:latin typeface="Times New Roman" pitchFamily="18" charset="0"/>
                <a:cs typeface="Times New Roman" pitchFamily="18" charset="0"/>
              </a:rPr>
              <a:t>得到</a:t>
            </a:r>
            <a:r>
              <a:rPr lang="zh-CN" altLang="en-US" dirty="0">
                <a:latin typeface="Times New Roman" pitchFamily="18" charset="0"/>
                <a:cs typeface="Times New Roman" pitchFamily="18" charset="0"/>
              </a:rPr>
              <a:t>：</a:t>
            </a: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smtClean="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smtClean="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当</a:t>
            </a:r>
            <a:r>
              <a:rPr lang="en-US" altLang="zh-CN" b="1" i="1" dirty="0">
                <a:latin typeface="Times New Roman" pitchFamily="18" charset="0"/>
                <a:cs typeface="Times New Roman" pitchFamily="18" charset="0"/>
              </a:rPr>
              <a:t>x</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时，</a:t>
            </a:r>
            <a:r>
              <a:rPr lang="zh-CN" altLang="en-US" dirty="0">
                <a:solidFill>
                  <a:srgbClr val="C00000"/>
                </a:solidFill>
                <a:latin typeface="Times New Roman" pitchFamily="18" charset="0"/>
                <a:cs typeface="Times New Roman" pitchFamily="18" charset="0"/>
              </a:rPr>
              <a:t>原点到分类面的</a:t>
            </a:r>
            <a:r>
              <a:rPr lang="zh-CN" altLang="en-US" dirty="0" smtClean="0">
                <a:solidFill>
                  <a:srgbClr val="C00000"/>
                </a:solidFill>
                <a:latin typeface="Times New Roman" pitchFamily="18" charset="0"/>
                <a:cs typeface="Times New Roman" pitchFamily="18" charset="0"/>
              </a:rPr>
              <a:t>距离</a:t>
            </a:r>
            <a:r>
              <a:rPr lang="en-US" altLang="zh-CN" dirty="0" smtClean="0">
                <a:solidFill>
                  <a:schemeClr val="tx1"/>
                </a:solidFill>
                <a:latin typeface="Times New Roman" pitchFamily="18" charset="0"/>
                <a:cs typeface="Times New Roman" pitchFamily="18" charset="0"/>
              </a:rPr>
              <a:t>:</a:t>
            </a:r>
            <a:endParaRPr lang="zh-CN" altLang="en-US" dirty="0">
              <a:solidFill>
                <a:schemeClr val="tx1"/>
              </a:solidFill>
              <a:latin typeface="Times New Roman" pitchFamily="18" charset="0"/>
              <a:cs typeface="Times New Roman" pitchFamily="18" charset="0"/>
            </a:endParaRPr>
          </a:p>
        </p:txBody>
      </p:sp>
      <p:sp>
        <p:nvSpPr>
          <p:cNvPr id="196610" name="Rectangle 2"/>
          <p:cNvSpPr>
            <a:spLocks noGrp="1" noRot="1" noChangeArrowheads="1"/>
          </p:cNvSpPr>
          <p:nvPr>
            <p:ph type="title"/>
          </p:nvPr>
        </p:nvSpPr>
        <p:spPr/>
        <p:txBody>
          <a:bodyPr>
            <a:normAutofit/>
          </a:bodyPr>
          <a:lstStyle/>
          <a:p>
            <a:r>
              <a:rPr lang="zh-CN" altLang="en-US" dirty="0" smtClean="0">
                <a:latin typeface="Times New Roman" pitchFamily="18" charset="0"/>
                <a:cs typeface="Times New Roman" pitchFamily="18" charset="0"/>
              </a:rPr>
              <a:t>间隔</a:t>
            </a:r>
            <a:endParaRPr lang="zh-CN" altLang="en-US" dirty="0">
              <a:effectLst/>
              <a:latin typeface="Times New Roman" pitchFamily="18" charset="0"/>
              <a:ea typeface="+mn-ea"/>
              <a:cs typeface="Times New Roman" pitchFamily="18" charset="0"/>
            </a:endParaRPr>
          </a:p>
        </p:txBody>
      </p:sp>
      <p:grpSp>
        <p:nvGrpSpPr>
          <p:cNvPr id="49" name="组 48"/>
          <p:cNvGrpSpPr/>
          <p:nvPr/>
        </p:nvGrpSpPr>
        <p:grpSpPr>
          <a:xfrm>
            <a:off x="7985483" y="1965379"/>
            <a:ext cx="3935760" cy="2927241"/>
            <a:chOff x="5835550" y="1340768"/>
            <a:chExt cx="6309122" cy="3988594"/>
          </a:xfrm>
        </p:grpSpPr>
        <mc:AlternateContent xmlns:mc="http://schemas.openxmlformats.org/markup-compatibility/2006" xmlns:a14="http://schemas.microsoft.com/office/drawing/2010/main">
          <mc:Choice Requires="a14">
            <p:sp>
              <p:nvSpPr>
                <p:cNvPr id="50" name="Text Box 4"/>
                <p:cNvSpPr txBox="1">
                  <a:spLocks noChangeArrowheads="1"/>
                </p:cNvSpPr>
                <p:nvPr/>
              </p:nvSpPr>
              <p:spPr bwMode="auto">
                <a:xfrm>
                  <a:off x="6068439" y="4592766"/>
                  <a:ext cx="2575463" cy="5032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14:m>
                    <m:oMath xmlns:m="http://schemas.openxmlformats.org/officeDocument/2006/math">
                      <m:sSup>
                        <m:sSupPr>
                          <m:ctrlPr>
                            <a:rPr lang="en-US" altLang="zh-CN" sz="2000" i="1" smtClean="0">
                              <a:solidFill>
                                <a:srgbClr val="000000"/>
                              </a:solidFill>
                              <a:latin typeface="Cambria Math" charset="0"/>
                              <a:ea typeface="宋体" pitchFamily="2" charset="-122"/>
                              <a:sym typeface="Symbol" pitchFamily="18" charset="2"/>
                            </a:rPr>
                          </m:ctrlPr>
                        </m:sSupPr>
                        <m:e>
                          <m:r>
                            <a:rPr lang="en-US" altLang="zh-CN" sz="2000" b="1" i="0" smtClean="0">
                              <a:solidFill>
                                <a:srgbClr val="000000"/>
                              </a:solidFill>
                              <a:latin typeface="Cambria Math" charset="0"/>
                              <a:ea typeface="宋体" pitchFamily="2" charset="-122"/>
                              <a:sym typeface="Symbol" pitchFamily="18" charset="2"/>
                            </a:rPr>
                            <m:t>𝐰</m:t>
                          </m:r>
                        </m:e>
                        <m:sup>
                          <m:r>
                            <a:rPr lang="en-US" altLang="zh-CN" sz="2000" b="0" i="1" smtClean="0">
                              <a:solidFill>
                                <a:srgbClr val="000000"/>
                              </a:solidFill>
                              <a:latin typeface="Cambria Math" charset="0"/>
                              <a:ea typeface="宋体" pitchFamily="2" charset="-122"/>
                              <a:sym typeface="Symbol" pitchFamily="18" charset="2"/>
                            </a:rPr>
                            <m:t>𝑇</m:t>
                          </m:r>
                        </m:sup>
                      </m:sSup>
                      <m:r>
                        <a:rPr lang="en-US" altLang="zh-CN" sz="2000" b="1" i="0" smtClean="0">
                          <a:solidFill>
                            <a:srgbClr val="000000"/>
                          </a:solidFill>
                          <a:latin typeface="Cambria Math" charset="0"/>
                          <a:ea typeface="宋体" pitchFamily="2" charset="-122"/>
                          <a:sym typeface="Symbol" pitchFamily="18" charset="2"/>
                        </a:rPr>
                        <m:t>𝐱</m:t>
                      </m:r>
                      <m:r>
                        <a:rPr lang="en-US" altLang="zh-CN" sz="2000" b="0" i="1" smtClean="0">
                          <a:solidFill>
                            <a:srgbClr val="000000"/>
                          </a:solidFill>
                          <a:latin typeface="Cambria Math" charset="0"/>
                          <a:ea typeface="宋体" pitchFamily="2" charset="-122"/>
                          <a:sym typeface="Symbol" pitchFamily="18" charset="2"/>
                        </a:rPr>
                        <m:t>+</m:t>
                      </m:r>
                      <m:r>
                        <a:rPr lang="en-US" altLang="zh-CN" sz="2000" b="0" i="1" smtClean="0">
                          <a:solidFill>
                            <a:srgbClr val="000000"/>
                          </a:solidFill>
                          <a:latin typeface="Cambria Math" charset="0"/>
                          <a:ea typeface="宋体" pitchFamily="2" charset="-122"/>
                          <a:sym typeface="Symbol" pitchFamily="18" charset="2"/>
                        </a:rPr>
                        <m:t>𝑏</m:t>
                      </m:r>
                    </m:oMath>
                  </a14:m>
                  <a:r>
                    <a:rPr lang="en-GB" altLang="zh-CN" sz="2000" i="1" dirty="0" smtClean="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xmlns="">
            <p:sp>
              <p:nvSpPr>
                <p:cNvPr id="50" name="Text Box 4"/>
                <p:cNvSpPr txBox="1">
                  <a:spLocks noRot="1" noChangeAspect="1" noMove="1" noResize="1" noEditPoints="1" noAdjustHandles="1" noChangeArrowheads="1" noChangeShapeType="1" noTextEdit="1"/>
                </p:cNvSpPr>
                <p:nvPr/>
              </p:nvSpPr>
              <p:spPr bwMode="auto">
                <a:xfrm>
                  <a:off x="6068439" y="4592766"/>
                  <a:ext cx="2575463" cy="503244"/>
                </a:xfrm>
                <a:prstGeom prst="rect">
                  <a:avLst/>
                </a:prstGeom>
                <a:blipFill rotWithShape="0">
                  <a:blip r:embed="rId4"/>
                  <a:stretch>
                    <a:fillRect t="-18033" b="-278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3"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4"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5"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6"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7"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8"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9"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0"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1"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2"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3"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4"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5"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6"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7"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8"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9"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0"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1"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2"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3"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74" name="直线连接符 73"/>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6" name="Text Box 4"/>
            <p:cNvSpPr txBox="1">
              <a:spLocks noChangeArrowheads="1"/>
            </p:cNvSpPr>
            <p:nvPr/>
          </p:nvSpPr>
          <p:spPr bwMode="auto">
            <a:xfrm>
              <a:off x="10830222" y="3286555"/>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smtClean="0">
                  <a:solidFill>
                    <a:srgbClr val="000000"/>
                  </a:solidFill>
                  <a:ea typeface="宋体" pitchFamily="2" charset="-122"/>
                  <a:sym typeface="Symbol" pitchFamily="18" charset="2"/>
                </a:rPr>
                <a:t>x</a:t>
              </a:r>
              <a:endParaRPr lang="en-GB" altLang="zh-CN" sz="2000" dirty="0">
                <a:solidFill>
                  <a:srgbClr val="000000"/>
                </a:solidFill>
                <a:ea typeface="宋体" pitchFamily="2" charset="-122"/>
                <a:sym typeface="Symbol" pitchFamily="18" charset="2"/>
              </a:endParaRPr>
            </a:p>
          </p:txBody>
        </p:sp>
        <p:sp>
          <p:nvSpPr>
            <p:cNvPr id="77" name="Text Box 4"/>
            <p:cNvSpPr txBox="1">
              <a:spLocks noChangeArrowheads="1"/>
            </p:cNvSpPr>
            <p:nvPr/>
          </p:nvSpPr>
          <p:spPr bwMode="auto">
            <a:xfrm>
              <a:off x="9281219" y="197124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err="1" smtClean="0">
                  <a:solidFill>
                    <a:srgbClr val="000000"/>
                  </a:solidFill>
                  <a:ea typeface="宋体" pitchFamily="2" charset="-122"/>
                  <a:sym typeface="Symbol" pitchFamily="18" charset="2"/>
                </a:rPr>
                <a:t>x</a:t>
              </a:r>
              <a:r>
                <a:rPr lang="en-GB" altLang="zh-CN" sz="2000" i="1" baseline="-25000" dirty="0" err="1" smtClean="0">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78" name="Text Box 4"/>
            <p:cNvSpPr txBox="1">
              <a:spLocks noChangeArrowheads="1"/>
            </p:cNvSpPr>
            <p:nvPr/>
          </p:nvSpPr>
          <p:spPr bwMode="auto">
            <a:xfrm>
              <a:off x="7904441" y="230991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smtClean="0">
                  <a:solidFill>
                    <a:srgbClr val="000000"/>
                  </a:solidFill>
                  <a:ea typeface="宋体" pitchFamily="2" charset="-122"/>
                  <a:sym typeface="Symbol" pitchFamily="18" charset="2"/>
                </a:rPr>
                <a:t>0</a:t>
              </a:r>
              <a:endParaRPr lang="en-GB" altLang="zh-CN" sz="2000" dirty="0">
                <a:solidFill>
                  <a:srgbClr val="000000"/>
                </a:solidFill>
                <a:ea typeface="宋体" pitchFamily="2" charset="-122"/>
                <a:sym typeface="Symbol" pitchFamily="18" charset="2"/>
              </a:endParaRPr>
            </a:p>
          </p:txBody>
        </p:sp>
        <p:sp>
          <p:nvSpPr>
            <p:cNvPr id="79"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0"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1"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2"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3"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4" name="文本框 83"/>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5"/>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85" name="矩形 84"/>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6"/>
                  <a:stretch>
                    <a:fillRect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7"/>
                  <a:stretch>
                    <a:fillRect r="-3704" b="-7843"/>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矩形 5"/>
              <p:cNvSpPr/>
              <p:nvPr/>
            </p:nvSpPr>
            <p:spPr>
              <a:xfrm>
                <a:off x="2766114" y="1202159"/>
                <a:ext cx="2750561" cy="5309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𝑓</m:t>
                      </m:r>
                      <m:d>
                        <m:dPr>
                          <m:ctrlPr>
                            <a:rPr kumimoji="1" lang="en-US" altLang="zh-CN" sz="2800" i="1" dirty="0">
                              <a:solidFill>
                                <a:srgbClr val="09405E"/>
                              </a:solidFill>
                              <a:latin typeface="Cambria Math" charset="0"/>
                            </a:rPr>
                          </m:ctrlPr>
                        </m:dPr>
                        <m:e>
                          <m:r>
                            <a:rPr kumimoji="1" lang="en-US" altLang="zh-CN" sz="2800" b="1" i="1" dirty="0">
                              <a:solidFill>
                                <a:srgbClr val="09405E"/>
                              </a:solidFill>
                              <a:latin typeface="Cambria Math" charset="0"/>
                            </a:rPr>
                            <m:t>𝒙</m:t>
                          </m:r>
                        </m:e>
                      </m:d>
                      <m:r>
                        <a:rPr kumimoji="1" lang="en-US" altLang="zh-CN" sz="2800" i="1" dirty="0">
                          <a:solidFill>
                            <a:srgbClr val="09405E"/>
                          </a:solidFill>
                          <a:latin typeface="Cambria Math" charset="0"/>
                        </a:rPr>
                        <m:t>=</m:t>
                      </m:r>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𝒙</m:t>
                      </m:r>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oMath>
                  </m:oMathPara>
                </a14:m>
                <a:endParaRPr lang="zh-CN" altLang="en-US" sz="2800" dirty="0">
                  <a:solidFill>
                    <a:srgbClr val="09405E"/>
                  </a:solidFill>
                </a:endParaRPr>
              </a:p>
            </p:txBody>
          </p:sp>
        </mc:Choice>
        <mc:Fallback>
          <p:sp>
            <p:nvSpPr>
              <p:cNvPr id="6" name="矩形 5"/>
              <p:cNvSpPr>
                <a:spLocks noRot="1" noChangeAspect="1" noMove="1" noResize="1" noEditPoints="1" noAdjustHandles="1" noChangeArrowheads="1" noChangeShapeType="1" noTextEdit="1"/>
              </p:cNvSpPr>
              <p:nvPr/>
            </p:nvSpPr>
            <p:spPr>
              <a:xfrm>
                <a:off x="2766114" y="1202159"/>
                <a:ext cx="2750561" cy="5309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a:xfrm>
                <a:off x="3583715" y="1762663"/>
                <a:ext cx="4057393" cy="9156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dirty="0">
                          <a:solidFill>
                            <a:srgbClr val="09405E"/>
                          </a:solidFill>
                          <a:latin typeface="Cambria Math" charset="0"/>
                        </a:rPr>
                        <m:t>=</m:t>
                      </m:r>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d>
                        <m:dPr>
                          <m:ctrlPr>
                            <a:rPr kumimoji="1" lang="is-IS" altLang="zh-CN" sz="2800" b="1" i="1" dirty="0" smtClean="0">
                              <a:solidFill>
                                <a:srgbClr val="09405E"/>
                              </a:solidFill>
                              <a:latin typeface="Cambria Math" charset="0"/>
                            </a:rPr>
                          </m:ctrlPr>
                        </m:dPr>
                        <m:e>
                          <m:sSub>
                            <m:sSubPr>
                              <m:ctrlPr>
                                <a:rPr kumimoji="1" lang="en-US" altLang="zh-CN" sz="2800" b="1"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r>
                            <a:rPr kumimoji="1" lang="en-US" altLang="zh-CN" sz="2800" b="1" i="1" dirty="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charset="0"/>
                                  <a:ea typeface="Cambria Math" charset="0"/>
                                  <a:cs typeface="Cambria Math" charset="0"/>
                                </a:rPr>
                              </m:ctrlPr>
                            </m:fPr>
                            <m:num>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charset="0"/>
                                      <a:ea typeface="Cambria Math" charset="0"/>
                                      <a:cs typeface="Cambria Math" charset="0"/>
                                    </a:rPr>
                                  </m:ctrlPr>
                                </m:sSub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e>
                      </m:d>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oMath>
                  </m:oMathPara>
                </a14:m>
                <a:endParaRPr lang="zh-CN" altLang="en-US" sz="2800" dirty="0">
                  <a:solidFill>
                    <a:srgbClr val="09405E"/>
                  </a:solidFill>
                </a:endParaRPr>
              </a:p>
            </p:txBody>
          </p:sp>
        </mc:Choice>
        <mc:Fallback>
          <p:sp>
            <p:nvSpPr>
              <p:cNvPr id="48" name="矩形 47"/>
              <p:cNvSpPr>
                <a:spLocks noRot="1" noChangeAspect="1" noMove="1" noResize="1" noEditPoints="1" noAdjustHandles="1" noChangeArrowheads="1" noChangeShapeType="1" noTextEdit="1"/>
              </p:cNvSpPr>
              <p:nvPr/>
            </p:nvSpPr>
            <p:spPr>
              <a:xfrm>
                <a:off x="3583715" y="1762663"/>
                <a:ext cx="4057393" cy="91563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3586238" y="2742348"/>
                <a:ext cx="3642727" cy="10363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sSup>
                        <m:sSupPr>
                          <m:ctrlPr>
                            <a:rPr kumimoji="1" lang="en-US" altLang="zh-CN" sz="2800" i="1" dirty="0" smtClean="0">
                              <a:solidFill>
                                <a:srgbClr val="7030A0"/>
                              </a:solidFill>
                              <a:latin typeface="Cambria Math" charset="0"/>
                            </a:rPr>
                          </m:ctrlPr>
                        </m:sSupPr>
                        <m:e>
                          <m:r>
                            <a:rPr kumimoji="1" lang="en-US" altLang="zh-CN" sz="2800" b="1" i="1" dirty="0">
                              <a:solidFill>
                                <a:srgbClr val="7030A0"/>
                              </a:solidFill>
                              <a:latin typeface="Cambria Math" charset="0"/>
                            </a:rPr>
                            <m:t>𝒘</m:t>
                          </m:r>
                        </m:e>
                        <m:sup>
                          <m:r>
                            <m:rPr>
                              <m:sty m:val="p"/>
                            </m:rPr>
                            <a:rPr kumimoji="1" lang="en-US" altLang="zh-CN" sz="2800" dirty="0">
                              <a:solidFill>
                                <a:srgbClr val="7030A0"/>
                              </a:solidFill>
                              <a:latin typeface="Cambria Math" charset="0"/>
                            </a:rPr>
                            <m:t>T</m:t>
                          </m:r>
                        </m:sup>
                      </m:sSup>
                      <m:sSub>
                        <m:sSubPr>
                          <m:ctrlPr>
                            <a:rPr kumimoji="1" lang="en-US" altLang="zh-CN" sz="2800" b="1" i="1" dirty="0">
                              <a:solidFill>
                                <a:srgbClr val="7030A0"/>
                              </a:solidFill>
                              <a:latin typeface="Cambria Math" charset="0"/>
                            </a:rPr>
                          </m:ctrlPr>
                        </m:sSubPr>
                        <m:e>
                          <m:r>
                            <a:rPr kumimoji="1" lang="en-US" altLang="zh-CN" sz="2800" b="1" i="1" dirty="0">
                              <a:solidFill>
                                <a:srgbClr val="7030A0"/>
                              </a:solidFill>
                              <a:latin typeface="Cambria Math" charset="0"/>
                            </a:rPr>
                            <m:t>𝒙</m:t>
                          </m:r>
                        </m:e>
                        <m:sub>
                          <m:r>
                            <a:rPr kumimoji="1" lang="en-US" altLang="zh-CN" sz="2800" i="1" dirty="0">
                              <a:solidFill>
                                <a:srgbClr val="7030A0"/>
                              </a:solidFill>
                              <a:latin typeface="Cambria Math" charset="0"/>
                            </a:rPr>
                            <m:t>𝑝</m:t>
                          </m:r>
                        </m:sub>
                      </m:sSub>
                      <m:r>
                        <a:rPr kumimoji="1" lang="en-US" altLang="zh-CN" sz="2800" b="1"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charset="0"/>
                              <a:ea typeface="Cambria Math" charset="0"/>
                              <a:cs typeface="Cambria Math" charset="0"/>
                            </a:rPr>
                          </m:ctrlPr>
                        </m:fPr>
                        <m:num>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charset="0"/>
                                  <a:ea typeface="Cambria Math" charset="0"/>
                                  <a:cs typeface="Cambria Math" charset="0"/>
                                </a:rPr>
                              </m:ctrlPr>
                            </m:sSub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r>
                        <a:rPr kumimoji="1" lang="en-US" altLang="zh-CN" sz="2800" i="1" dirty="0" smtClean="0">
                          <a:solidFill>
                            <a:srgbClr val="7030A0"/>
                          </a:solidFill>
                          <a:latin typeface="Cambria Math" charset="0"/>
                        </a:rPr>
                        <m:t>+</m:t>
                      </m:r>
                      <m:r>
                        <a:rPr kumimoji="1" lang="en-US" altLang="zh-CN" sz="2800" i="1" dirty="0" smtClean="0">
                          <a:solidFill>
                            <a:srgbClr val="7030A0"/>
                          </a:solidFill>
                          <a:latin typeface="Cambria Math" charset="0"/>
                        </a:rPr>
                        <m:t>𝑏</m:t>
                      </m:r>
                    </m:oMath>
                  </m:oMathPara>
                </a14:m>
                <a:endParaRPr lang="zh-CN" altLang="en-US" sz="2800" dirty="0">
                  <a:solidFill>
                    <a:srgbClr val="7030A0"/>
                  </a:solidFill>
                </a:endParaRPr>
              </a:p>
            </p:txBody>
          </p:sp>
        </mc:Choice>
        <mc:Fallback>
          <p:sp>
            <p:nvSpPr>
              <p:cNvPr id="87" name="矩形 86"/>
              <p:cNvSpPr>
                <a:spLocks noRot="1" noChangeAspect="1" noMove="1" noResize="1" noEditPoints="1" noAdjustHandles="1" noChangeArrowheads="1" noChangeShapeType="1" noTextEdit="1"/>
              </p:cNvSpPr>
              <p:nvPr/>
            </p:nvSpPr>
            <p:spPr>
              <a:xfrm>
                <a:off x="3586238" y="2742348"/>
                <a:ext cx="3642727" cy="1036374"/>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矩形 87"/>
              <p:cNvSpPr/>
              <p:nvPr/>
            </p:nvSpPr>
            <p:spPr>
              <a:xfrm>
                <a:off x="3553939" y="3782783"/>
                <a:ext cx="3075457" cy="10363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r>
                        <a:rPr kumimoji="1" lang="en-US" altLang="zh-CN" sz="2800" i="1" dirty="0">
                          <a:solidFill>
                            <a:srgbClr val="09405E"/>
                          </a:solidFill>
                          <a:latin typeface="Cambria Math" charset="0"/>
                        </a:rPr>
                        <m:t>𝑓</m:t>
                      </m:r>
                      <m:d>
                        <m:dPr>
                          <m:ctrlPr>
                            <a:rPr kumimoji="1" lang="en-US" altLang="zh-CN" sz="2800" i="1" dirty="0">
                              <a:solidFill>
                                <a:srgbClr val="09405E"/>
                              </a:solidFill>
                              <a:latin typeface="Cambria Math" charset="0"/>
                            </a:rPr>
                          </m:ctrlPr>
                        </m:dPr>
                        <m:e>
                          <m:sSub>
                            <m:sSubPr>
                              <m:ctrlPr>
                                <a:rPr kumimoji="1" lang="en-US" altLang="zh-CN" sz="2800" b="1" i="1" dirty="0">
                                  <a:solidFill>
                                    <a:srgbClr val="09405E"/>
                                  </a:solidFill>
                                  <a:latin typeface="Cambria Math"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e>
                      </m:d>
                      <m:r>
                        <a:rPr kumimoji="1" lang="en-US" altLang="zh-CN" sz="2800" b="1"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charset="0"/>
                              <a:ea typeface="Cambria Math" charset="0"/>
                              <a:cs typeface="Cambria Math" charset="0"/>
                            </a:rPr>
                          </m:ctrlPr>
                        </m:fPr>
                        <m:num>
                          <m:sSup>
                            <m:sSupPr>
                              <m:ctrlPr>
                                <a:rPr kumimoji="1" lang="en-US" altLang="zh-CN" sz="2800" i="1" dirty="0">
                                  <a:solidFill>
                                    <a:srgbClr val="09405E"/>
                                  </a:solidFill>
                                  <a:latin typeface="Cambria Math"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charset="0"/>
                                  <a:ea typeface="Cambria Math" charset="0"/>
                                  <a:cs typeface="Cambria Math" charset="0"/>
                                </a:rPr>
                              </m:ctrlPr>
                            </m:sSub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oMath>
                  </m:oMathPara>
                </a14:m>
                <a:endParaRPr lang="zh-CN" altLang="en-US" sz="2800" dirty="0">
                  <a:solidFill>
                    <a:srgbClr val="09405E"/>
                  </a:solidFill>
                </a:endParaRPr>
              </a:p>
            </p:txBody>
          </p:sp>
        </mc:Choice>
        <mc:Fallback>
          <p:sp>
            <p:nvSpPr>
              <p:cNvPr id="88" name="矩形 87"/>
              <p:cNvSpPr>
                <a:spLocks noRot="1" noChangeAspect="1" noMove="1" noResize="1" noEditPoints="1" noAdjustHandles="1" noChangeArrowheads="1" noChangeShapeType="1" noTextEdit="1"/>
              </p:cNvSpPr>
              <p:nvPr/>
            </p:nvSpPr>
            <p:spPr>
              <a:xfrm>
                <a:off x="3553939" y="3782783"/>
                <a:ext cx="3075457" cy="103637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p:cNvSpPr/>
              <p:nvPr/>
            </p:nvSpPr>
            <p:spPr>
              <a:xfrm>
                <a:off x="3583715" y="4941065"/>
                <a:ext cx="1668085"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sSub>
                        <m:sSubPr>
                          <m:ctrlPr>
                            <a:rPr kumimoji="1" lang="en-US" altLang="zh-CN" sz="2800" b="1" i="1" dirty="0">
                              <a:solidFill>
                                <a:srgbClr val="09405E"/>
                              </a:solidFill>
                              <a:latin typeface="Cambria Math" charset="0"/>
                              <a:ea typeface="Cambria Math" charset="0"/>
                              <a:cs typeface="Cambria Math" charset="0"/>
                            </a:rPr>
                          </m:ctrlPr>
                        </m:sSubPr>
                        <m:e>
                          <m:d>
                            <m:dPr>
                              <m:begChr m:val="‖"/>
                              <m:endChr m:val="‖"/>
                              <m:ctrlPr>
                                <a:rPr kumimoji="1" lang="en-US" altLang="zh-CN" sz="2800" b="1" i="1" dirty="0">
                                  <a:solidFill>
                                    <a:srgbClr val="09405E"/>
                                  </a:solidFill>
                                  <a:latin typeface="Cambria Math"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oMath>
                  </m:oMathPara>
                </a14:m>
                <a:endParaRPr lang="zh-CN" altLang="en-US" sz="2800" dirty="0">
                  <a:solidFill>
                    <a:srgbClr val="09405E"/>
                  </a:solidFill>
                </a:endParaRPr>
              </a:p>
            </p:txBody>
          </p:sp>
        </mc:Choice>
        <mc:Fallback>
          <p:sp>
            <p:nvSpPr>
              <p:cNvPr id="90" name="矩形 89"/>
              <p:cNvSpPr>
                <a:spLocks noRot="1" noChangeAspect="1" noMove="1" noResize="1" noEditPoints="1" noAdjustHandles="1" noChangeArrowheads="1" noChangeShapeType="1" noTextEdit="1"/>
              </p:cNvSpPr>
              <p:nvPr/>
            </p:nvSpPr>
            <p:spPr>
              <a:xfrm>
                <a:off x="3583715" y="4941065"/>
                <a:ext cx="1668085" cy="52322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22291" y="3056390"/>
                <a:ext cx="2776145" cy="4458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000" i="1" dirty="0" smtClean="0">
                          <a:solidFill>
                            <a:srgbClr val="7030A0"/>
                          </a:solidFill>
                          <a:latin typeface="Cambria Math" charset="0"/>
                        </a:rPr>
                        <m:t>𝑓</m:t>
                      </m:r>
                      <m:d>
                        <m:dPr>
                          <m:ctrlPr>
                            <a:rPr kumimoji="1" lang="en-US" altLang="zh-CN" sz="2000" i="1" dirty="0">
                              <a:solidFill>
                                <a:srgbClr val="7030A0"/>
                              </a:solidFill>
                              <a:latin typeface="Cambria Math" charset="0"/>
                            </a:rPr>
                          </m:ctrlPr>
                        </m:dPr>
                        <m:e>
                          <m:sSub>
                            <m:sSubPr>
                              <m:ctrlPr>
                                <a:rPr kumimoji="1" lang="en-US" altLang="zh-CN" sz="2000" b="1" i="1" dirty="0">
                                  <a:solidFill>
                                    <a:srgbClr val="7030A0"/>
                                  </a:solidFill>
                                  <a:latin typeface="Cambria Math" charset="0"/>
                                </a:rPr>
                              </m:ctrlPr>
                            </m:sSubPr>
                            <m:e>
                              <m:r>
                                <a:rPr kumimoji="1" lang="en-US" altLang="zh-CN" sz="2000" b="1" i="1" dirty="0">
                                  <a:solidFill>
                                    <a:srgbClr val="7030A0"/>
                                  </a:solidFill>
                                  <a:latin typeface="Cambria Math" charset="0"/>
                                </a:rPr>
                                <m:t>𝒙</m:t>
                              </m:r>
                            </m:e>
                            <m:sub>
                              <m:r>
                                <a:rPr kumimoji="1" lang="en-US" altLang="zh-CN" sz="2000" i="1" dirty="0">
                                  <a:solidFill>
                                    <a:srgbClr val="7030A0"/>
                                  </a:solidFill>
                                  <a:latin typeface="Cambria Math" charset="0"/>
                                </a:rPr>
                                <m:t>𝑝</m:t>
                              </m:r>
                            </m:sub>
                          </m:sSub>
                        </m:e>
                      </m:d>
                      <m:r>
                        <a:rPr kumimoji="1" lang="en-US" altLang="zh-CN" sz="2000" b="1" i="1" dirty="0" smtClean="0">
                          <a:solidFill>
                            <a:srgbClr val="7030A0"/>
                          </a:solidFill>
                          <a:latin typeface="Cambria Math" charset="0"/>
                        </a:rPr>
                        <m:t>=</m:t>
                      </m:r>
                      <m:sSup>
                        <m:sSupPr>
                          <m:ctrlPr>
                            <a:rPr kumimoji="1" lang="en-US" altLang="zh-CN" sz="2000" i="1" dirty="0">
                              <a:solidFill>
                                <a:srgbClr val="7030A0"/>
                              </a:solidFill>
                              <a:latin typeface="Cambria Math" charset="0"/>
                            </a:rPr>
                          </m:ctrlPr>
                        </m:sSupPr>
                        <m:e>
                          <m:r>
                            <a:rPr kumimoji="1" lang="en-US" altLang="zh-CN" sz="2000" b="1" i="1" dirty="0">
                              <a:solidFill>
                                <a:srgbClr val="7030A0"/>
                              </a:solidFill>
                              <a:latin typeface="Cambria Math" charset="0"/>
                            </a:rPr>
                            <m:t>𝒘</m:t>
                          </m:r>
                        </m:e>
                        <m:sup>
                          <m:r>
                            <m:rPr>
                              <m:sty m:val="p"/>
                            </m:rPr>
                            <a:rPr kumimoji="1" lang="en-US" altLang="zh-CN" sz="2000" dirty="0">
                              <a:solidFill>
                                <a:srgbClr val="7030A0"/>
                              </a:solidFill>
                              <a:latin typeface="Cambria Math" charset="0"/>
                            </a:rPr>
                            <m:t>T</m:t>
                          </m:r>
                        </m:sup>
                      </m:sSup>
                      <m:sSub>
                        <m:sSubPr>
                          <m:ctrlPr>
                            <a:rPr kumimoji="1" lang="en-US" altLang="zh-CN" sz="2000" b="1" i="1" dirty="0">
                              <a:solidFill>
                                <a:srgbClr val="7030A0"/>
                              </a:solidFill>
                              <a:latin typeface="Cambria Math" charset="0"/>
                            </a:rPr>
                          </m:ctrlPr>
                        </m:sSubPr>
                        <m:e>
                          <m:r>
                            <a:rPr kumimoji="1" lang="en-US" altLang="zh-CN" sz="2000" b="1" i="1" dirty="0">
                              <a:solidFill>
                                <a:srgbClr val="7030A0"/>
                              </a:solidFill>
                              <a:latin typeface="Cambria Math" charset="0"/>
                            </a:rPr>
                            <m:t>𝒙</m:t>
                          </m:r>
                        </m:e>
                        <m:sub>
                          <m:r>
                            <a:rPr kumimoji="1" lang="en-US" altLang="zh-CN" sz="2000" i="1" dirty="0">
                              <a:solidFill>
                                <a:srgbClr val="7030A0"/>
                              </a:solidFill>
                              <a:latin typeface="Cambria Math" charset="0"/>
                            </a:rPr>
                            <m:t>𝑝</m:t>
                          </m:r>
                        </m:sub>
                      </m:sSub>
                      <m:r>
                        <a:rPr kumimoji="1" lang="en-US" altLang="zh-CN" sz="2000" i="1" dirty="0">
                          <a:solidFill>
                            <a:srgbClr val="7030A0"/>
                          </a:solidFill>
                          <a:latin typeface="Cambria Math" charset="0"/>
                        </a:rPr>
                        <m:t>+</m:t>
                      </m:r>
                      <m:r>
                        <a:rPr kumimoji="1" lang="en-US" altLang="zh-CN" sz="2000" i="1" dirty="0">
                          <a:solidFill>
                            <a:srgbClr val="7030A0"/>
                          </a:solidFill>
                          <a:latin typeface="Cambria Math" charset="0"/>
                        </a:rPr>
                        <m:t>𝑏</m:t>
                      </m:r>
                      <m:r>
                        <a:rPr kumimoji="1" lang="en-US" altLang="zh-CN" sz="2000" b="0" i="1" dirty="0" smtClean="0">
                          <a:solidFill>
                            <a:srgbClr val="7030A0"/>
                          </a:solidFill>
                          <a:latin typeface="Cambria Math" charset="0"/>
                        </a:rPr>
                        <m:t>=0</m:t>
                      </m:r>
                    </m:oMath>
                  </m:oMathPara>
                </a14:m>
                <a:endParaRPr lang="zh-CN" altLang="en-US" sz="2000" dirty="0">
                  <a:solidFill>
                    <a:srgbClr val="7030A0"/>
                  </a:solidFill>
                </a:endParaRPr>
              </a:p>
            </p:txBody>
          </p:sp>
        </mc:Choice>
        <mc:Fallback>
          <p:sp>
            <p:nvSpPr>
              <p:cNvPr id="7" name="矩形 6"/>
              <p:cNvSpPr>
                <a:spLocks noRot="1" noChangeAspect="1" noMove="1" noResize="1" noEditPoints="1" noAdjustHandles="1" noChangeArrowheads="1" noChangeShapeType="1" noTextEdit="1"/>
              </p:cNvSpPr>
              <p:nvPr/>
            </p:nvSpPr>
            <p:spPr>
              <a:xfrm>
                <a:off x="122291" y="3056390"/>
                <a:ext cx="2776145" cy="445891"/>
              </a:xfrm>
              <a:prstGeom prst="rect">
                <a:avLst/>
              </a:prstGeom>
              <a:blipFill rotWithShape="0">
                <a:blip r:embed="rId13"/>
                <a:stretch>
                  <a:fillRect b="-94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30010" y="4384533"/>
                <a:ext cx="1837683" cy="4705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kumimoji="1" lang="en-US" altLang="zh-CN" sz="2000" i="1" dirty="0" smtClean="0">
                              <a:solidFill>
                                <a:srgbClr val="09405E"/>
                              </a:solidFill>
                              <a:latin typeface="Cambria Math" charset="0"/>
                            </a:rPr>
                          </m:ctrlPr>
                        </m:sSupPr>
                        <m:e>
                          <m:r>
                            <a:rPr kumimoji="1" lang="en-US" altLang="zh-CN" sz="2000" b="1" i="1" dirty="0">
                              <a:solidFill>
                                <a:srgbClr val="09405E"/>
                              </a:solidFill>
                              <a:latin typeface="Cambria Math" charset="0"/>
                            </a:rPr>
                            <m:t>𝒘</m:t>
                          </m:r>
                        </m:e>
                        <m:sup>
                          <m:r>
                            <m:rPr>
                              <m:sty m:val="p"/>
                            </m:rPr>
                            <a:rPr kumimoji="1" lang="en-US" altLang="zh-CN" sz="2000" dirty="0">
                              <a:solidFill>
                                <a:srgbClr val="09405E"/>
                              </a:solidFill>
                              <a:latin typeface="Cambria Math" charset="0"/>
                            </a:rPr>
                            <m:t>T</m:t>
                          </m:r>
                        </m:sup>
                      </m:sSup>
                      <m:r>
                        <a:rPr kumimoji="1" lang="en-US" altLang="zh-CN" sz="2000" b="1" i="1" dirty="0">
                          <a:solidFill>
                            <a:srgbClr val="09405E"/>
                          </a:solidFill>
                          <a:latin typeface="Cambria Math" charset="0"/>
                        </a:rPr>
                        <m:t>𝒘</m:t>
                      </m:r>
                      <m:r>
                        <a:rPr kumimoji="1" lang="en-US" altLang="zh-CN" sz="2000" b="1" i="1" dirty="0" smtClean="0">
                          <a:solidFill>
                            <a:srgbClr val="09405E"/>
                          </a:solidFill>
                          <a:latin typeface="Cambria Math" charset="0"/>
                        </a:rPr>
                        <m:t>=</m:t>
                      </m:r>
                      <m:sSubSup>
                        <m:sSubSupPr>
                          <m:ctrlPr>
                            <a:rPr kumimoji="1" lang="en-US" altLang="zh-CN" sz="2400" b="1" i="1" dirty="0">
                              <a:solidFill>
                                <a:srgbClr val="09405E"/>
                              </a:solidFill>
                              <a:latin typeface="Cambria Math" charset="0"/>
                              <a:ea typeface="Cambria Math" charset="0"/>
                              <a:cs typeface="Cambria Math" charset="0"/>
                            </a:rPr>
                          </m:ctrlPr>
                        </m:sSubSupPr>
                        <m:e>
                          <m:d>
                            <m:dPr>
                              <m:begChr m:val="‖"/>
                              <m:endChr m:val="‖"/>
                              <m:ctrlPr>
                                <a:rPr kumimoji="1" lang="en-US" altLang="zh-CN" sz="2400" b="1" i="1" dirty="0">
                                  <a:solidFill>
                                    <a:srgbClr val="09405E"/>
                                  </a:solidFill>
                                  <a:latin typeface="Cambria Math"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130010" y="4384533"/>
                <a:ext cx="1837683" cy="470513"/>
              </a:xfrm>
              <a:prstGeom prst="rect">
                <a:avLst/>
              </a:prstGeom>
              <a:blipFill rotWithShape="0">
                <a:blip r:embed="rId14"/>
                <a:stretch>
                  <a:fillRect b="-64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8794131" y="1064122"/>
                <a:ext cx="2090444" cy="67217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zh-CN" sz="2000" b="1" i="1" dirty="0" smtClean="0">
                          <a:solidFill>
                            <a:srgbClr val="09405E"/>
                          </a:solidFill>
                          <a:latin typeface="Cambria Math" charset="0"/>
                        </a:rPr>
                        <m:t>𝒙</m:t>
                      </m:r>
                      <m:r>
                        <a:rPr kumimoji="1" lang="en-US" altLang="zh-CN" sz="2000" b="1" i="1" dirty="0" smtClean="0">
                          <a:solidFill>
                            <a:srgbClr val="09405E"/>
                          </a:solidFill>
                          <a:latin typeface="Cambria Math" charset="0"/>
                        </a:rPr>
                        <m:t>=</m:t>
                      </m:r>
                      <m:sSub>
                        <m:sSubPr>
                          <m:ctrlPr>
                            <a:rPr kumimoji="1" lang="en-US" altLang="zh-CN" sz="2000" b="1" i="1" dirty="0">
                              <a:solidFill>
                                <a:srgbClr val="09405E"/>
                              </a:solidFill>
                              <a:latin typeface="Cambria Math" charset="0"/>
                            </a:rPr>
                          </m:ctrlPr>
                        </m:sSubPr>
                        <m:e>
                          <m:r>
                            <a:rPr kumimoji="1" lang="en-US" altLang="zh-CN" sz="2000" b="1" i="1" dirty="0">
                              <a:solidFill>
                                <a:srgbClr val="09405E"/>
                              </a:solidFill>
                              <a:latin typeface="Cambria Math" charset="0"/>
                            </a:rPr>
                            <m:t>𝒙</m:t>
                          </m:r>
                        </m:e>
                        <m:sub>
                          <m:r>
                            <a:rPr kumimoji="1" lang="en-US" altLang="zh-CN" sz="2000" i="1" dirty="0">
                              <a:solidFill>
                                <a:srgbClr val="09405E"/>
                              </a:solidFill>
                              <a:latin typeface="Cambria Math" charset="0"/>
                            </a:rPr>
                            <m:t>𝑝</m:t>
                          </m:r>
                        </m:sub>
                      </m:sSub>
                      <m:r>
                        <a:rPr kumimoji="1" lang="en-US" altLang="zh-CN" sz="2000" b="1" i="1" dirty="0">
                          <a:solidFill>
                            <a:srgbClr val="09405E"/>
                          </a:solidFill>
                          <a:latin typeface="Cambria Math" charset="0"/>
                        </a:rPr>
                        <m:t>+</m:t>
                      </m:r>
                      <m:r>
                        <a:rPr kumimoji="1" lang="en-US" altLang="zh-CN" sz="2000" i="1" dirty="0">
                          <a:solidFill>
                            <a:srgbClr val="09405E"/>
                          </a:solidFill>
                          <a:latin typeface="Cambria Math" charset="0"/>
                          <a:ea typeface="Cambria Math" charset="0"/>
                          <a:cs typeface="Cambria Math" charset="0"/>
                        </a:rPr>
                        <m:t>𝛾</m:t>
                      </m:r>
                      <m:f>
                        <m:fPr>
                          <m:ctrlPr>
                            <a:rPr kumimoji="1" lang="bg-BG" altLang="zh-CN" sz="2000" b="1" i="1" dirty="0">
                              <a:solidFill>
                                <a:srgbClr val="09405E"/>
                              </a:solidFill>
                              <a:latin typeface="Cambria Math" charset="0"/>
                              <a:ea typeface="Cambria Math" charset="0"/>
                              <a:cs typeface="Cambria Math" charset="0"/>
                            </a:rPr>
                          </m:ctrlPr>
                        </m:fPr>
                        <m:num>
                          <m:r>
                            <a:rPr kumimoji="1" lang="en-US" altLang="zh-CN" sz="2000" b="1" i="1" dirty="0">
                              <a:solidFill>
                                <a:srgbClr val="09405E"/>
                              </a:solidFill>
                              <a:latin typeface="Cambria Math" charset="0"/>
                            </a:rPr>
                            <m:t>𝒘</m:t>
                          </m:r>
                        </m:num>
                        <m:den>
                          <m:sSub>
                            <m:sSubPr>
                              <m:ctrlPr>
                                <a:rPr kumimoji="1" lang="en-US" altLang="zh-CN" sz="2000" b="1" i="1" dirty="0">
                                  <a:solidFill>
                                    <a:srgbClr val="09405E"/>
                                  </a:solidFill>
                                  <a:latin typeface="Cambria Math" charset="0"/>
                                  <a:ea typeface="Cambria Math" charset="0"/>
                                  <a:cs typeface="Cambria Math" charset="0"/>
                                </a:rPr>
                              </m:ctrlPr>
                            </m:sSubPr>
                            <m:e>
                              <m:d>
                                <m:dPr>
                                  <m:begChr m:val="‖"/>
                                  <m:endChr m:val="‖"/>
                                  <m:ctrlPr>
                                    <a:rPr kumimoji="1" lang="en-US" altLang="zh-CN" sz="2000" b="1" i="1" dirty="0">
                                      <a:solidFill>
                                        <a:srgbClr val="09405E"/>
                                      </a:solidFill>
                                      <a:latin typeface="Cambria Math" charset="0"/>
                                      <a:ea typeface="Cambria Math" charset="0"/>
                                      <a:cs typeface="Cambria Math" charset="0"/>
                                    </a:rPr>
                                  </m:ctrlPr>
                                </m:dPr>
                                <m:e>
                                  <m:r>
                                    <a:rPr kumimoji="1" lang="en-US" altLang="zh-CN" sz="2000" b="1" i="1" dirty="0">
                                      <a:solidFill>
                                        <a:srgbClr val="09405E"/>
                                      </a:solidFill>
                                      <a:latin typeface="Cambria Math" charset="0"/>
                                    </a:rPr>
                                    <m:t>𝒘</m:t>
                                  </m:r>
                                </m:e>
                              </m:d>
                            </m:e>
                            <m:sub>
                              <m:r>
                                <a:rPr kumimoji="1" lang="en-US" altLang="zh-CN" sz="2000" b="1" i="1" dirty="0">
                                  <a:solidFill>
                                    <a:srgbClr val="09405E"/>
                                  </a:solidFill>
                                  <a:latin typeface="Cambria Math" charset="0"/>
                                  <a:ea typeface="Cambria Math" charset="0"/>
                                  <a:cs typeface="Cambria Math" charset="0"/>
                                </a:rPr>
                                <m:t>𝟐</m:t>
                              </m:r>
                            </m:sub>
                          </m:sSub>
                        </m:den>
                      </m:f>
                    </m:oMath>
                  </m:oMathPara>
                </a14:m>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8794131" y="1064122"/>
                <a:ext cx="2090444" cy="67217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423483" y="5597143"/>
                <a:ext cx="2786147" cy="8695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charset="0"/>
                              <a:cs typeface="Times New Roman" pitchFamily="18" charset="0"/>
                            </a:rPr>
                          </m:ctrlPr>
                        </m:sSubPr>
                        <m:e>
                          <m:r>
                            <a:rPr kumimoji="1" lang="en-US" altLang="zh-CN" sz="2400" i="1" dirty="0">
                              <a:solidFill>
                                <a:srgbClr val="09405E"/>
                              </a:solidFill>
                              <a:latin typeface="Cambria Math" charset="0"/>
                              <a:ea typeface="Cambria Math" charset="0"/>
                              <a:cs typeface="Cambria Math" charset="0"/>
                            </a:rPr>
                            <m:t>𝛾</m:t>
                          </m:r>
                        </m:e>
                        <m:sub>
                          <m:r>
                            <a:rPr lang="en-US" altLang="zh-CN" sz="2400" i="1">
                              <a:solidFill>
                                <a:srgbClr val="09405E"/>
                              </a:solidFill>
                              <a:latin typeface="Cambria Math" charset="0"/>
                              <a:cs typeface="Times New Roman" pitchFamily="18" charset="0"/>
                            </a:rPr>
                            <m:t>0</m:t>
                          </m:r>
                        </m:sub>
                      </m:sSub>
                      <m:r>
                        <a:rPr lang="en-US" altLang="zh-CN" sz="2400" i="1">
                          <a:solidFill>
                            <a:srgbClr val="09405E"/>
                          </a:solidFill>
                          <a:latin typeface="Cambria Math" charset="0"/>
                          <a:cs typeface="Times New Roman" pitchFamily="18" charset="0"/>
                        </a:rPr>
                        <m:t>=</m:t>
                      </m:r>
                      <m:f>
                        <m:fPr>
                          <m:ctrlPr>
                            <a:rPr lang="bg-BG" altLang="zh-CN" sz="2400" i="1">
                              <a:solidFill>
                                <a:srgbClr val="09405E"/>
                              </a:solidFill>
                              <a:latin typeface="Cambria Math" charset="0"/>
                              <a:cs typeface="Times New Roman" pitchFamily="18" charset="0"/>
                            </a:rPr>
                          </m:ctrlPr>
                        </m:fPr>
                        <m:num>
                          <m:r>
                            <a:rPr kumimoji="1" lang="en-US" altLang="zh-CN" sz="2400" i="1" dirty="0">
                              <a:solidFill>
                                <a:srgbClr val="09405E"/>
                              </a:solidFill>
                              <a:latin typeface="Cambria Math" charset="0"/>
                            </a:rPr>
                            <m:t>𝑓</m:t>
                          </m:r>
                          <m:d>
                            <m:dPr>
                              <m:ctrlPr>
                                <a:rPr kumimoji="1" lang="en-US" altLang="zh-CN" sz="2400" i="1" dirty="0">
                                  <a:solidFill>
                                    <a:srgbClr val="09405E"/>
                                  </a:solidFill>
                                  <a:latin typeface="Cambria Math" charset="0"/>
                                </a:rPr>
                              </m:ctrlPr>
                            </m:dPr>
                            <m:e>
                              <m:r>
                                <a:rPr kumimoji="1" lang="en-US" altLang="zh-CN" sz="2400" b="1" i="1" dirty="0">
                                  <a:solidFill>
                                    <a:srgbClr val="09405E"/>
                                  </a:solidFill>
                                  <a:latin typeface="Cambria Math" charset="0"/>
                                </a:rPr>
                                <m:t>𝟎</m:t>
                              </m:r>
                            </m:e>
                          </m:d>
                        </m:num>
                        <m:den>
                          <m:sSub>
                            <m:sSubPr>
                              <m:ctrlPr>
                                <a:rPr kumimoji="1" lang="en-US" altLang="zh-CN" sz="2400" b="1" i="1" dirty="0">
                                  <a:solidFill>
                                    <a:srgbClr val="09405E"/>
                                  </a:solidFill>
                                  <a:latin typeface="Cambria Math" charset="0"/>
                                  <a:ea typeface="Cambria Math" charset="0"/>
                                  <a:cs typeface="Cambria Math" charset="0"/>
                                </a:rPr>
                              </m:ctrlPr>
                            </m:sSubPr>
                            <m:e>
                              <m:d>
                                <m:dPr>
                                  <m:begChr m:val="‖"/>
                                  <m:endChr m:val="‖"/>
                                  <m:ctrlPr>
                                    <a:rPr kumimoji="1" lang="en-US" altLang="zh-CN" sz="2400" b="1" i="1" dirty="0">
                                      <a:solidFill>
                                        <a:srgbClr val="09405E"/>
                                      </a:solidFill>
                                      <a:latin typeface="Cambria Math"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Sub>
                        </m:den>
                      </m:f>
                      <m:r>
                        <a:rPr lang="en-US" altLang="zh-CN" sz="2400" i="1">
                          <a:solidFill>
                            <a:srgbClr val="09405E"/>
                          </a:solidFill>
                          <a:latin typeface="Cambria Math" charset="0"/>
                          <a:cs typeface="Times New Roman" pitchFamily="18" charset="0"/>
                        </a:rPr>
                        <m:t>=</m:t>
                      </m:r>
                      <m:f>
                        <m:fPr>
                          <m:ctrlPr>
                            <a:rPr lang="bg-BG" altLang="zh-CN" sz="2400" i="1">
                              <a:solidFill>
                                <a:srgbClr val="09405E"/>
                              </a:solidFill>
                              <a:latin typeface="Cambria Math" charset="0"/>
                              <a:cs typeface="Times New Roman" pitchFamily="18" charset="0"/>
                            </a:rPr>
                          </m:ctrlPr>
                        </m:fPr>
                        <m:num>
                          <m:r>
                            <a:rPr kumimoji="1" lang="en-US" altLang="zh-CN" sz="2400" i="1" dirty="0">
                              <a:solidFill>
                                <a:srgbClr val="09405E"/>
                              </a:solidFill>
                              <a:latin typeface="Cambria Math" charset="0"/>
                            </a:rPr>
                            <m:t>𝑏</m:t>
                          </m:r>
                        </m:num>
                        <m:den>
                          <m:sSub>
                            <m:sSubPr>
                              <m:ctrlPr>
                                <a:rPr kumimoji="1" lang="en-US" altLang="zh-CN" sz="2400" b="1" i="1" dirty="0">
                                  <a:solidFill>
                                    <a:srgbClr val="09405E"/>
                                  </a:solidFill>
                                  <a:latin typeface="Cambria Math" charset="0"/>
                                  <a:ea typeface="Cambria Math" charset="0"/>
                                  <a:cs typeface="Cambria Math" charset="0"/>
                                </a:rPr>
                              </m:ctrlPr>
                            </m:sSubPr>
                            <m:e>
                              <m:d>
                                <m:dPr>
                                  <m:begChr m:val="‖"/>
                                  <m:endChr m:val="‖"/>
                                  <m:ctrlPr>
                                    <a:rPr kumimoji="1" lang="en-US" altLang="zh-CN" sz="2400" b="1" i="1" dirty="0">
                                      <a:solidFill>
                                        <a:srgbClr val="09405E"/>
                                      </a:solidFill>
                                      <a:latin typeface="Cambria Math"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Sub>
                        </m:den>
                      </m:f>
                    </m:oMath>
                  </m:oMathPara>
                </a14:m>
                <a:endParaRPr lang="zh-CN" altLang="en-US" sz="2400" dirty="0">
                  <a:solidFill>
                    <a:srgbClr val="09405E"/>
                  </a:solidFill>
                  <a:latin typeface="Times New Roman" pitchFamily="18" charset="0"/>
                  <a:cs typeface="Times New Roman"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423483" y="5597143"/>
                <a:ext cx="2786147" cy="869533"/>
              </a:xfrm>
              <a:prstGeom prst="rect">
                <a:avLst/>
              </a:prstGeom>
              <a:blipFill rotWithShape="0">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1708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smtClean="0">
                <a:solidFill>
                  <a:srgbClr val="09405E"/>
                </a:solidFill>
                <a:latin typeface="微软雅黑" panose="020B0503020204020204" pitchFamily="34" charset="-122"/>
                <a:ea typeface="微软雅黑" panose="020B0503020204020204" pitchFamily="34" charset="-122"/>
              </a:rPr>
              <a:t>Sklearn</a:t>
            </a:r>
            <a:r>
              <a:rPr kumimoji="1" lang="zh-CN" altLang="en-US" sz="2800" dirty="0" smtClean="0">
                <a:solidFill>
                  <a:srgbClr val="09405E"/>
                </a:solidFill>
                <a:latin typeface="微软雅黑" panose="020B0503020204020204" pitchFamily="34" charset="-122"/>
                <a:ea typeface="微软雅黑" panose="020B0503020204020204" pitchFamily="34" charset="-122"/>
              </a:rPr>
              <a:t>中的</a:t>
            </a: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的</a:t>
            </a:r>
            <a:r>
              <a:rPr kumimoji="1" lang="en-US" altLang="zh-CN" sz="2800" dirty="0" smtClean="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7005429"/>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hlinkClick r:id="rId2" tooltip="sklearn.svm"/>
              </a:rPr>
              <a:t>sklearn.svm</a:t>
            </a:r>
            <a:r>
              <a:rPr kumimoji="1" lang="zh-CN" altLang="en-US" dirty="0"/>
              <a:t>模块提供支持向量机算法，</a:t>
            </a:r>
            <a:r>
              <a:rPr lang="zh-CN" altLang="en-US" dirty="0"/>
              <a:t>可用于分类、回归和异常值</a:t>
            </a:r>
            <a:r>
              <a:rPr lang="zh-CN" altLang="en-US" dirty="0" smtClean="0"/>
              <a:t>检测。</a:t>
            </a:r>
            <a:endParaRPr lang="en-US" altLang="zh-CN" dirty="0" smtClean="0"/>
          </a:p>
          <a:p>
            <a:pPr>
              <a:lnSpc>
                <a:spcPct val="100000"/>
              </a:lnSpc>
            </a:pPr>
            <a:r>
              <a:rPr kumimoji="1" lang="zh-CN" altLang="en-US" dirty="0"/>
              <a:t>分类实现有三种</a:t>
            </a:r>
            <a:r>
              <a:rPr kumimoji="1" lang="zh-CN" altLang="en-US" dirty="0" smtClean="0"/>
              <a:t>方式</a:t>
            </a:r>
            <a:endParaRPr kumimoji="1" lang="en-US" altLang="zh-CN" dirty="0" smtClean="0"/>
          </a:p>
          <a:p>
            <a:pPr lvl="1">
              <a:lnSpc>
                <a:spcPct val="100000"/>
              </a:lnSpc>
            </a:pPr>
            <a:r>
              <a:rPr kumimoji="1" lang="zh-CN" altLang="en-US" dirty="0"/>
              <a:t> </a:t>
            </a:r>
            <a:r>
              <a:rPr lang="en-US" altLang="zh-CN" dirty="0">
                <a:hlinkClick r:id="rId3"/>
              </a:rPr>
              <a:t>LinearSVC</a:t>
            </a:r>
            <a:r>
              <a:rPr lang="zh-CN" altLang="en-US" dirty="0"/>
              <a:t>基于</a:t>
            </a:r>
            <a:r>
              <a:rPr lang="en-US" altLang="zh-CN" dirty="0" err="1"/>
              <a:t>liblinear</a:t>
            </a:r>
            <a:r>
              <a:rPr lang="zh-CN" altLang="en-US" dirty="0"/>
              <a:t>实现线性</a:t>
            </a:r>
            <a:r>
              <a:rPr lang="en-US" altLang="zh-CN" dirty="0"/>
              <a:t>SVM </a:t>
            </a:r>
            <a:r>
              <a:rPr lang="zh-CN" altLang="en-US" dirty="0"/>
              <a:t>，比基于</a:t>
            </a:r>
            <a:r>
              <a:rPr lang="en-US" altLang="zh-CN" dirty="0" err="1"/>
              <a:t>libsvm</a:t>
            </a:r>
            <a:r>
              <a:rPr lang="zh-CN" altLang="en-US" dirty="0"/>
              <a:t>实现的线性</a:t>
            </a:r>
            <a:r>
              <a:rPr lang="en-US" altLang="zh-CN" dirty="0"/>
              <a:t>SVC</a:t>
            </a:r>
            <a:r>
              <a:rPr lang="zh-CN" altLang="en-US" dirty="0"/>
              <a:t>／</a:t>
            </a:r>
            <a:r>
              <a:rPr lang="en-US" altLang="zh-CN" dirty="0" err="1"/>
              <a:t>NuSVC</a:t>
            </a:r>
            <a:r>
              <a:rPr lang="zh-CN" altLang="en-US" dirty="0"/>
              <a:t>更快，同时可采用更多正则选择（</a:t>
            </a:r>
            <a:r>
              <a:rPr lang="en-US" altLang="zh-CN" dirty="0"/>
              <a:t>L1/L2</a:t>
            </a:r>
            <a:r>
              <a:rPr lang="zh-CN" altLang="en-US" dirty="0"/>
              <a:t>）和损失函数</a:t>
            </a:r>
            <a:r>
              <a:rPr lang="zh-CN" altLang="en-US" dirty="0" smtClean="0"/>
              <a:t>选择</a:t>
            </a:r>
            <a:endParaRPr lang="en-US" altLang="zh-CN" dirty="0" smtClean="0"/>
          </a:p>
          <a:p>
            <a:pPr lvl="2">
              <a:buClr>
                <a:schemeClr val="tx1"/>
              </a:buClr>
              <a:buFont typeface="Arial" charset="0"/>
              <a:buChar char="•"/>
            </a:pPr>
            <a:r>
              <a:rPr lang="zh-CN" altLang="en-US" sz="2400" dirty="0">
                <a:solidFill>
                  <a:srgbClr val="09405E"/>
                </a:solidFill>
                <a:latin typeface="Microsoft YaHei" charset="-122"/>
                <a:ea typeface="Microsoft YaHei" charset="-122"/>
                <a:cs typeface="Microsoft YaHei" charset="-122"/>
              </a:rPr>
              <a:t> </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正则可以得到特征系数稀疏的效果</a:t>
            </a:r>
            <a:endParaRPr kumimoji="1" lang="en-US" altLang="zh-CN" sz="2400" dirty="0">
              <a:solidFill>
                <a:srgbClr val="09405E"/>
              </a:solidFill>
              <a:latin typeface="Microsoft YaHei" charset="-122"/>
              <a:ea typeface="Microsoft YaHei" charset="-122"/>
              <a:cs typeface="Microsoft YaHei" charset="-122"/>
            </a:endParaRPr>
          </a:p>
          <a:p>
            <a:pPr lvl="2">
              <a:buClr>
                <a:schemeClr val="tx1"/>
              </a:buClr>
              <a:buFont typeface="Arial" charset="0"/>
              <a:buChar char="•"/>
            </a:pPr>
            <a:r>
              <a:rPr kumimoji="1" lang="zh-CN" altLang="en-US" sz="2400" dirty="0" smtClean="0">
                <a:solidFill>
                  <a:srgbClr val="09405E"/>
                </a:solidFill>
                <a:latin typeface="Microsoft YaHei" charset="-122"/>
                <a:ea typeface="Microsoft YaHei" charset="-122"/>
                <a:cs typeface="Microsoft YaHei" charset="-122"/>
              </a:rPr>
              <a:t> 适用</a:t>
            </a:r>
            <a:r>
              <a:rPr kumimoji="1" lang="zh-CN" altLang="en-US" sz="2400" dirty="0">
                <a:solidFill>
                  <a:srgbClr val="09405E"/>
                </a:solidFill>
                <a:latin typeface="Microsoft YaHei" charset="-122"/>
                <a:ea typeface="Microsoft YaHei" charset="-122"/>
                <a:cs typeface="Microsoft YaHei" charset="-122"/>
              </a:rPr>
              <a:t>于样本数更多的</a:t>
            </a:r>
            <a:r>
              <a:rPr kumimoji="1" lang="zh-CN" altLang="en-US" sz="2400" dirty="0" smtClean="0">
                <a:solidFill>
                  <a:srgbClr val="09405E"/>
                </a:solidFill>
                <a:latin typeface="Microsoft YaHei" charset="-122"/>
                <a:ea typeface="Microsoft YaHei" charset="-122"/>
                <a:cs typeface="Microsoft YaHei" charset="-122"/>
              </a:rPr>
              <a:t>情况</a:t>
            </a:r>
            <a:endParaRPr lang="en-US" altLang="zh-CN" sz="2400" dirty="0" smtClean="0">
              <a:solidFill>
                <a:srgbClr val="09405E"/>
              </a:solidFill>
              <a:latin typeface="Microsoft YaHei" charset="-122"/>
              <a:ea typeface="Microsoft YaHei" charset="-122"/>
              <a:cs typeface="Microsoft YaHei" charset="-122"/>
            </a:endParaRPr>
          </a:p>
          <a:p>
            <a:pPr lvl="1">
              <a:lnSpc>
                <a:spcPct val="100000"/>
              </a:lnSpc>
            </a:pPr>
            <a:r>
              <a:rPr lang="zh-CN" altLang="en-US" dirty="0"/>
              <a:t> </a:t>
            </a:r>
            <a:r>
              <a:rPr lang="en-US" altLang="zh-CN" dirty="0">
                <a:hlinkClick r:id="rId4"/>
              </a:rPr>
              <a:t>SVC</a:t>
            </a:r>
            <a:r>
              <a:rPr lang="zh-CN" altLang="en-US" dirty="0"/>
              <a:t>和</a:t>
            </a:r>
            <a:r>
              <a:rPr lang="en-US" altLang="zh-CN" dirty="0">
                <a:hlinkClick r:id="rId5"/>
              </a:rPr>
              <a:t>NuSVC</a:t>
            </a:r>
            <a:r>
              <a:rPr lang="zh-CN" altLang="en-US" dirty="0"/>
              <a:t>类似，都是基于</a:t>
            </a:r>
            <a:r>
              <a:rPr lang="en-US" altLang="zh-CN" dirty="0" err="1"/>
              <a:t>libsvm</a:t>
            </a:r>
            <a:r>
              <a:rPr lang="zh-CN" altLang="en-US" dirty="0"/>
              <a:t>实现的</a:t>
            </a:r>
            <a:r>
              <a:rPr lang="en-US" altLang="zh-CN" dirty="0"/>
              <a:t>C-SVM</a:t>
            </a:r>
            <a:r>
              <a:rPr lang="zh-CN" altLang="en-US" dirty="0"/>
              <a:t>，二者在参数方面有细微不同（</a:t>
            </a:r>
            <a:r>
              <a:rPr lang="en-US" altLang="zh-CN" dirty="0"/>
              <a:t> </a:t>
            </a:r>
            <a:r>
              <a:rPr lang="en-US" altLang="zh-CN" dirty="0" err="1"/>
              <a:t>NuSVC</a:t>
            </a:r>
            <a:r>
              <a:rPr lang="en-US" altLang="zh-CN" dirty="0"/>
              <a:t> </a:t>
            </a:r>
            <a:r>
              <a:rPr lang="zh-CN" altLang="en-US" dirty="0"/>
              <a:t>有参数</a:t>
            </a:r>
            <a:r>
              <a:rPr lang="en-US" altLang="zh-CN" i="1" dirty="0"/>
              <a:t>nu</a:t>
            </a:r>
            <a:r>
              <a:rPr lang="zh-CN" altLang="en-US" dirty="0"/>
              <a:t>控制训练误差的上限和支持向量的下限</a:t>
            </a:r>
            <a:r>
              <a:rPr lang="zh-CN" altLang="en-US" dirty="0" smtClean="0"/>
              <a:t>）</a:t>
            </a:r>
            <a:endParaRPr lang="en-US" altLang="zh-CN" dirty="0" smtClean="0"/>
          </a:p>
          <a:p>
            <a:pPr lvl="1">
              <a:lnSpc>
                <a:spcPct val="100000"/>
              </a:lnSpc>
            </a:pPr>
            <a:r>
              <a:rPr lang="zh-CN" altLang="en-US" dirty="0"/>
              <a:t> </a:t>
            </a:r>
            <a:r>
              <a:rPr lang="en-US" altLang="zh-CN" dirty="0" err="1"/>
              <a:t>SGDClassifier</a:t>
            </a:r>
            <a:r>
              <a:rPr lang="zh-CN" altLang="en-US" dirty="0"/>
              <a:t>（不在</a:t>
            </a:r>
            <a:r>
              <a:rPr lang="en-US" altLang="zh-CN" dirty="0">
                <a:hlinkClick r:id="rId2" tooltip="sklearn.svm"/>
              </a:rPr>
              <a:t>sklearn.svm</a:t>
            </a:r>
            <a:r>
              <a:rPr lang="zh-CN" altLang="en-US" dirty="0"/>
              <a:t>模块，在</a:t>
            </a:r>
            <a:r>
              <a:rPr lang="en-US" altLang="zh-CN" dirty="0" err="1"/>
              <a:t>sklearn.linear_model</a:t>
            </a:r>
            <a:r>
              <a:rPr lang="en-US" altLang="zh-CN" dirty="0"/>
              <a:t> </a:t>
            </a:r>
            <a:r>
              <a:rPr lang="zh-CN" altLang="en-US" dirty="0"/>
              <a:t>）实现了基于随机梯度下的线性</a:t>
            </a:r>
            <a:r>
              <a:rPr lang="en-US" altLang="zh-CN" dirty="0"/>
              <a:t>SVM</a:t>
            </a:r>
            <a:r>
              <a:rPr lang="zh-CN" altLang="en-US" dirty="0" smtClean="0"/>
              <a:t>分类。</a:t>
            </a:r>
            <a:endParaRPr lang="en-US" altLang="zh-CN" dirty="0" smtClean="0"/>
          </a:p>
          <a:p>
            <a:pPr>
              <a:lnSpc>
                <a:spcPct val="100000"/>
              </a:lnSpc>
            </a:pPr>
            <a:r>
              <a:rPr kumimoji="1" lang="zh-CN" altLang="en-US" dirty="0"/>
              <a:t>回归实现方式同分类</a:t>
            </a:r>
            <a:r>
              <a:rPr kumimoji="1" lang="zh-CN" altLang="en-US" dirty="0" smtClean="0"/>
              <a:t>类似。</a:t>
            </a:r>
            <a:endParaRPr kumimoji="1" lang="en-US" altLang="zh-CN" dirty="0" smtClean="0"/>
          </a:p>
          <a:p>
            <a:pPr>
              <a:lnSpc>
                <a:spcPct val="100000"/>
              </a:lnSpc>
            </a:pPr>
            <a:r>
              <a:rPr kumimoji="1" lang="zh-CN" altLang="en-US" dirty="0"/>
              <a:t> </a:t>
            </a:r>
            <a:r>
              <a:rPr lang="en-US" altLang="zh-CN" dirty="0"/>
              <a:t>SVM</a:t>
            </a:r>
            <a:r>
              <a:rPr lang="zh-CN" altLang="en-US" dirty="0"/>
              <a:t>还支持非监督的异常值检测：</a:t>
            </a:r>
            <a:r>
              <a:rPr lang="en-US" altLang="zh-CN" u="sng" dirty="0">
                <a:hlinkClick r:id="rId6" tooltip="sklearn.svm.OneClassSVM"/>
              </a:rPr>
              <a:t> OneClassSVM</a:t>
            </a:r>
            <a:endParaRPr kumimoji="1" lang="en-US" altLang="zh-CN" dirty="0" smtClean="0"/>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中的</a:t>
            </a:r>
            <a:r>
              <a:rPr kumimoji="1" lang="en-US" altLang="zh-CN" dirty="0"/>
              <a:t>SVM</a:t>
            </a:r>
            <a:r>
              <a:rPr lang="zh-CN" altLang="en-US" dirty="0"/>
              <a:t>实现</a:t>
            </a:r>
            <a:endParaRPr kumimoji="1" lang="zh-CN" altLang="en-US" dirty="0"/>
          </a:p>
        </p:txBody>
      </p:sp>
    </p:spTree>
    <p:extLst>
      <p:ext uri="{BB962C8B-B14F-4D97-AF65-F5344CB8AC3E}">
        <p14:creationId xmlns:p14="http://schemas.microsoft.com/office/powerpoint/2010/main" val="7374965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en-US" altLang="zh-CN" dirty="0" smtClean="0"/>
          </a:p>
          <a:p>
            <a:endParaRPr kumimoji="1" lang="en-US" altLang="zh-CN" dirty="0"/>
          </a:p>
          <a:p>
            <a:endParaRPr kumimoji="1" lang="en-US" altLang="zh-CN" dirty="0" smtClean="0"/>
          </a:p>
          <a:p>
            <a:r>
              <a:rPr lang="zh-CN" altLang="en-US" dirty="0"/>
              <a:t>支持两种正则：</a:t>
            </a:r>
            <a:r>
              <a:rPr lang="en-US" altLang="zh-CN" dirty="0"/>
              <a:t>L2</a:t>
            </a:r>
            <a:r>
              <a:rPr lang="zh-CN" altLang="en-US" dirty="0"/>
              <a:t>正则和</a:t>
            </a:r>
            <a:r>
              <a:rPr lang="en-US" altLang="zh-CN" dirty="0"/>
              <a:t>L1</a:t>
            </a:r>
            <a:r>
              <a:rPr lang="zh-CN" altLang="en-US" dirty="0"/>
              <a:t>正则，正则参数为：</a:t>
            </a:r>
            <a:r>
              <a:rPr lang="en-US" altLang="zh-CN" dirty="0"/>
              <a:t>penalty</a:t>
            </a:r>
            <a:r>
              <a:rPr lang="zh-CN" altLang="en-US" dirty="0"/>
              <a:t>、</a:t>
            </a:r>
            <a:r>
              <a:rPr lang="en-US" altLang="zh-CN" dirty="0" smtClean="0"/>
              <a:t>C</a:t>
            </a:r>
          </a:p>
          <a:p>
            <a:r>
              <a:rPr lang="zh-CN" altLang="en-US" dirty="0"/>
              <a:t>支持两种损失函数：</a:t>
            </a:r>
            <a:r>
              <a:rPr lang="en-US" altLang="zh-CN" dirty="0"/>
              <a:t> </a:t>
            </a:r>
            <a:r>
              <a:rPr lang="zh-CN" altLang="en-US" dirty="0"/>
              <a:t>标准的合页损失</a:t>
            </a:r>
            <a:r>
              <a:rPr lang="en-US" altLang="zh-CN" dirty="0"/>
              <a:t>‘hinge’ </a:t>
            </a:r>
            <a:r>
              <a:rPr lang="zh-CN" altLang="en-US" dirty="0"/>
              <a:t>和合页损失的平方</a:t>
            </a:r>
            <a:r>
              <a:rPr lang="en-US" altLang="zh-CN" dirty="0"/>
              <a:t>‘</a:t>
            </a:r>
            <a:r>
              <a:rPr lang="en-US" altLang="zh-CN" dirty="0" err="1"/>
              <a:t>squared_hinge</a:t>
            </a:r>
            <a:r>
              <a:rPr lang="en-US" altLang="zh-CN" dirty="0" smtClean="0"/>
              <a:t>’</a:t>
            </a:r>
          </a:p>
          <a:p>
            <a:r>
              <a:rPr lang="zh-CN" altLang="en-US" dirty="0"/>
              <a:t>支持不同类别的样本权重设置：</a:t>
            </a:r>
            <a:r>
              <a:rPr lang="en-US" altLang="zh-CN" dirty="0" err="1"/>
              <a:t>class_weight</a:t>
            </a:r>
            <a:endParaRPr kumimoji="1" lang="zh-CN" altLang="en-US" dirty="0"/>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endParaRPr kumimoji="1" lang="zh-CN" altLang="en-US" dirty="0"/>
          </a:p>
        </p:txBody>
      </p:sp>
      <p:sp>
        <p:nvSpPr>
          <p:cNvPr id="4" name="矩形 3"/>
          <p:cNvSpPr/>
          <p:nvPr/>
        </p:nvSpPr>
        <p:spPr>
          <a:xfrm>
            <a:off x="419100" y="976134"/>
            <a:ext cx="11772900" cy="1200329"/>
          </a:xfrm>
          <a:prstGeom prst="rect">
            <a:avLst/>
          </a:prstGeom>
        </p:spPr>
        <p:txBody>
          <a:bodyPr wrap="square">
            <a:spAutoFit/>
          </a:bodyPr>
          <a:lstStyle/>
          <a:p>
            <a:r>
              <a:rPr lang="en-US" altLang="zh-CN" sz="2400" i="1" dirty="0"/>
              <a:t>class </a:t>
            </a:r>
            <a:r>
              <a:rPr lang="en-US" altLang="zh-CN" sz="2400" dirty="0" err="1"/>
              <a:t>sklearn.svm.LinearSVC</a:t>
            </a:r>
            <a:r>
              <a:rPr lang="en-US" altLang="zh-CN" sz="2400" dirty="0"/>
              <a:t>(</a:t>
            </a:r>
            <a:r>
              <a:rPr lang="en-US" altLang="zh-CN" sz="2400" i="1" dirty="0"/>
              <a:t>penalty=’l2’</a:t>
            </a:r>
            <a:r>
              <a:rPr lang="en-US" altLang="zh-CN" sz="2400" dirty="0"/>
              <a:t>, </a:t>
            </a:r>
            <a:r>
              <a:rPr lang="en-US" altLang="zh-CN" sz="2400" i="1" dirty="0"/>
              <a:t>loss=’</a:t>
            </a:r>
            <a:r>
              <a:rPr lang="en-US" altLang="zh-CN" sz="2400" i="1" dirty="0" err="1"/>
              <a:t>squared_hinge</a:t>
            </a:r>
            <a:r>
              <a:rPr lang="en-US" altLang="zh-CN" sz="2400" i="1" dirty="0"/>
              <a:t>’</a:t>
            </a:r>
            <a:r>
              <a:rPr lang="en-US" altLang="zh-CN" sz="2400" dirty="0"/>
              <a:t>, </a:t>
            </a:r>
            <a:r>
              <a:rPr lang="en-US" altLang="zh-CN" sz="2400" i="1" dirty="0"/>
              <a:t>dual=True</a:t>
            </a:r>
            <a:r>
              <a:rPr lang="en-US" altLang="zh-CN" sz="2400" dirty="0"/>
              <a:t>, </a:t>
            </a:r>
            <a:r>
              <a:rPr lang="en-US" altLang="zh-CN" sz="2400" i="1" dirty="0" err="1"/>
              <a:t>tol</a:t>
            </a:r>
            <a:r>
              <a:rPr lang="en-US" altLang="zh-CN" sz="2400" i="1" dirty="0"/>
              <a:t>=0.0001</a:t>
            </a:r>
            <a:r>
              <a:rPr lang="en-US" altLang="zh-CN" sz="2400" dirty="0"/>
              <a:t>, </a:t>
            </a:r>
            <a:r>
              <a:rPr lang="en-US" altLang="zh-CN" sz="2400" i="1" dirty="0"/>
              <a:t>C=1.0</a:t>
            </a:r>
            <a:r>
              <a:rPr lang="en-US" altLang="zh-CN" sz="2400" dirty="0"/>
              <a:t>, </a:t>
            </a:r>
            <a:r>
              <a:rPr lang="en-US" altLang="zh-CN" sz="2400" i="1" dirty="0" err="1"/>
              <a:t>multi_class</a:t>
            </a:r>
            <a:r>
              <a:rPr lang="en-US" altLang="zh-CN" sz="2400" i="1" dirty="0"/>
              <a:t>=’</a:t>
            </a:r>
            <a:r>
              <a:rPr lang="en-US" altLang="zh-CN" sz="2400" i="1" dirty="0" err="1"/>
              <a:t>ovr</a:t>
            </a:r>
            <a:r>
              <a:rPr lang="en-US" altLang="zh-CN" sz="2400" i="1" dirty="0"/>
              <a:t>’</a:t>
            </a:r>
            <a:r>
              <a:rPr lang="en-US" altLang="zh-CN" sz="2400" dirty="0"/>
              <a:t>, </a:t>
            </a:r>
            <a:r>
              <a:rPr lang="en-US" altLang="zh-CN" sz="2400" i="1" dirty="0" err="1"/>
              <a:t>fit_intercept</a:t>
            </a:r>
            <a:r>
              <a:rPr lang="en-US" altLang="zh-CN" sz="2400" i="1" dirty="0"/>
              <a:t>=True</a:t>
            </a:r>
            <a:r>
              <a:rPr lang="en-US" altLang="zh-CN" sz="2400" dirty="0"/>
              <a:t>, </a:t>
            </a:r>
            <a:r>
              <a:rPr lang="en-US" altLang="zh-CN" sz="2400" i="1" dirty="0" err="1"/>
              <a:t>intercept_scaling</a:t>
            </a:r>
            <a:r>
              <a:rPr lang="en-US" altLang="zh-CN" sz="2400" i="1" dirty="0"/>
              <a:t>=1</a:t>
            </a:r>
            <a:r>
              <a:rPr lang="en-US" altLang="zh-CN" sz="2400" dirty="0"/>
              <a:t>, </a:t>
            </a:r>
            <a:r>
              <a:rPr lang="en-US" altLang="zh-CN" sz="2400" i="1" dirty="0" err="1"/>
              <a:t>class_weight</a:t>
            </a:r>
            <a:r>
              <a:rPr lang="en-US" altLang="zh-CN" sz="2400" i="1" dirty="0"/>
              <a:t>=None</a:t>
            </a:r>
            <a:r>
              <a:rPr lang="en-US" altLang="zh-CN" sz="2400" dirty="0"/>
              <a:t>, </a:t>
            </a:r>
            <a:r>
              <a:rPr lang="en-US" altLang="zh-CN" sz="2400" i="1" dirty="0"/>
              <a:t>verbose=0</a:t>
            </a:r>
            <a:r>
              <a:rPr lang="en-US" altLang="zh-CN" sz="2400" dirty="0"/>
              <a:t>, </a:t>
            </a:r>
            <a:r>
              <a:rPr lang="en-US" altLang="zh-CN" sz="2400" i="1" dirty="0" err="1"/>
              <a:t>random_state</a:t>
            </a:r>
            <a:r>
              <a:rPr lang="en-US" altLang="zh-CN" sz="2400" i="1" dirty="0"/>
              <a:t>=None</a:t>
            </a:r>
            <a:r>
              <a:rPr lang="en-US" altLang="zh-CN" sz="2400" dirty="0"/>
              <a:t>, </a:t>
            </a:r>
            <a:r>
              <a:rPr lang="en-US" altLang="zh-CN" sz="2400" i="1" dirty="0" err="1"/>
              <a:t>max_iter</a:t>
            </a:r>
            <a:r>
              <a:rPr lang="en-US" altLang="zh-CN" sz="2400" i="1" dirty="0"/>
              <a:t>=1000</a:t>
            </a:r>
            <a:r>
              <a:rPr lang="en-US" altLang="zh-CN" sz="2400" dirty="0"/>
              <a:t>)</a:t>
            </a:r>
            <a:endParaRPr lang="zh-CN" altLang="en-US" sz="2400" dirty="0"/>
          </a:p>
        </p:txBody>
      </p:sp>
    </p:spTree>
    <p:extLst>
      <p:ext uri="{BB962C8B-B14F-4D97-AF65-F5344CB8AC3E}">
        <p14:creationId xmlns:p14="http://schemas.microsoft.com/office/powerpoint/2010/main" val="9808088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smtClean="0">
                <a:solidFill>
                  <a:schemeClr val="tx1"/>
                </a:solidFill>
                <a:latin typeface="Microsoft YaHei" charset="-122"/>
                <a:ea typeface="Microsoft YaHei" charset="-122"/>
                <a:cs typeface="Microsoft YaHei" charset="-122"/>
              </a:rPr>
              <a:t>LinearSVC</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extLst/>
          </p:nvPr>
        </p:nvGraphicFramePr>
        <p:xfrm>
          <a:off x="119675" y="1196752"/>
          <a:ext cx="11952650" cy="4837177"/>
        </p:xfrm>
        <a:graphic>
          <a:graphicData uri="http://schemas.openxmlformats.org/drawingml/2006/table">
            <a:tbl>
              <a:tblPr firstRow="1" bandRow="1">
                <a:tableStyleId>{5C22544A-7EE6-4342-B048-85BDC9FD1C3A}</a:tableStyleId>
              </a:tblPr>
              <a:tblGrid>
                <a:gridCol w="2231909">
                  <a:extLst>
                    <a:ext uri="{9D8B030D-6E8A-4147-A177-3AD203B41FA5}">
                      <a16:colId xmlns="" xmlns:a16="http://schemas.microsoft.com/office/drawing/2014/main" val="20000"/>
                    </a:ext>
                  </a:extLst>
                </a:gridCol>
                <a:gridCol w="5760640">
                  <a:extLst>
                    <a:ext uri="{9D8B030D-6E8A-4147-A177-3AD203B41FA5}">
                      <a16:colId xmlns="" xmlns:a16="http://schemas.microsoft.com/office/drawing/2014/main" val="20001"/>
                    </a:ext>
                  </a:extLst>
                </a:gridCol>
                <a:gridCol w="3960101"/>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480855">
                <a:tc>
                  <a:txBody>
                    <a:bodyPr/>
                    <a:lstStyle/>
                    <a:p>
                      <a:pPr algn="l"/>
                      <a:r>
                        <a:rPr lang="en-US" altLang="zh-CN" sz="1800" b="0" i="0" dirty="0" smtClean="0">
                          <a:solidFill>
                            <a:schemeClr val="tx1"/>
                          </a:solidFill>
                          <a:latin typeface="Microsoft YaHei" charset="-122"/>
                          <a:ea typeface="Microsoft YaHei" charset="-122"/>
                          <a:cs typeface="Microsoft YaHei" charset="-122"/>
                        </a:rPr>
                        <a:t>penalty</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latin typeface="Microsoft YaHei" charset="-122"/>
                          <a:ea typeface="Microsoft YaHei" charset="-122"/>
                          <a:cs typeface="Microsoft YaHei" charset="-122"/>
                        </a:rPr>
                        <a:t>惩罚函数／正则函数，支持</a:t>
                      </a:r>
                      <a:r>
                        <a:rPr lang="en-US" altLang="zh-CN" sz="1800" b="0" dirty="0" smtClean="0">
                          <a:solidFill>
                            <a:schemeClr val="tx1"/>
                          </a:solidFill>
                          <a:latin typeface="Microsoft YaHei" charset="-122"/>
                          <a:ea typeface="Microsoft YaHei" charset="-122"/>
                          <a:cs typeface="Microsoft YaHei" charset="-122"/>
                        </a:rPr>
                        <a:t>L2</a:t>
                      </a:r>
                      <a:r>
                        <a:rPr lang="zh-CN" altLang="en-US" sz="1800" b="0" dirty="0" smtClean="0">
                          <a:solidFill>
                            <a:schemeClr val="tx1"/>
                          </a:solidFill>
                          <a:latin typeface="Microsoft YaHei" charset="-122"/>
                          <a:ea typeface="Microsoft YaHei" charset="-122"/>
                          <a:cs typeface="Microsoft YaHei" charset="-122"/>
                        </a:rPr>
                        <a:t>正则和</a:t>
                      </a:r>
                      <a:r>
                        <a:rPr lang="en-US" altLang="zh-CN" sz="1800" b="0" dirty="0" smtClean="0">
                          <a:solidFill>
                            <a:schemeClr val="tx1"/>
                          </a:solidFill>
                          <a:latin typeface="Microsoft YaHei" charset="-122"/>
                          <a:ea typeface="Microsoft YaHei" charset="-122"/>
                          <a:cs typeface="Microsoft YaHei" charset="-122"/>
                        </a:rPr>
                        <a:t>L1</a:t>
                      </a:r>
                      <a:r>
                        <a:rPr lang="zh-CN" altLang="en-US" sz="1800" b="0" dirty="0" smtClean="0">
                          <a:solidFill>
                            <a:schemeClr val="tx1"/>
                          </a:solidFill>
                          <a:latin typeface="Microsoft YaHei" charset="-122"/>
                          <a:ea typeface="Microsoft YaHei" charset="-122"/>
                          <a:cs typeface="Microsoft YaHei" charset="-122"/>
                        </a:rPr>
                        <a:t>正则，</a:t>
                      </a:r>
                      <a:r>
                        <a:rPr lang="zh-CN" altLang="en-US" sz="1800" b="0" kern="1200" dirty="0" smtClean="0">
                          <a:solidFill>
                            <a:schemeClr val="tx1"/>
                          </a:solidFill>
                          <a:latin typeface="Microsoft YaHei" charset="-122"/>
                          <a:ea typeface="Microsoft YaHei" charset="-122"/>
                          <a:cs typeface="Microsoft YaHei" charset="-122"/>
                        </a:rPr>
                        <a:t>默认</a:t>
                      </a:r>
                      <a:r>
                        <a:rPr lang="zh-CN" altLang="en-US" sz="1800" b="0" dirty="0" smtClean="0">
                          <a:solidFill>
                            <a:schemeClr val="tx1"/>
                          </a:solidFill>
                          <a:latin typeface="Microsoft YaHei" charset="-122"/>
                          <a:ea typeface="Microsoft YaHei" charset="-122"/>
                          <a:cs typeface="Microsoft YaHei" charset="-122"/>
                        </a:rPr>
                        <a:t>：</a:t>
                      </a:r>
                      <a:r>
                        <a:rPr lang="en-US" altLang="zh-CN" sz="1800" b="0" dirty="0" smtClean="0">
                          <a:solidFill>
                            <a:schemeClr val="tx1"/>
                          </a:solidFill>
                          <a:latin typeface="Microsoft YaHei" charset="-122"/>
                          <a:ea typeface="Microsoft YaHei" charset="-122"/>
                          <a:cs typeface="Microsoft YaHei" charset="-122"/>
                        </a:rPr>
                        <a:t>L2</a:t>
                      </a:r>
                    </a:p>
                  </a:txBody>
                  <a:tcPr marL="121920" marR="121920" marT="60960" marB="60960"/>
                </a:tc>
                <a:tc>
                  <a:txBody>
                    <a:bodyPr/>
                    <a:lstStyle/>
                    <a:p>
                      <a:pPr algn="l"/>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704822">
                <a:tc>
                  <a:txBody>
                    <a:bodyPr/>
                    <a:lstStyle/>
                    <a:p>
                      <a:pPr algn="l"/>
                      <a:r>
                        <a:rPr lang="en-US" altLang="zh-CN" sz="1800" i="1" dirty="0" smtClean="0">
                          <a:solidFill>
                            <a:schemeClr val="tx1"/>
                          </a:solidFill>
                          <a:latin typeface="Microsoft YaHei" charset="-122"/>
                          <a:ea typeface="Microsoft YaHei" charset="-122"/>
                          <a:cs typeface="Microsoft YaHei" charset="-122"/>
                        </a:rPr>
                        <a:t>loss</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损失函数，支持</a:t>
                      </a:r>
                      <a:r>
                        <a:rPr lang="zh-CN" altLang="en-US" sz="1800" dirty="0" smtClean="0">
                          <a:latin typeface="Microsoft YaHei" charset="-122"/>
                          <a:ea typeface="Microsoft YaHei" charset="-122"/>
                          <a:cs typeface="Microsoft YaHei" charset="-122"/>
                        </a:rPr>
                        <a:t>标准的合页损失</a:t>
                      </a:r>
                      <a:r>
                        <a:rPr lang="en-US" altLang="zh-CN" sz="1800" dirty="0" smtClean="0">
                          <a:latin typeface="Microsoft YaHei" charset="-122"/>
                          <a:ea typeface="Microsoft YaHei" charset="-122"/>
                          <a:cs typeface="Microsoft YaHei" charset="-122"/>
                        </a:rPr>
                        <a:t>‘hinge’ </a:t>
                      </a:r>
                      <a:r>
                        <a:rPr lang="zh-CN" altLang="en-US" sz="1800" dirty="0" smtClean="0">
                          <a:latin typeface="Microsoft YaHei" charset="-122"/>
                          <a:ea typeface="Microsoft YaHei" charset="-122"/>
                          <a:cs typeface="Microsoft YaHei" charset="-122"/>
                        </a:rPr>
                        <a:t>和合页损失的平方</a:t>
                      </a:r>
                      <a:r>
                        <a:rPr lang="en-US" altLang="zh-CN" sz="1800" dirty="0" smtClean="0">
                          <a:latin typeface="Microsoft YaHei" charset="-122"/>
                          <a:ea typeface="Microsoft YaHei" charset="-122"/>
                          <a:cs typeface="Microsoft YaHei" charset="-122"/>
                        </a:rPr>
                        <a:t>‘</a:t>
                      </a:r>
                      <a:r>
                        <a:rPr lang="en-US" altLang="zh-CN" sz="1800" dirty="0" err="1" smtClean="0">
                          <a:latin typeface="Microsoft YaHei" charset="-122"/>
                          <a:ea typeface="Microsoft YaHei" charset="-122"/>
                          <a:cs typeface="Microsoft YaHei" charset="-122"/>
                        </a:rPr>
                        <a:t>squared_hinge</a:t>
                      </a:r>
                      <a:r>
                        <a:rPr lang="en-US" altLang="zh-CN" sz="1800" dirty="0" smtClean="0">
                          <a:latin typeface="Microsoft YaHei" charset="-122"/>
                          <a:ea typeface="Microsoft YaHei" charset="-122"/>
                          <a:cs typeface="Microsoft YaHei" charset="-122"/>
                        </a:rPr>
                        <a:t>’ </a:t>
                      </a:r>
                      <a:r>
                        <a:rPr lang="zh-CN" altLang="en-US" sz="1800" dirty="0" smtClean="0">
                          <a:latin typeface="Microsoft YaHei" charset="-122"/>
                          <a:ea typeface="Microsoft YaHei" charset="-122"/>
                          <a:cs typeface="Microsoft YaHei" charset="-122"/>
                        </a:rPr>
                        <a:t>。</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704822">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dual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原问题（</a:t>
                      </a:r>
                      <a:r>
                        <a:rPr lang="en-US" altLang="zh-CN" sz="1800" b="0" i="0" kern="1200" dirty="0" smtClean="0">
                          <a:solidFill>
                            <a:schemeClr val="tx1"/>
                          </a:solidFill>
                          <a:effectLst/>
                          <a:latin typeface="Microsoft YaHei" charset="-122"/>
                          <a:ea typeface="Microsoft YaHei" charset="-122"/>
                          <a:cs typeface="Microsoft YaHei" charset="-122"/>
                        </a:rPr>
                        <a:t>primal</a:t>
                      </a:r>
                      <a:r>
                        <a:rPr lang="zh-CN" altLang="en-US" sz="1800" b="0" dirty="0" smtClean="0">
                          <a:solidFill>
                            <a:schemeClr val="tx1"/>
                          </a:solidFill>
                          <a:latin typeface="Microsoft YaHei" charset="-122"/>
                          <a:ea typeface="Microsoft YaHei" charset="-122"/>
                          <a:cs typeface="Microsoft YaHei" charset="-122"/>
                        </a:rPr>
                        <a:t>）还是对偶问题求解。</a:t>
                      </a:r>
                      <a:r>
                        <a:rPr lang="zh-CN" altLang="en-US" sz="1800" b="0" kern="1200" dirty="0" smtClean="0">
                          <a:solidFill>
                            <a:schemeClr val="tx1"/>
                          </a:solidFill>
                          <a:latin typeface="Microsoft YaHei" charset="-122"/>
                          <a:ea typeface="Microsoft YaHei" charset="-122"/>
                          <a:cs typeface="Microsoft YaHei" charset="-122"/>
                        </a:rPr>
                        <a:t>默认</a:t>
                      </a:r>
                      <a:r>
                        <a:rPr lang="zh-CN" altLang="en-US" sz="1800" b="0" dirty="0" smtClean="0">
                          <a:solidFill>
                            <a:schemeClr val="tx1"/>
                          </a:solidFill>
                          <a:latin typeface="Microsoft YaHei" charset="-122"/>
                          <a:ea typeface="Microsoft YaHei" charset="-122"/>
                          <a:cs typeface="Microsoft YaHei" charset="-122"/>
                        </a:rPr>
                        <a:t>：</a:t>
                      </a:r>
                      <a:r>
                        <a:rPr lang="en-US" altLang="zh-CN" sz="1800" b="0" i="0" kern="1200" smtClean="0">
                          <a:solidFill>
                            <a:schemeClr val="tx1"/>
                          </a:solidFill>
                          <a:effectLst/>
                          <a:latin typeface="Microsoft YaHei" charset="-122"/>
                          <a:ea typeface="Microsoft YaHei" charset="-122"/>
                          <a:cs typeface="Microsoft YaHei" charset="-122"/>
                        </a:rPr>
                        <a:t>True</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tx1"/>
                          </a:solidFill>
                          <a:effectLst/>
                          <a:latin typeface="Microsoft YaHei" charset="-122"/>
                          <a:ea typeface="Microsoft YaHei" charset="-122"/>
                          <a:cs typeface="Microsoft YaHei" charset="-122"/>
                        </a:rPr>
                        <a:t>当样本数</a:t>
                      </a:r>
                      <a:r>
                        <a:rPr lang="en-US" altLang="zh-CN" sz="1800" b="0" i="0" kern="1200" dirty="0" err="1" smtClean="0">
                          <a:solidFill>
                            <a:schemeClr val="tx1"/>
                          </a:solidFill>
                          <a:effectLst/>
                          <a:latin typeface="Microsoft YaHei" charset="-122"/>
                          <a:ea typeface="Microsoft YaHei" charset="-122"/>
                          <a:cs typeface="Microsoft YaHei" charset="-122"/>
                        </a:rPr>
                        <a:t>n_samples</a:t>
                      </a:r>
                      <a:r>
                        <a:rPr lang="en-US" altLang="zh-CN" sz="1800" b="0" i="0" kern="1200" dirty="0" smtClean="0">
                          <a:solidFill>
                            <a:schemeClr val="tx1"/>
                          </a:solidFill>
                          <a:effectLst/>
                          <a:latin typeface="Microsoft YaHei" charset="-122"/>
                          <a:ea typeface="Microsoft YaHei" charset="-122"/>
                          <a:cs typeface="Microsoft YaHei" charset="-122"/>
                        </a:rPr>
                        <a:t>&gt;</a:t>
                      </a:r>
                      <a:r>
                        <a:rPr lang="zh-CN" altLang="en-US" sz="1800" b="0" i="0" kern="1200" dirty="0" smtClean="0">
                          <a:solidFill>
                            <a:schemeClr val="tx1"/>
                          </a:solidFill>
                          <a:effectLst/>
                          <a:latin typeface="Microsoft YaHei" charset="-122"/>
                          <a:ea typeface="Microsoft YaHei" charset="-122"/>
                          <a:cs typeface="Microsoft YaHei" charset="-122"/>
                        </a:rPr>
                        <a:t>特征数目</a:t>
                      </a:r>
                      <a:r>
                        <a:rPr lang="en-US" altLang="zh-CN" sz="1800" b="0" i="0" kern="1200" dirty="0" err="1" smtClean="0">
                          <a:solidFill>
                            <a:schemeClr val="tx1"/>
                          </a:solidFill>
                          <a:effectLst/>
                          <a:latin typeface="Microsoft YaHei" charset="-122"/>
                          <a:ea typeface="Microsoft YaHei" charset="-122"/>
                          <a:cs typeface="Microsoft YaHei" charset="-122"/>
                        </a:rPr>
                        <a:t>n_features</a:t>
                      </a:r>
                      <a:r>
                        <a:rPr lang="zh-CN" altLang="en-US" sz="1800" b="0" i="0" kern="1200" dirty="0" smtClean="0">
                          <a:solidFill>
                            <a:schemeClr val="tx1"/>
                          </a:solidFill>
                          <a:effectLst/>
                          <a:latin typeface="Microsoft YaHei" charset="-122"/>
                          <a:ea typeface="Microsoft YaHei" charset="-122"/>
                          <a:cs typeface="Microsoft YaHei" charset="-122"/>
                        </a:rPr>
                        <a:t>时，原问题求解更简单。</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2"/>
                  </a:ext>
                </a:extLst>
              </a:tr>
              <a:tr h="480855">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迭代终止判据的误差范围</a:t>
                      </a:r>
                      <a:r>
                        <a:rPr lang="zh-CN" altLang="en-US" sz="1800" b="0" dirty="0" smtClean="0">
                          <a:solidFill>
                            <a:schemeClr val="tx1"/>
                          </a:solidFill>
                          <a:latin typeface="Microsoft YaHei" charset="-122"/>
                          <a:ea typeface="Microsoft YaHei" charset="-122"/>
                          <a:cs typeface="Microsoft YaHei" charset="-122"/>
                        </a:rPr>
                        <a:t>。</a:t>
                      </a:r>
                      <a:r>
                        <a:rPr lang="zh-CN" altLang="en-US" sz="1800" b="0" kern="1200" dirty="0" smtClean="0">
                          <a:solidFill>
                            <a:schemeClr val="tx1"/>
                          </a:solidFill>
                          <a:latin typeface="Microsoft YaHei" charset="-122"/>
                          <a:ea typeface="Microsoft YaHei" charset="-122"/>
                          <a:cs typeface="Microsoft YaHei" charset="-122"/>
                        </a:rPr>
                        <a:t>默认</a:t>
                      </a:r>
                      <a:r>
                        <a:rPr lang="en-US" altLang="zh-CN" sz="1800" b="0" dirty="0" smtClean="0">
                          <a:solidFill>
                            <a:schemeClr val="tx1"/>
                          </a:solidFill>
                          <a:latin typeface="Microsoft YaHei" charset="-122"/>
                          <a:ea typeface="Microsoft YaHei" charset="-122"/>
                          <a:cs typeface="Microsoft YaHei" charset="-122"/>
                        </a:rPr>
                        <a:t>:</a:t>
                      </a:r>
                      <a:r>
                        <a:rPr lang="mr-IN" altLang="zh-CN" sz="1800" b="0" i="0" kern="1200" dirty="0" smtClean="0">
                          <a:solidFill>
                            <a:schemeClr val="tx1"/>
                          </a:solidFill>
                          <a:effectLst/>
                          <a:latin typeface="Microsoft YaHei" charset="-122"/>
                          <a:ea typeface="Microsoft YaHei" charset="-122"/>
                          <a:cs typeface="Microsoft YaHei" charset="-122"/>
                        </a:rPr>
                        <a:t>1e-4</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损失函数项的系数。默认：</a:t>
                      </a:r>
                      <a:r>
                        <a:rPr lang="en-US" altLang="zh-CN" sz="1800" b="0" kern="1200" dirty="0" smtClean="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4"/>
                  </a:ext>
                </a:extLst>
              </a:tr>
              <a:tr h="55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multi_class</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多类分类处理策略，可为</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 </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1</a:t>
                      </a:r>
                      <a:r>
                        <a:rPr lang="zh-CN" altLang="en-US" sz="1800" b="0" i="0" kern="1200" dirty="0" smtClean="0">
                          <a:solidFill>
                            <a:schemeClr val="tx1"/>
                          </a:solidFill>
                          <a:effectLst/>
                          <a:latin typeface="Microsoft YaHei" charset="-122"/>
                          <a:ea typeface="Microsoft YaHei" charset="-122"/>
                          <a:cs typeface="Microsoft YaHei" charset="-122"/>
                        </a:rPr>
                        <a:t>对多，将多类分类转化为多个两类分类问题，</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是一起优化多个分类的目标函数</a:t>
                      </a:r>
                      <a:r>
                        <a:rPr lang="zh-CN" altLang="en-US" sz="1800" b="0" i="0" kern="1200" dirty="0" smtClean="0">
                          <a:solidFill>
                            <a:schemeClr val="tx1"/>
                          </a:solidFill>
                          <a:effectLst/>
                          <a:latin typeface="Microsoft YaHei" charset="-122"/>
                          <a:ea typeface="Microsoft YaHei" charset="-122"/>
                          <a:cs typeface="Microsoft YaHei" charset="-122"/>
                        </a:rPr>
                        <a:t>。缺省：</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endParaRPr lang="zh-CN" altLang="en-US" sz="1800" b="1"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理论上看起来很好，实际上很少用，因为分类效果没有更好但计算量大。</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p:spTree>
    <p:extLst>
      <p:ext uri="{BB962C8B-B14F-4D97-AF65-F5344CB8AC3E}">
        <p14:creationId xmlns:p14="http://schemas.microsoft.com/office/powerpoint/2010/main" val="2076522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a:solidFill>
                  <a:schemeClr val="tx1"/>
                </a:solidFill>
                <a:latin typeface="Microsoft YaHei" charset="-122"/>
                <a:ea typeface="Microsoft YaHei" charset="-122"/>
                <a:cs typeface="Microsoft YaHei" charset="-122"/>
              </a:rPr>
              <a:t>LinearSVC</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extLst/>
          </p:nvPr>
        </p:nvGraphicFramePr>
        <p:xfrm>
          <a:off x="239350" y="1340768"/>
          <a:ext cx="11617290" cy="4966905"/>
        </p:xfrm>
        <a:graphic>
          <a:graphicData uri="http://schemas.openxmlformats.org/drawingml/2006/table">
            <a:tbl>
              <a:tblPr firstRow="1" bandRow="1">
                <a:tableStyleId>{5C22544A-7EE6-4342-B048-85BDC9FD1C3A}</a:tableStyleId>
              </a:tblPr>
              <a:tblGrid>
                <a:gridCol w="2077900">
                  <a:extLst>
                    <a:ext uri="{9D8B030D-6E8A-4147-A177-3AD203B41FA5}">
                      <a16:colId xmlns="" xmlns:a16="http://schemas.microsoft.com/office/drawing/2014/main" val="20000"/>
                    </a:ext>
                  </a:extLst>
                </a:gridCol>
                <a:gridCol w="5529024">
                  <a:extLst>
                    <a:ext uri="{9D8B030D-6E8A-4147-A177-3AD203B41FA5}">
                      <a16:colId xmlns="" xmlns:a16="http://schemas.microsoft.com/office/drawing/2014/main" val="20001"/>
                    </a:ext>
                  </a:extLst>
                </a:gridCol>
                <a:gridCol w="4010366"/>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备注</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dk1"/>
                          </a:solidFill>
                          <a:effectLst/>
                          <a:latin typeface="Microsoft YaHei" charset="-122"/>
                          <a:ea typeface="Microsoft YaHei" charset="-122"/>
                          <a:cs typeface="Microsoft YaHei" charset="-122"/>
                        </a:rPr>
                        <a:t>fit_intercept</a:t>
                      </a:r>
                      <a:endParaRPr lang="zh-CN" altLang="en-US" sz="1800" b="0" kern="1200" dirty="0">
                        <a:solidFill>
                          <a:srgbClr val="1A1A1A"/>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是否在决策函数中加入截距项。缺省：</a:t>
                      </a:r>
                      <a:r>
                        <a:rPr lang="en-US" altLang="zh-CN" sz="1800" b="0" kern="1200" dirty="0" smtClean="0">
                          <a:solidFill>
                            <a:schemeClr val="tx1"/>
                          </a:solidFill>
                          <a:latin typeface="Microsoft YaHei" charset="-122"/>
                          <a:ea typeface="Microsoft YaHei" charset="-122"/>
                          <a:cs typeface="Microsoft YaHei" charset="-122"/>
                        </a:rPr>
                        <a:t>True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如果数据已经中心化，可以不用。</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dk1"/>
                          </a:solidFill>
                          <a:effectLst/>
                          <a:latin typeface="Microsoft YaHei" charset="-122"/>
                          <a:ea typeface="Microsoft YaHei" charset="-122"/>
                          <a:cs typeface="Microsoft YaHei" charset="-122"/>
                        </a:rPr>
                        <a:t>intercept_scaling</a:t>
                      </a:r>
                      <a:endParaRPr lang="zh-CN" altLang="en-US" sz="1800" b="0" kern="1200" dirty="0">
                        <a:solidFill>
                          <a:srgbClr val="1A1A1A"/>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截距缩放因子，当</a:t>
                      </a:r>
                      <a:r>
                        <a:rPr lang="en-US" altLang="zh-CN" sz="1800" b="0" i="0" kern="1200" dirty="0" err="1" smtClean="0">
                          <a:solidFill>
                            <a:schemeClr val="tx1"/>
                          </a:solidFill>
                          <a:effectLst/>
                          <a:latin typeface="Microsoft YaHei" charset="-122"/>
                          <a:ea typeface="Microsoft YaHei" charset="-122"/>
                          <a:cs typeface="Microsoft YaHei" charset="-122"/>
                        </a:rPr>
                        <a:t>fit_intercept</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True</a:t>
                      </a:r>
                      <a:r>
                        <a:rPr lang="zh-CN" altLang="en-US" sz="1800" b="0" i="0" kern="1200" dirty="0" smtClean="0">
                          <a:solidFill>
                            <a:schemeClr val="tx1"/>
                          </a:solidFill>
                          <a:effectLst/>
                          <a:latin typeface="Microsoft YaHei" charset="-122"/>
                          <a:ea typeface="Microsoft YaHei" charset="-122"/>
                          <a:cs typeface="Microsoft YaHei" charset="-122"/>
                        </a:rPr>
                        <a:t>且时，输入为</a:t>
                      </a:r>
                      <a:r>
                        <a:rPr lang="en-US" altLang="zh-CN" sz="1800" dirty="0" smtClean="0">
                          <a:effectLst/>
                          <a:latin typeface="Microsoft YaHei" charset="-122"/>
                          <a:ea typeface="Microsoft YaHei" charset="-122"/>
                          <a:cs typeface="Microsoft YaHei" charset="-122"/>
                        </a:rPr>
                        <a:t>[x,</a:t>
                      </a:r>
                      <a:r>
                        <a:rPr lang="en-US" altLang="zh-CN" sz="1800" dirty="0" smtClean="0">
                          <a:latin typeface="Microsoft YaHei" charset="-122"/>
                          <a:ea typeface="Microsoft YaHei" charset="-122"/>
                          <a:cs typeface="Microsoft YaHei" charset="-122"/>
                        </a:rPr>
                        <a:t> </a:t>
                      </a:r>
                      <a:r>
                        <a:rPr lang="en-US" altLang="zh-CN" sz="1800" dirty="0" err="1" smtClean="0">
                          <a:effectLst/>
                          <a:latin typeface="Microsoft YaHei" charset="-122"/>
                          <a:ea typeface="Microsoft YaHei" charset="-122"/>
                          <a:cs typeface="Microsoft YaHei" charset="-122"/>
                        </a:rPr>
                        <a:t>self.intercept_scaling</a:t>
                      </a:r>
                      <a:r>
                        <a:rPr lang="en-US" altLang="zh-CN" sz="1800" dirty="0" smtClean="0">
                          <a:effectLst/>
                          <a:latin typeface="Microsoft YaHei" charset="-122"/>
                          <a:ea typeface="Microsoft YaHei" charset="-122"/>
                          <a:cs typeface="Microsoft YaHei" charset="-122"/>
                        </a:rPr>
                        <a:t>]</a:t>
                      </a:r>
                      <a:r>
                        <a:rPr lang="zh-CN" altLang="en-US" sz="1800" dirty="0" smtClean="0">
                          <a:effectLst/>
                          <a:latin typeface="Microsoft YaHei" charset="-122"/>
                          <a:ea typeface="Microsoft YaHei" charset="-122"/>
                          <a:cs typeface="Microsoft YaHei" charset="-122"/>
                        </a:rPr>
                        <a:t>，即对输入特征加入</a:t>
                      </a:r>
                      <a:r>
                        <a:rPr lang="en-US" altLang="zh-CN" sz="1800" dirty="0" smtClean="0">
                          <a:effectLst/>
                          <a:latin typeface="Microsoft YaHei" charset="-122"/>
                          <a:ea typeface="Microsoft YaHei" charset="-122"/>
                          <a:cs typeface="Microsoft YaHei" charset="-122"/>
                        </a:rPr>
                        <a:t>1</a:t>
                      </a:r>
                      <a:r>
                        <a:rPr lang="zh-CN" altLang="en-US" sz="1800" dirty="0" smtClean="0">
                          <a:effectLst/>
                          <a:latin typeface="Microsoft YaHei" charset="-122"/>
                          <a:ea typeface="Microsoft YaHei" charset="-122"/>
                          <a:cs typeface="Microsoft YaHei" charset="-122"/>
                        </a:rPr>
                        <a:t>维常数项</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增加的常数项系数也受到</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l1/l2 </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正则的惩罚，所以要适当增大常数项。</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class_weight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不同类别样本的权重，用户指定每类样本权重或</a:t>
                      </a:r>
                      <a:r>
                        <a:rPr lang="en-US" altLang="zh-CN" sz="1800" b="0" i="0" kern="1200" dirty="0" smtClean="0">
                          <a:solidFill>
                            <a:schemeClr val="tx1"/>
                          </a:solidFill>
                          <a:effectLst/>
                          <a:latin typeface="Microsoft YaHei" charset="-122"/>
                          <a:ea typeface="Microsoft YaHei" charset="-122"/>
                          <a:cs typeface="Microsoft YaHei" charset="-122"/>
                        </a:rPr>
                        <a:t>‘balanced’</a:t>
                      </a:r>
                      <a:r>
                        <a:rPr lang="zh-CN" altLang="en-US" sz="1800" b="0" i="0" kern="1200" dirty="0" smtClean="0">
                          <a:solidFill>
                            <a:schemeClr val="tx1"/>
                          </a:solidFill>
                          <a:effectLst/>
                          <a:latin typeface="Microsoft YaHei" charset="-122"/>
                          <a:ea typeface="Microsoft YaHei" charset="-122"/>
                          <a:cs typeface="Microsoft YaHei" charset="-122"/>
                        </a:rPr>
                        <a:t>（每类样本权重与该类样本出现比例成反比）。</a:t>
                      </a:r>
                      <a:r>
                        <a:rPr lang="zh-CN" altLang="en-US" sz="1800" b="0" kern="1200" dirty="0" smtClean="0">
                          <a:solidFill>
                            <a:schemeClr val="tx1"/>
                          </a:solidFill>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在损失计算中，对不同类别的样本施加相应的权重。</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57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icrosoft YaHei" charset="-122"/>
                          <a:ea typeface="Microsoft YaHei" charset="-122"/>
                          <a:cs typeface="Microsoft YaHei" charset="-122"/>
                        </a:rPr>
                        <a:t>verbose</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是否详细输出</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4"/>
                  </a:ext>
                </a:extLst>
              </a:tr>
              <a:tr h="559712">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en-US" altLang="zh-CN" sz="1800" dirty="0" err="1" smtClean="0">
                          <a:solidFill>
                            <a:schemeClr val="tx1"/>
                          </a:solidFill>
                          <a:latin typeface="Microsoft YaHei" charset="-122"/>
                          <a:ea typeface="Microsoft YaHei" charset="-122"/>
                          <a:cs typeface="Microsoft YaHei" charset="-122"/>
                        </a:rPr>
                        <a:t>random_state</a:t>
                      </a:r>
                      <a:endParaRPr lang="en-US" altLang="zh-CN" sz="18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zh-CN" altLang="en-US" sz="1800" dirty="0" smtClean="0">
                          <a:solidFill>
                            <a:schemeClr val="tx1"/>
                          </a:solidFill>
                          <a:latin typeface="Microsoft YaHei" charset="-122"/>
                          <a:ea typeface="Microsoft YaHei" charset="-122"/>
                          <a:cs typeface="Microsoft YaHei" charset="-122"/>
                        </a:rPr>
                        <a:t>随机种子。如果随机种子相同，每次洗牌得到的结果一样。可设置为某个整数</a:t>
                      </a:r>
                      <a:endParaRPr lang="en-US" altLang="zh-CN" sz="18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5"/>
                  </a:ext>
                </a:extLst>
              </a:tr>
              <a:tr h="772160">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max_iter</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latin typeface="Microsoft YaHei" charset="-122"/>
                          <a:ea typeface="Microsoft YaHei" charset="-122"/>
                          <a:cs typeface="Microsoft YaHei" charset="-122"/>
                        </a:rPr>
                        <a:t>最大迭代次数</a:t>
                      </a:r>
                      <a:r>
                        <a:rPr lang="zh-CN" altLang="en-US" sz="1800" b="0" i="0" kern="1200" dirty="0" smtClean="0">
                          <a:solidFill>
                            <a:schemeClr val="tx1"/>
                          </a:solidFill>
                          <a:effectLst/>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1000</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14640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endParaRPr kumimoji="1" lang="zh-CN" altLang="en-US" dirty="0"/>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r>
              <a:rPr lang="zh-CN" altLang="en-US" dirty="0"/>
              <a:t>的</a:t>
            </a:r>
            <a:r>
              <a:rPr lang="zh-CN" altLang="en-US" dirty="0" smtClean="0"/>
              <a:t>属性</a:t>
            </a:r>
            <a:endParaRPr kumimoji="1" lang="zh-CN" altLang="en-US" dirty="0"/>
          </a:p>
        </p:txBody>
      </p:sp>
      <p:graphicFrame>
        <p:nvGraphicFramePr>
          <p:cNvPr id="10" name="内容占位符 4"/>
          <p:cNvGraphicFramePr>
            <a:graphicFrameLocks/>
          </p:cNvGraphicFramePr>
          <p:nvPr>
            <p:extLst>
              <p:ext uri="{D42A27DB-BD31-4B8C-83A1-F6EECF244321}">
                <p14:modId xmlns:p14="http://schemas.microsoft.com/office/powerpoint/2010/main" val="1573653048"/>
              </p:ext>
            </p:extLst>
          </p:nvPr>
        </p:nvGraphicFramePr>
        <p:xfrm>
          <a:off x="746126" y="2703353"/>
          <a:ext cx="11166240" cy="1440609"/>
        </p:xfrm>
        <a:graphic>
          <a:graphicData uri="http://schemas.openxmlformats.org/drawingml/2006/table">
            <a:tbl>
              <a:tblPr firstRow="1" bandRow="1">
                <a:tableStyleId>{5C22544A-7EE6-4342-B048-85BDC9FD1C3A}</a:tableStyleId>
              </a:tblPr>
              <a:tblGrid>
                <a:gridCol w="2231644">
                  <a:extLst>
                    <a:ext uri="{9D8B030D-6E8A-4147-A177-3AD203B41FA5}">
                      <a16:colId xmlns="" xmlns:a16="http://schemas.microsoft.com/office/drawing/2014/main" xmlns:a14="http://schemas.microsoft.com/office/drawing/2010/main" xmlns:mc="http://schemas.openxmlformats.org/markup-compatibility/2006" val="20000"/>
                    </a:ext>
                  </a:extLst>
                </a:gridCol>
                <a:gridCol w="4793901">
                  <a:extLst>
                    <a:ext uri="{9D8B030D-6E8A-4147-A177-3AD203B41FA5}">
                      <a16:colId xmlns="" xmlns:a16="http://schemas.microsoft.com/office/drawing/2014/main" xmlns:a14="http://schemas.microsoft.com/office/drawing/2010/main" xmlns:mc="http://schemas.openxmlformats.org/markup-compatibility/2006" val="20001"/>
                    </a:ext>
                  </a:extLst>
                </a:gridCol>
                <a:gridCol w="4140695"/>
              </a:tblGrid>
              <a:tr h="347013">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xmlns:mc="http://schemas.openxmlformats.org/markup-compatibility/2006" val="10000"/>
                  </a:ext>
                </a:extLst>
              </a:tr>
              <a:tr h="614601">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回归系数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xmlns:mc="http://schemas.openxmlformats.org/markup-compatibility/2006"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xmlns:mc="http://schemas.openxmlformats.org/markup-compatibility/2006" val="10002"/>
                  </a:ext>
                </a:extLst>
              </a:tr>
            </a:tbl>
          </a:graphicData>
        </a:graphic>
      </p:graphicFrame>
    </p:spTree>
    <p:extLst>
      <p:ext uri="{BB962C8B-B14F-4D97-AF65-F5344CB8AC3E}">
        <p14:creationId xmlns:p14="http://schemas.microsoft.com/office/powerpoint/2010/main" val="163563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r>
              <a:rPr lang="zh-CN" altLang="en-US" dirty="0" smtClean="0"/>
              <a:t>的方法</a:t>
            </a:r>
            <a:endParaRPr kumimoji="1" lang="zh-CN" altLang="en-US" dirty="0"/>
          </a:p>
        </p:txBody>
      </p:sp>
      <mc:AlternateContent xmlns:mc="http://schemas.openxmlformats.org/markup-compatibility/2006">
        <mc:Choice xmlns:a14="http://schemas.microsoft.com/office/drawing/2010/main" Requires="a14">
          <p:graphicFrame>
            <p:nvGraphicFramePr>
              <p:cNvPr id="4" name="内容占位符 4"/>
              <p:cNvGraphicFramePr>
                <a:graphicFrameLocks/>
              </p:cNvGraphicFramePr>
              <p:nvPr>
                <p:extLst>
                  <p:ext uri="{D42A27DB-BD31-4B8C-83A1-F6EECF244321}">
                    <p14:modId xmlns:p14="http://schemas.microsoft.com/office/powerpoint/2010/main" val="553598939"/>
                  </p:ext>
                </p:extLst>
              </p:nvPr>
            </p:nvGraphicFramePr>
            <p:xfrm>
              <a:off x="630237" y="1475964"/>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val="20000"/>
                        </a:ext>
                      </a:extLst>
                    </a:gridCol>
                    <a:gridCol w="7968208">
                      <a:extLst>
                        <a:ext uri="{9D8B030D-6E8A-4147-A177-3AD203B41FA5}">
                          <a16:colId xmlns="" xmlns:a16="http://schemas.microsoft.com/office/drawing/2014/main" val="20001"/>
                        </a:ext>
                      </a:extLst>
                    </a:gridCol>
                  </a:tblGrid>
                  <a:tr h="358686">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637353">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模型训练。参数</a:t>
                          </a:r>
                          <a14:m>
                            <m:oMath xmlns:m="http://schemas.openxmlformats.org/officeDocument/2006/math">
                              <m:r>
                                <m:rPr>
                                  <m:sty m:val="p"/>
                                </m:rPr>
                                <a:rPr lang="en-US" altLang="zh-CN" sz="1800" b="0" i="0" smtClean="0">
                                  <a:solidFill>
                                    <a:schemeClr val="tx1"/>
                                  </a:solidFill>
                                  <a:effectLst/>
                                  <a:latin typeface="Cambria Math" charset="0"/>
                                  <a:ea typeface="Microsoft YaHei" charset="-122"/>
                                  <a:cs typeface="Microsoft YaHei" charset="-122"/>
                                </a:rPr>
                                <m:t>X</m:t>
                              </m:r>
                              <m:r>
                                <a:rPr lang="en-US" altLang="zh-CN" sz="1800" b="0" i="1" smtClean="0">
                                  <a:solidFill>
                                    <a:schemeClr val="tx1"/>
                                  </a:solidFill>
                                  <a:effectLst/>
                                  <a:latin typeface="Cambria Math" charset="0"/>
                                  <a:ea typeface="Microsoft YaHei" charset="-122"/>
                                  <a:cs typeface="Microsoft YaHei" charset="-122"/>
                                </a:rPr>
                                <m:t>,</m:t>
                              </m:r>
                              <m:r>
                                <m:rPr>
                                  <m:sty m:val="p"/>
                                </m:rPr>
                                <a:rPr lang="en-US" altLang="zh-CN" sz="1800" b="0" i="0" smtClean="0">
                                  <a:solidFill>
                                    <a:schemeClr val="tx1"/>
                                  </a:solidFill>
                                  <a:effectLst/>
                                  <a:latin typeface="Cambria Math" charset="0"/>
                                  <a:ea typeface="Microsoft YaHei" charset="-122"/>
                                  <a:cs typeface="Microsoft YaHei" charset="-122"/>
                                </a:rPr>
                                <m:t>y</m:t>
                              </m:r>
                            </m:oMath>
                          </a14:m>
                          <a:r>
                            <a:rPr lang="zh-CN" altLang="en-US" sz="1800" b="0" i="0" dirty="0" smtClean="0">
                              <a:solidFill>
                                <a:schemeClr val="tx1"/>
                              </a:solidFill>
                              <a:effectLst/>
                              <a:latin typeface="Microsoft YaHei" charset="-122"/>
                              <a:ea typeface="Microsoft YaHei" charset="-122"/>
                              <a:cs typeface="Microsoft YaHei" charset="-122"/>
                            </a:rPr>
                            <a:t>为训练数据，也可以通过</a:t>
                          </a:r>
                          <a:r>
                            <a:rPr lang="en-US" altLang="zh-CN" sz="1800" b="0" dirty="0" err="1" smtClean="0">
                              <a:solidFill>
                                <a:schemeClr val="tx1"/>
                              </a:solidFill>
                              <a:effectLst/>
                              <a:latin typeface="Microsoft YaHei" charset="-122"/>
                              <a:ea typeface="Microsoft YaHei" charset="-122"/>
                              <a:cs typeface="Microsoft YaHei" charset="-122"/>
                            </a:rPr>
                            <a:t>sample_weight</a:t>
                          </a:r>
                          <a:r>
                            <a:rPr lang="zh-CN" altLang="en-US" sz="1800" b="0" dirty="0" smtClean="0">
                              <a:solidFill>
                                <a:schemeClr val="tx1"/>
                              </a:solidFill>
                              <a:effectLst/>
                              <a:latin typeface="Microsoft YaHei" charset="-122"/>
                              <a:ea typeface="Microsoft YaHei" charset="-122"/>
                              <a:cs typeface="Microsoft YaHei" charset="-122"/>
                            </a:rPr>
                            <a:t>设置每个样本的权重。</a:t>
                          </a:r>
                          <a:endParaRPr lang="en-US" altLang="zh-CN" sz="1800" b="0" i="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372136">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如果之前将系数矩阵变成了稀疏模式，再将其变回稠密模式（</a:t>
                          </a:r>
                          <a:r>
                            <a:rPr lang="en-US" altLang="zh-CN" sz="1800" dirty="0" smtClean="0">
                              <a:effectLst/>
                              <a:latin typeface="Microsoft YaHei" charset="-122"/>
                              <a:ea typeface="Microsoft YaHei" charset="-122"/>
                              <a:cs typeface="Microsoft YaHei" charset="-122"/>
                            </a:rPr>
                            <a:t>fit</a:t>
                          </a:r>
                          <a:r>
                            <a:rPr lang="zh-CN" altLang="en-US" sz="1800" dirty="0" smtClean="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tr>
                </a:tbl>
              </a:graphicData>
            </a:graphic>
          </p:graphicFrame>
        </mc:Choice>
        <mc:Fallback>
          <p:graphicFrame>
            <p:nvGraphicFramePr>
              <p:cNvPr id="4" name="内容占位符 4"/>
              <p:cNvGraphicFramePr>
                <a:graphicFrameLocks/>
              </p:cNvGraphicFramePr>
              <p:nvPr>
                <p:extLst>
                  <p:ext uri="{D42A27DB-BD31-4B8C-83A1-F6EECF244321}">
                    <p14:modId xmlns:p14="http://schemas.microsoft.com/office/powerpoint/2010/main" val="553598939"/>
                  </p:ext>
                </p:extLst>
              </p:nvPr>
            </p:nvGraphicFramePr>
            <p:xfrm>
              <a:off x="630237" y="1475964"/>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xmlns:a14="http://schemas.microsoft.com/office/drawing/2010/main" val="20000"/>
                        </a:ext>
                      </a:extLst>
                    </a:gridCol>
                    <a:gridCol w="7968208">
                      <a:extLst>
                        <a:ext uri="{9D8B030D-6E8A-4147-A177-3AD203B41FA5}">
                          <a16:colId xmlns="" xmlns:a16="http://schemas.microsoft.com/office/drawing/2014/main" xmlns:a14="http://schemas.microsoft.com/office/drawing/2010/main" val="20001"/>
                        </a:ext>
                      </a:extLst>
                    </a:gridCol>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8"/>
                          <a:stretch>
                            <a:fillRect l="-43425" t="-61818" r="-306" b="-404545"/>
                          </a:stretch>
                        </a:blipFill>
                      </a:tcPr>
                    </a:tc>
                    <a:extLst>
                      <a:ext uri="{0D108BD9-81ED-4DB2-BD59-A6C34878D82A}">
                        <a16:rowId xmlns="" xmlns:a16="http://schemas.microsoft.com/office/drawing/2014/main" xmlns:a14="http://schemas.microsoft.com/office/drawing/2010/main" val="10001"/>
                      </a:ext>
                    </a:extLst>
                  </a:tr>
                  <a:tr h="39624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如果之前将系数矩阵变成了稀疏模式，再将其变回稠密模式（</a:t>
                          </a:r>
                          <a:r>
                            <a:rPr lang="en-US" altLang="zh-CN" sz="1800" dirty="0" smtClean="0">
                              <a:effectLst/>
                              <a:latin typeface="Microsoft YaHei" charset="-122"/>
                              <a:ea typeface="Microsoft YaHei" charset="-122"/>
                              <a:cs typeface="Microsoft YaHei" charset="-122"/>
                            </a:rPr>
                            <a:t>fit</a:t>
                          </a:r>
                          <a:r>
                            <a:rPr lang="zh-CN" altLang="en-US" sz="1800" dirty="0" smtClean="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tr>
                </a:tbl>
              </a:graphicData>
            </a:graphic>
          </p:graphicFrame>
        </mc:Fallback>
      </mc:AlternateContent>
      <p:sp>
        <p:nvSpPr>
          <p:cNvPr id="5" name="矩形 4"/>
          <p:cNvSpPr/>
          <p:nvPr/>
        </p:nvSpPr>
        <p:spPr>
          <a:xfrm>
            <a:off x="967273" y="6098001"/>
            <a:ext cx="6758581" cy="369332"/>
          </a:xfrm>
          <a:prstGeom prst="rect">
            <a:avLst/>
          </a:prstGeom>
        </p:spPr>
        <p:txBody>
          <a:bodyPr wrap="none">
            <a:spAutoFit/>
          </a:bodyPr>
          <a:lstStyle/>
          <a:p>
            <a:r>
              <a:rPr lang="zh-CN" altLang="en-US" dirty="0" smtClean="0">
                <a:solidFill>
                  <a:srgbClr val="09405E"/>
                </a:solidFill>
                <a:latin typeface="Microsoft YaHei" charset="-122"/>
                <a:ea typeface="Microsoft YaHei" charset="-122"/>
                <a:cs typeface="Microsoft YaHei" charset="-122"/>
              </a:rPr>
              <a:t>注意：</a:t>
            </a:r>
            <a:r>
              <a:rPr lang="en-US" altLang="zh-CN" dirty="0" err="1" smtClean="0">
                <a:solidFill>
                  <a:srgbClr val="09405E"/>
                </a:solidFill>
                <a:latin typeface="Microsoft YaHei" charset="-122"/>
                <a:ea typeface="Microsoft YaHei" charset="-122"/>
                <a:cs typeface="Microsoft YaHei" charset="-122"/>
              </a:rPr>
              <a:t>LinearSVC</a:t>
            </a:r>
            <a:r>
              <a:rPr lang="zh-CN" altLang="en-US" dirty="0" smtClean="0">
                <a:solidFill>
                  <a:srgbClr val="09405E"/>
                </a:solidFill>
                <a:latin typeface="Microsoft YaHei" charset="-122"/>
                <a:ea typeface="Microsoft YaHei" charset="-122"/>
                <a:cs typeface="Microsoft YaHei" charset="-122"/>
              </a:rPr>
              <a:t>不能像</a:t>
            </a:r>
            <a:r>
              <a:rPr lang="en-US" altLang="zh-CN" dirty="0" smtClean="0">
                <a:solidFill>
                  <a:srgbClr val="09405E"/>
                </a:solidFill>
                <a:latin typeface="Microsoft YaHei" charset="-122"/>
                <a:ea typeface="Microsoft YaHei" charset="-122"/>
                <a:cs typeface="Microsoft YaHei" charset="-122"/>
              </a:rPr>
              <a:t>Logistic</a:t>
            </a:r>
            <a:r>
              <a:rPr lang="zh-CN" altLang="en-US" dirty="0" smtClean="0">
                <a:solidFill>
                  <a:srgbClr val="09405E"/>
                </a:solidFill>
                <a:latin typeface="Microsoft YaHei" charset="-122"/>
                <a:ea typeface="Microsoft YaHei" charset="-122"/>
                <a:cs typeface="Microsoft YaHei" charset="-122"/>
              </a:rPr>
              <a:t>回归那样得到每个类别的概率。</a:t>
            </a:r>
            <a:endParaRPr lang="zh-CN" altLang="en-US" dirty="0">
              <a:solidFill>
                <a:srgbClr val="09405E"/>
              </a:solidFill>
            </a:endParaRPr>
          </a:p>
        </p:txBody>
      </p:sp>
    </p:spTree>
    <p:extLst>
      <p:ext uri="{BB962C8B-B14F-4D97-AF65-F5344CB8AC3E}">
        <p14:creationId xmlns:p14="http://schemas.microsoft.com/office/powerpoint/2010/main" val="2684939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en-US" altLang="zh-CN" dirty="0" smtClean="0"/>
          </a:p>
          <a:p>
            <a:endParaRPr kumimoji="1" lang="en-US" altLang="zh-CN" dirty="0"/>
          </a:p>
          <a:p>
            <a:endParaRPr kumimoji="1" lang="en-US" altLang="zh-CN" dirty="0" smtClean="0"/>
          </a:p>
          <a:p>
            <a:r>
              <a:rPr lang="zh-CN" altLang="en-US" dirty="0"/>
              <a:t>支持</a:t>
            </a:r>
            <a:r>
              <a:rPr lang="en-US" altLang="zh-CN" dirty="0"/>
              <a:t>L2</a:t>
            </a:r>
            <a:r>
              <a:rPr lang="zh-CN" altLang="en-US" dirty="0" smtClean="0"/>
              <a:t>正则</a:t>
            </a:r>
            <a:endParaRPr lang="en-US" altLang="zh-CN" dirty="0" smtClean="0"/>
          </a:p>
          <a:p>
            <a:r>
              <a:rPr lang="zh-CN" altLang="en-US" dirty="0"/>
              <a:t>支持多种核函数：</a:t>
            </a:r>
            <a:r>
              <a:rPr lang="en-US" altLang="zh-CN" dirty="0"/>
              <a:t>‘linear’, ‘poly’, ‘</a:t>
            </a:r>
            <a:r>
              <a:rPr lang="en-US" altLang="zh-CN" dirty="0" err="1"/>
              <a:t>rbf</a:t>
            </a:r>
            <a:r>
              <a:rPr lang="en-US" altLang="zh-CN" dirty="0"/>
              <a:t>’, ‘sigmoid’, ‘precomputed’ </a:t>
            </a:r>
            <a:r>
              <a:rPr lang="zh-CN" altLang="en-US" dirty="0"/>
              <a:t>和自定义核</a:t>
            </a:r>
            <a:r>
              <a:rPr lang="zh-CN" altLang="en-US" dirty="0" smtClean="0"/>
              <a:t>函数</a:t>
            </a:r>
            <a:endParaRPr lang="en-US" altLang="zh-CN" dirty="0" smtClean="0"/>
          </a:p>
          <a:p>
            <a:r>
              <a:rPr lang="zh-CN" altLang="en-US" dirty="0"/>
              <a:t>支持多类分类实现：一对一</a:t>
            </a:r>
            <a:r>
              <a:rPr lang="mr-IN" altLang="zh-CN" dirty="0"/>
              <a:t>‘</a:t>
            </a:r>
            <a:r>
              <a:rPr lang="mr-IN" altLang="zh-CN" dirty="0" err="1"/>
              <a:t>ovo</a:t>
            </a:r>
            <a:r>
              <a:rPr lang="mr-IN" altLang="zh-CN" dirty="0" smtClean="0"/>
              <a:t>’</a:t>
            </a:r>
            <a:endParaRPr lang="en-US" altLang="zh-CN" dirty="0" smtClean="0"/>
          </a:p>
          <a:p>
            <a:r>
              <a:rPr lang="zh-CN" altLang="en-US" dirty="0"/>
              <a:t>支持不同类别的样本权重设置：</a:t>
            </a:r>
            <a:r>
              <a:rPr lang="en-US" altLang="zh-CN" i="1" dirty="0" err="1"/>
              <a:t>class_weight</a:t>
            </a:r>
            <a:endParaRPr kumimoji="1" lang="zh-CN" altLang="en-US" dirty="0"/>
          </a:p>
        </p:txBody>
      </p:sp>
      <p:sp>
        <p:nvSpPr>
          <p:cNvPr id="3" name="标题 2"/>
          <p:cNvSpPr>
            <a:spLocks noGrp="1"/>
          </p:cNvSpPr>
          <p:nvPr>
            <p:ph type="title"/>
          </p:nvPr>
        </p:nvSpPr>
        <p:spPr/>
        <p:txBody>
          <a:bodyPr/>
          <a:lstStyle/>
          <a:p>
            <a:r>
              <a:rPr kumimoji="1" lang="en-US" altLang="zh-CN" dirty="0" smtClean="0"/>
              <a:t>SVC</a:t>
            </a:r>
            <a:endParaRPr kumimoji="1" lang="zh-CN" altLang="en-US" dirty="0"/>
          </a:p>
        </p:txBody>
      </p:sp>
      <p:sp>
        <p:nvSpPr>
          <p:cNvPr id="4" name="矩形 3"/>
          <p:cNvSpPr/>
          <p:nvPr/>
        </p:nvSpPr>
        <p:spPr>
          <a:xfrm>
            <a:off x="751086" y="1147763"/>
            <a:ext cx="10689827" cy="1015663"/>
          </a:xfrm>
          <a:prstGeom prst="rect">
            <a:avLst/>
          </a:prstGeom>
        </p:spPr>
        <p:txBody>
          <a:bodyPr wrap="square">
            <a:spAutoFit/>
          </a:bodyPr>
          <a:lstStyle/>
          <a:p>
            <a:r>
              <a:rPr lang="en-US" altLang="zh-CN" sz="2000" i="1" dirty="0">
                <a:latin typeface="Microsoft YaHei" charset="-122"/>
                <a:ea typeface="Microsoft YaHei" charset="-122"/>
                <a:cs typeface="Microsoft YaHei" charset="-122"/>
              </a:rPr>
              <a:t>class </a:t>
            </a:r>
            <a:r>
              <a:rPr lang="en-US" altLang="zh-CN" sz="2000" dirty="0" err="1">
                <a:latin typeface="Microsoft YaHei" charset="-122"/>
                <a:ea typeface="Microsoft YaHei" charset="-122"/>
                <a:cs typeface="Microsoft YaHei" charset="-122"/>
              </a:rPr>
              <a:t>sklearn.svm.SVC</a:t>
            </a:r>
            <a:r>
              <a:rPr lang="en-US" altLang="zh-CN" sz="2000" dirty="0">
                <a:latin typeface="Microsoft YaHei" charset="-122"/>
                <a:ea typeface="Microsoft YaHei" charset="-122"/>
                <a:cs typeface="Microsoft YaHei" charset="-122"/>
              </a:rPr>
              <a:t>(</a:t>
            </a:r>
            <a:r>
              <a:rPr lang="en-US" altLang="zh-CN" sz="2000" i="1" dirty="0">
                <a:solidFill>
                  <a:srgbClr val="0900FF"/>
                </a:solidFill>
                <a:latin typeface="Microsoft YaHei" charset="-122"/>
                <a:ea typeface="Microsoft YaHei" charset="-122"/>
                <a:cs typeface="Microsoft YaHei" charset="-122"/>
              </a:rPr>
              <a:t>C</a:t>
            </a:r>
            <a:r>
              <a:rPr lang="en-US" altLang="zh-CN" sz="2000" i="1" dirty="0">
                <a:latin typeface="Microsoft YaHei" charset="-122"/>
                <a:ea typeface="Microsoft YaHei" charset="-122"/>
                <a:cs typeface="Microsoft YaHei" charset="-122"/>
              </a:rPr>
              <a:t>=1.0</a:t>
            </a:r>
            <a:r>
              <a:rPr lang="en-US" altLang="zh-CN" sz="2000" dirty="0">
                <a:latin typeface="Microsoft YaHei" charset="-122"/>
                <a:ea typeface="Microsoft YaHei" charset="-122"/>
                <a:cs typeface="Microsoft YaHei" charset="-122"/>
              </a:rPr>
              <a:t>, </a:t>
            </a:r>
            <a:r>
              <a:rPr lang="en-US" altLang="zh-CN" sz="2000" i="1" dirty="0">
                <a:solidFill>
                  <a:srgbClr val="0900FF"/>
                </a:solidFill>
                <a:latin typeface="Microsoft YaHei" charset="-122"/>
                <a:ea typeface="Microsoft YaHei" charset="-122"/>
                <a:cs typeface="Microsoft YaHei" charset="-122"/>
              </a:rPr>
              <a:t>kernel</a:t>
            </a:r>
            <a:r>
              <a:rPr lang="en-US" altLang="zh-CN" sz="2000" i="1" dirty="0">
                <a:latin typeface="Microsoft YaHei" charset="-122"/>
                <a:ea typeface="Microsoft YaHei" charset="-122"/>
                <a:cs typeface="Microsoft YaHei" charset="-122"/>
              </a:rPr>
              <a:t>=’</a:t>
            </a:r>
            <a:r>
              <a:rPr lang="en-US" altLang="zh-CN" sz="2000" i="1" dirty="0" err="1">
                <a:latin typeface="Microsoft YaHei" charset="-122"/>
                <a:ea typeface="Microsoft YaHei" charset="-122"/>
                <a:cs typeface="Microsoft YaHei" charset="-122"/>
              </a:rPr>
              <a:t>rbf</a:t>
            </a:r>
            <a:r>
              <a:rPr lang="en-US" altLang="zh-CN" sz="2000" i="1"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degree=3</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gamma=’auto’</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coef0=0.0</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shrinking=True</a:t>
            </a:r>
            <a:r>
              <a:rPr lang="en-US" altLang="zh-CN" sz="2000" dirty="0">
                <a:latin typeface="Microsoft YaHei" charset="-122"/>
                <a:ea typeface="Microsoft YaHei" charset="-122"/>
                <a:cs typeface="Microsoft YaHei" charset="-122"/>
              </a:rPr>
              <a:t>, </a:t>
            </a:r>
            <a:r>
              <a:rPr lang="en-US" altLang="zh-CN" sz="2000" i="1" dirty="0">
                <a:solidFill>
                  <a:srgbClr val="0900FF"/>
                </a:solidFill>
                <a:latin typeface="Microsoft YaHei" charset="-122"/>
                <a:ea typeface="Microsoft YaHei" charset="-122"/>
                <a:cs typeface="Microsoft YaHei" charset="-122"/>
              </a:rPr>
              <a:t>probability</a:t>
            </a:r>
            <a:r>
              <a:rPr lang="en-US" altLang="zh-CN" sz="2000" i="1" dirty="0">
                <a:latin typeface="Microsoft YaHei" charset="-122"/>
                <a:ea typeface="Microsoft YaHei" charset="-122"/>
                <a:cs typeface="Microsoft YaHei" charset="-122"/>
              </a:rPr>
              <a:t>=False</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tol</a:t>
            </a:r>
            <a:r>
              <a:rPr lang="en-US" altLang="zh-CN" sz="2000" i="1" dirty="0">
                <a:latin typeface="Microsoft YaHei" charset="-122"/>
                <a:ea typeface="Microsoft YaHei" charset="-122"/>
                <a:cs typeface="Microsoft YaHei" charset="-122"/>
              </a:rPr>
              <a:t>=0.001</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cache_size</a:t>
            </a:r>
            <a:r>
              <a:rPr lang="en-US" altLang="zh-CN" sz="2000" i="1" dirty="0">
                <a:latin typeface="Microsoft YaHei" charset="-122"/>
                <a:ea typeface="Microsoft YaHei" charset="-122"/>
                <a:cs typeface="Microsoft YaHei" charset="-122"/>
              </a:rPr>
              <a:t>=200</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class_weight</a:t>
            </a:r>
            <a:r>
              <a:rPr lang="en-US" altLang="zh-CN" sz="2000" i="1" dirty="0">
                <a:latin typeface="Microsoft YaHei" charset="-122"/>
                <a:ea typeface="Microsoft YaHei" charset="-122"/>
                <a:cs typeface="Microsoft YaHei" charset="-122"/>
              </a:rPr>
              <a:t>=None</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verbose=False</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max_iter</a:t>
            </a:r>
            <a:r>
              <a:rPr lang="en-US" altLang="zh-CN" sz="2000" i="1" dirty="0">
                <a:latin typeface="Microsoft YaHei" charset="-122"/>
                <a:ea typeface="Microsoft YaHei" charset="-122"/>
                <a:cs typeface="Microsoft YaHei" charset="-122"/>
              </a:rPr>
              <a:t>=</a:t>
            </a:r>
            <a:r>
              <a:rPr lang="zh-CN" altLang="en-US" sz="2000" i="1"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-1</a:t>
            </a:r>
            <a:r>
              <a:rPr lang="en-US" altLang="zh-CN"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 </a:t>
            </a:r>
            <a:r>
              <a:rPr lang="en-US" altLang="zh-CN" sz="2000" i="1" dirty="0" err="1">
                <a:solidFill>
                  <a:srgbClr val="0900FF"/>
                </a:solidFill>
                <a:latin typeface="Microsoft YaHei" charset="-122"/>
                <a:ea typeface="Microsoft YaHei" charset="-122"/>
                <a:cs typeface="Microsoft YaHei" charset="-122"/>
              </a:rPr>
              <a:t>decision_function_shape</a:t>
            </a:r>
            <a:r>
              <a:rPr lang="en-US" altLang="zh-CN" sz="2000" i="1" dirty="0">
                <a:latin typeface="Microsoft YaHei" charset="-122"/>
                <a:ea typeface="Microsoft YaHei" charset="-122"/>
                <a:cs typeface="Microsoft YaHei" charset="-122"/>
              </a:rPr>
              <a:t>=’</a:t>
            </a:r>
            <a:r>
              <a:rPr lang="en-US" altLang="zh-CN" sz="2000" i="1" dirty="0" err="1">
                <a:latin typeface="Microsoft YaHei" charset="-122"/>
                <a:ea typeface="Microsoft YaHei" charset="-122"/>
                <a:cs typeface="Microsoft YaHei" charset="-122"/>
              </a:rPr>
              <a:t>ovr</a:t>
            </a:r>
            <a:r>
              <a:rPr lang="en-US" altLang="zh-CN" sz="2000" i="1"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random_state</a:t>
            </a:r>
            <a:r>
              <a:rPr lang="en-US" altLang="zh-CN" sz="2000" i="1" dirty="0">
                <a:latin typeface="Microsoft YaHei" charset="-122"/>
                <a:ea typeface="Microsoft YaHei" charset="-122"/>
                <a:cs typeface="Microsoft YaHei" charset="-122"/>
              </a:rPr>
              <a:t>=None</a:t>
            </a:r>
            <a:r>
              <a:rPr lang="en-US" altLang="zh-CN" sz="20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6043665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smtClean="0">
                <a:solidFill>
                  <a:schemeClr val="tx1"/>
                </a:solidFill>
                <a:latin typeface="Microsoft YaHei" charset="-122"/>
                <a:ea typeface="Microsoft YaHei" charset="-122"/>
                <a:cs typeface="Microsoft YaHei" charset="-122"/>
              </a:rPr>
              <a:t>SVC</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graphicFrame>
            <p:nvGraphicFramePr>
              <p:cNvPr id="3" name="内容占位符 4"/>
              <p:cNvGraphicFramePr>
                <a:graphicFrameLocks/>
              </p:cNvGraphicFramePr>
              <p:nvPr>
                <p:extLst/>
              </p:nvPr>
            </p:nvGraphicFramePr>
            <p:xfrm>
              <a:off x="119675" y="1052736"/>
              <a:ext cx="11952650" cy="5541397"/>
            </p:xfrm>
            <a:graphic>
              <a:graphicData uri="http://schemas.openxmlformats.org/drawingml/2006/table">
                <a:tbl>
                  <a:tblPr firstRow="1" bandRow="1">
                    <a:tableStyleId>{5C22544A-7EE6-4342-B048-85BDC9FD1C3A}</a:tableStyleId>
                  </a:tblPr>
                  <a:tblGrid>
                    <a:gridCol w="2231909">
                      <a:extLst>
                        <a:ext uri="{9D8B030D-6E8A-4147-A177-3AD203B41FA5}">
                          <a16:colId xmlns="" xmlns:a16="http://schemas.microsoft.com/office/drawing/2014/main" val="20000"/>
                        </a:ext>
                      </a:extLst>
                    </a:gridCol>
                    <a:gridCol w="5760640">
                      <a:extLst>
                        <a:ext uri="{9D8B030D-6E8A-4147-A177-3AD203B41FA5}">
                          <a16:colId xmlns="" xmlns:a16="http://schemas.microsoft.com/office/drawing/2014/main" val="20001"/>
                        </a:ext>
                      </a:extLst>
                    </a:gridCol>
                    <a:gridCol w="3960101"/>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损失函数项的系数。默认：</a:t>
                          </a:r>
                          <a:r>
                            <a:rPr lang="en-US" altLang="zh-CN" sz="1800" b="0" kern="1200" dirty="0" smtClean="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704822">
                    <a:tc>
                      <a:txBody>
                        <a:bodyPr/>
                        <a:lstStyle/>
                        <a:p>
                          <a:pPr algn="l"/>
                          <a:r>
                            <a:rPr lang="en-US" altLang="zh-CN" sz="1800" b="0" i="1" dirty="0" smtClean="0">
                              <a:solidFill>
                                <a:schemeClr val="tx1"/>
                              </a:solidFill>
                              <a:latin typeface="Microsoft YaHei" charset="-122"/>
                              <a:ea typeface="Microsoft YaHei" charset="-122"/>
                              <a:cs typeface="Microsoft YaHei" charset="-122"/>
                            </a:rPr>
                            <a:t>kernel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核函数。支持</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‘linear’, ‘poly’,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 ‘precomputed’ or a callable.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默认：</a:t>
                          </a:r>
                          <a:r>
                            <a:rPr lang="zh-CN" altLang="en-US" sz="1800" b="0" dirty="0" smtClean="0">
                              <a:latin typeface="Microsoft YaHei" charset="-122"/>
                              <a:ea typeface="Microsoft YaHei" charset="-122"/>
                              <a:cs typeface="Microsoft YaHei" charset="-122"/>
                            </a:rPr>
                            <a:t> </a:t>
                          </a:r>
                          <a:r>
                            <a:rPr lang="en-US" altLang="zh-CN" sz="1800" b="0" dirty="0" smtClean="0">
                              <a:latin typeface="Microsoft YaHei" charset="-122"/>
                              <a:ea typeface="Microsoft YaHei" charset="-122"/>
                              <a:cs typeface="Microsoft YaHei" charset="-122"/>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dirty="0" smtClean="0">
                              <a:latin typeface="Microsoft YaHei" charset="-122"/>
                              <a:ea typeface="Microsoft YaHei" charset="-122"/>
                              <a:cs typeface="Microsoft YaHei" charset="-122"/>
                            </a:rPr>
                            <a:t> </a:t>
                          </a:r>
                          <a:r>
                            <a:rPr lang="zh-CN" altLang="en-US" sz="1800" b="0" dirty="0" smtClean="0">
                              <a:latin typeface="Microsoft YaHei" charset="-122"/>
                              <a:ea typeface="Microsoft YaHei" charset="-122"/>
                              <a:cs typeface="Microsoft YaHei" charset="-122"/>
                            </a:rPr>
                            <a:t>。</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704822">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degree</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多项式核的多项式阶数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2"/>
                      </a:ext>
                    </a:extLst>
                  </a:tr>
                  <a:tr h="480855">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gamma</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a:t>
                          </a:r>
                          <a:r>
                            <a:rPr lang="zh-CN" altLang="en-US" sz="1800" b="0" i="0" kern="1200" dirty="0" smtClean="0">
                              <a:solidFill>
                                <a:schemeClr val="dk1"/>
                              </a:solidFill>
                              <a:effectLst/>
                              <a:latin typeface="Microsoft YaHei" charset="-122"/>
                              <a:ea typeface="Microsoft YaHei" charset="-122"/>
                              <a:cs typeface="Microsoft YaHei" charset="-122"/>
                            </a:rPr>
                            <a:t>）系数。</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默认</a:t>
                          </a:r>
                          <a:r>
                            <a:rPr lang="mr-IN"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mr-IN"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auto</a:t>
                          </a:r>
                          <a:r>
                            <a:rPr lang="mr-IN"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14:m>
                            <m:oMath xmlns:m="http://schemas.openxmlformats.org/officeDocument/2006/math">
                              <m:f>
                                <m:fPr>
                                  <m:type m:val="lin"/>
                                  <m:ctrlPr>
                                    <a:rPr lang="en-US" altLang="zh-CN" sz="1800" b="0" i="1" u="none" strike="noStrike" cap="none" spc="0" baseline="0" smtClean="0">
                                      <a:ln>
                                        <a:noFill/>
                                      </a:ln>
                                      <a:solidFill>
                                        <a:schemeClr val="dk1"/>
                                      </a:solidFill>
                                      <a:effectLst/>
                                      <a:uFillTx/>
                                      <a:latin typeface="Cambria Math" charset="0"/>
                                      <a:ea typeface="+mn-ea"/>
                                      <a:cs typeface="+mn-cs"/>
                                      <a:sym typeface="Times New Roman" panose="02020603050405020304"/>
                                    </a:rPr>
                                  </m:ctrlPr>
                                </m:fPr>
                                <m:num>
                                  <m:r>
                                    <a:rPr lang="en-US" altLang="zh-CN" sz="1800" b="0" i="1" u="none" strike="noStrike" cap="none" spc="0" baseline="0" smtClean="0">
                                      <a:ln>
                                        <a:noFill/>
                                      </a:ln>
                                      <a:solidFill>
                                        <a:schemeClr val="dk1"/>
                                      </a:solidFill>
                                      <a:effectLst/>
                                      <a:uFillTx/>
                                      <a:latin typeface="Cambria Math" charset="0"/>
                                      <a:ea typeface="+mn-ea"/>
                                      <a:cs typeface="+mn-cs"/>
                                      <a:sym typeface="Times New Roman" panose="02020603050405020304"/>
                                    </a:rPr>
                                    <m:t>1</m:t>
                                  </m:r>
                                </m:num>
                                <m:den>
                                  <m:r>
                                    <a:rPr lang="en-US" altLang="zh-CN" sz="1800" b="0" i="1" u="none" strike="noStrike" cap="none" spc="0" baseline="0" smtClean="0">
                                      <a:ln>
                                        <a:noFill/>
                                      </a:ln>
                                      <a:solidFill>
                                        <a:schemeClr val="dk1"/>
                                      </a:solidFill>
                                      <a:effectLst/>
                                      <a:uFillTx/>
                                      <a:latin typeface="Cambria Math" charset="0"/>
                                      <a:ea typeface="+mn-ea"/>
                                      <a:cs typeface="+mn-cs"/>
                                      <a:sym typeface="Times New Roman" panose="02020603050405020304"/>
                                    </a:rPr>
                                    <m:t>𝐷</m:t>
                                  </m:r>
                                </m:den>
                              </m:f>
                            </m:oMath>
                          </a14:m>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coef0</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‘sigmoid’</a:t>
                          </a:r>
                          <a:r>
                            <a:rPr lang="zh-CN" altLang="en-US" sz="1800" b="0" kern="1200" dirty="0" smtClean="0">
                              <a:solidFill>
                                <a:schemeClr val="tx1"/>
                              </a:solidFill>
                              <a:latin typeface="Microsoft YaHei" charset="-122"/>
                              <a:ea typeface="Microsoft YaHei" charset="-122"/>
                              <a:cs typeface="Microsoft YaHei" charset="-122"/>
                            </a:rPr>
                            <a:t>）参数。</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4"/>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shrinking</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是否收缩</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r h="4833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probability</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是否支持概率估计。</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支持概率估计会降低速度，需在模型训练（</a:t>
                          </a:r>
                          <a:r>
                            <a:rPr lang="en-US" altLang="zh-CN" sz="1800" b="0" kern="1200" dirty="0" smtClean="0">
                              <a:solidFill>
                                <a:schemeClr val="tx1"/>
                              </a:solidFill>
                              <a:latin typeface="Microsoft YaHei" charset="-122"/>
                              <a:ea typeface="Microsoft YaHei" charset="-122"/>
                              <a:cs typeface="Microsoft YaHei" charset="-122"/>
                            </a:rPr>
                            <a:t>fit</a:t>
                          </a:r>
                          <a:r>
                            <a:rPr lang="zh-CN" altLang="en-US" sz="1800" b="0" kern="1200" dirty="0" smtClean="0">
                              <a:solidFill>
                                <a:schemeClr val="tx1"/>
                              </a:solidFill>
                              <a:latin typeface="Microsoft YaHei" charset="-122"/>
                              <a:ea typeface="Microsoft YaHei" charset="-122"/>
                              <a:cs typeface="Microsoft YaHei" charset="-122"/>
                            </a:rPr>
                            <a:t>）之前设置。</a:t>
                          </a:r>
                        </a:p>
                      </a:txBody>
                      <a:tcPr marL="121920" marR="121920" marT="60960" marB="60960"/>
                    </a:tc>
                  </a:tr>
                  <a:tr h="480855">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迭代终止判据的误差范围</a:t>
                          </a:r>
                          <a:r>
                            <a:rPr lang="zh-CN" altLang="en-US" sz="1800" b="0" dirty="0" smtClean="0">
                              <a:solidFill>
                                <a:schemeClr val="tx1"/>
                              </a:solidFill>
                              <a:latin typeface="Microsoft YaHei" charset="-122"/>
                              <a:ea typeface="Microsoft YaHei" charset="-122"/>
                              <a:cs typeface="Microsoft YaHei" charset="-122"/>
                            </a:rPr>
                            <a:t>。</a:t>
                          </a:r>
                          <a:r>
                            <a:rPr lang="zh-CN" altLang="en-US" sz="1800" b="0" kern="1200" dirty="0" smtClean="0">
                              <a:solidFill>
                                <a:schemeClr val="tx1"/>
                              </a:solidFill>
                              <a:latin typeface="Microsoft YaHei" charset="-122"/>
                              <a:ea typeface="Microsoft YaHei" charset="-122"/>
                              <a:cs typeface="Microsoft YaHei" charset="-122"/>
                            </a:rPr>
                            <a:t>默认</a:t>
                          </a:r>
                          <a:r>
                            <a:rPr lang="en-US" altLang="zh-CN" sz="1800" b="0" dirty="0" smtClean="0">
                              <a:solidFill>
                                <a:schemeClr val="tx1"/>
                              </a:solidFill>
                              <a:latin typeface="Microsoft YaHei" charset="-122"/>
                              <a:ea typeface="Microsoft YaHei" charset="-122"/>
                              <a:cs typeface="Microsoft YaHei" charset="-122"/>
                            </a:rPr>
                            <a:t>:</a:t>
                          </a:r>
                          <a:r>
                            <a:rPr lang="mr-IN" altLang="zh-CN" sz="1800" b="0" i="0" kern="1200" dirty="0" smtClean="0">
                              <a:solidFill>
                                <a:schemeClr val="tx1"/>
                              </a:solidFill>
                              <a:effectLst/>
                              <a:latin typeface="Microsoft YaHei" charset="-122"/>
                              <a:ea typeface="Microsoft YaHei" charset="-122"/>
                              <a:cs typeface="Microsoft YaHei" charset="-122"/>
                            </a:rPr>
                            <a:t>1e-</a:t>
                          </a:r>
                          <a:r>
                            <a:rPr lang="en-US" altLang="zh-CN" sz="1800" b="0" i="0" kern="1200" dirty="0" smtClean="0">
                              <a:solidFill>
                                <a:schemeClr val="tx1"/>
                              </a:solidFill>
                              <a:effectLst/>
                              <a:latin typeface="Microsoft YaHei" charset="-122"/>
                              <a:ea typeface="Microsoft YaHei" charset="-122"/>
                              <a:cs typeface="Microsoft YaHei" charset="-122"/>
                            </a:rPr>
                            <a:t>3</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cache_size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核的</a:t>
                          </a:r>
                          <a:r>
                            <a:rPr lang="en-US" altLang="zh-CN" sz="1800" b="0" kern="1200" dirty="0" smtClean="0">
                              <a:solidFill>
                                <a:schemeClr val="tx1"/>
                              </a:solidFill>
                              <a:latin typeface="Microsoft YaHei" charset="-122"/>
                              <a:ea typeface="Microsoft YaHei" charset="-122"/>
                              <a:cs typeface="Microsoft YaHei" charset="-122"/>
                            </a:rPr>
                            <a:t>cache</a:t>
                          </a:r>
                          <a:r>
                            <a:rPr lang="zh-CN" altLang="en-US" sz="1800" b="0" kern="1200" dirty="0" smtClean="0">
                              <a:solidFill>
                                <a:schemeClr val="tx1"/>
                              </a:solidFill>
                              <a:latin typeface="Microsoft YaHei" charset="-122"/>
                              <a:ea typeface="Microsoft YaHei" charset="-122"/>
                              <a:cs typeface="Microsoft YaHei" charset="-122"/>
                            </a:rPr>
                            <a:t>的大小（单位：</a:t>
                          </a:r>
                          <a:r>
                            <a:rPr lang="en-US" altLang="zh-CN" sz="1800" b="0" kern="1200" dirty="0" smtClean="0">
                              <a:solidFill>
                                <a:schemeClr val="tx1"/>
                              </a:solidFill>
                              <a:latin typeface="Microsoft YaHei" charset="-122"/>
                              <a:ea typeface="Microsoft YaHei" charset="-122"/>
                              <a:cs typeface="Microsoft YaHei" charset="-122"/>
                            </a:rPr>
                            <a:t>MB</a:t>
                          </a:r>
                          <a:r>
                            <a:rPr lang="zh-CN" altLang="en-US" sz="1800" b="0" kern="1200" dirty="0" smtClean="0">
                              <a:solidFill>
                                <a:schemeClr val="tx1"/>
                              </a:solidFill>
                              <a:latin typeface="Microsoft YaHei" charset="-122"/>
                              <a:ea typeface="Microsoft YaHei" charset="-122"/>
                              <a:cs typeface="Microsoft YaHei" charset="-122"/>
                            </a:rPr>
                            <a: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Choice>
        <mc:Fallback xmlns="">
          <p:graphicFrame>
            <p:nvGraphicFramePr>
              <p:cNvPr id="3" name="内容占位符 4"/>
              <p:cNvGraphicFramePr>
                <a:graphicFrameLocks/>
              </p:cNvGraphicFramePr>
              <p:nvPr>
                <p:extLst>
                  <p:ext uri="{D42A27DB-BD31-4B8C-83A1-F6EECF244321}">
                    <p14:modId xmlns:p14="http://schemas.microsoft.com/office/powerpoint/2010/main" val="1983724460"/>
                  </p:ext>
                </p:extLst>
              </p:nvPr>
            </p:nvGraphicFramePr>
            <p:xfrm>
              <a:off x="119675" y="1052736"/>
              <a:ext cx="11952650" cy="5541397"/>
            </p:xfrm>
            <a:graphic>
              <a:graphicData uri="http://schemas.openxmlformats.org/drawingml/2006/table">
                <a:tbl>
                  <a:tblPr firstRow="1" bandRow="1">
                    <a:tableStyleId>{5C22544A-7EE6-4342-B048-85BDC9FD1C3A}</a:tableStyleId>
                  </a:tblPr>
                  <a:tblGrid>
                    <a:gridCol w="2231909">
                      <a:extLst>
                        <a:ext uri="{9D8B030D-6E8A-4147-A177-3AD203B41FA5}">
                          <a16:colId xmlns:a16="http://schemas.microsoft.com/office/drawing/2014/main" xmlns="" xmlns:a14="http://schemas.microsoft.com/office/drawing/2010/main" val="20000"/>
                        </a:ext>
                      </a:extLst>
                    </a:gridCol>
                    <a:gridCol w="5760640">
                      <a:extLst>
                        <a:ext uri="{9D8B030D-6E8A-4147-A177-3AD203B41FA5}">
                          <a16:colId xmlns:a16="http://schemas.microsoft.com/office/drawing/2014/main" xmlns="" xmlns:a14="http://schemas.microsoft.com/office/drawing/2010/main" val="20001"/>
                        </a:ext>
                      </a:extLst>
                    </a:gridCol>
                    <a:gridCol w="3960101"/>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损失函数项的系数。默认：</a:t>
                          </a:r>
                          <a:r>
                            <a:rPr lang="en-US" altLang="zh-CN" sz="1800" b="0" kern="1200" dirty="0" smtClean="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1"/>
                      </a:ext>
                    </a:extLst>
                  </a:tr>
                  <a:tr h="704822">
                    <a:tc>
                      <a:txBody>
                        <a:bodyPr/>
                        <a:lstStyle/>
                        <a:p>
                          <a:pPr algn="l"/>
                          <a:r>
                            <a:rPr lang="en-US" altLang="zh-CN" sz="1800" b="0" i="1" dirty="0" smtClean="0">
                              <a:solidFill>
                                <a:schemeClr val="tx1"/>
                              </a:solidFill>
                              <a:latin typeface="Microsoft YaHei" charset="-122"/>
                              <a:ea typeface="Microsoft YaHei" charset="-122"/>
                              <a:cs typeface="Microsoft YaHei" charset="-122"/>
                            </a:rPr>
                            <a:t>kernel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核函数。支持</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‘linear’, ‘poly’,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 ‘precomputed’ or a callable.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默认：</a:t>
                          </a:r>
                          <a:r>
                            <a:rPr lang="zh-CN" altLang="en-US" sz="1800" b="0" dirty="0" smtClean="0">
                              <a:latin typeface="Microsoft YaHei" charset="-122"/>
                              <a:ea typeface="Microsoft YaHei" charset="-122"/>
                              <a:cs typeface="Microsoft YaHei" charset="-122"/>
                            </a:rPr>
                            <a:t> </a:t>
                          </a:r>
                          <a:r>
                            <a:rPr lang="en-US" altLang="zh-CN" sz="1800" b="0" dirty="0" smtClean="0">
                              <a:latin typeface="Microsoft YaHei" charset="-122"/>
                              <a:ea typeface="Microsoft YaHei" charset="-122"/>
                              <a:cs typeface="Microsoft YaHei" charset="-122"/>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dirty="0" smtClean="0">
                              <a:latin typeface="Microsoft YaHei" charset="-122"/>
                              <a:ea typeface="Microsoft YaHei" charset="-122"/>
                              <a:cs typeface="Microsoft YaHei" charset="-122"/>
                            </a:rPr>
                            <a:t> </a:t>
                          </a:r>
                          <a:r>
                            <a:rPr lang="zh-CN" altLang="en-US" sz="1800" b="0" dirty="0" smtClean="0">
                              <a:latin typeface="Microsoft YaHei" charset="-122"/>
                              <a:ea typeface="Microsoft YaHei" charset="-122"/>
                              <a:cs typeface="Microsoft YaHei" charset="-122"/>
                            </a:rPr>
                            <a:t>。</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704822">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degree</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多项式核的多项式阶数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2"/>
                      </a:ext>
                    </a:extLst>
                  </a:tr>
                  <a:tr h="480855">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gamma</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a:t>
                          </a:r>
                          <a:r>
                            <a:rPr lang="zh-CN" altLang="en-US" sz="1800" b="0" i="0" kern="1200" dirty="0" smtClean="0">
                              <a:solidFill>
                                <a:schemeClr val="dk1"/>
                              </a:solidFill>
                              <a:effectLst/>
                              <a:latin typeface="Microsoft YaHei" charset="-122"/>
                              <a:ea typeface="Microsoft YaHei" charset="-122"/>
                              <a:cs typeface="Microsoft YaHei" charset="-122"/>
                            </a:rPr>
                            <a:t>）系数。</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3"/>
                          <a:stretch>
                            <a:fillRect l="-202000" t="-515190" r="-615" b="-541772"/>
                          </a:stretch>
                        </a:blipFill>
                      </a:tcPr>
                    </a:tc>
                    <a:extLst>
                      <a:ext uri="{0D108BD9-81ED-4DB2-BD59-A6C34878D82A}">
                        <a16:rowId xmlns:a16="http://schemas.microsoft.com/office/drawing/2014/main" xmlns="" xmlns:a14="http://schemas.microsoft.com/office/drawing/2010/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coef0</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‘sigmoid’</a:t>
                          </a:r>
                          <a:r>
                            <a:rPr lang="zh-CN" altLang="en-US" sz="1800" b="0" kern="1200" dirty="0" smtClean="0">
                              <a:solidFill>
                                <a:schemeClr val="tx1"/>
                              </a:solidFill>
                              <a:latin typeface="Microsoft YaHei" charset="-122"/>
                              <a:ea typeface="Microsoft YaHei" charset="-122"/>
                              <a:cs typeface="Microsoft YaHei" charset="-122"/>
                            </a:rPr>
                            <a:t>）参数。</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4"/>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shrinking</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是否收缩</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r h="6705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probability</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是否支持概率估计。</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支持概率估计会降低速度</a:t>
                          </a:r>
                          <a:r>
                            <a:rPr lang="zh-CN" altLang="en-US" sz="1800" b="0" kern="1200" dirty="0" smtClean="0">
                              <a:solidFill>
                                <a:schemeClr val="tx1"/>
                              </a:solidFill>
                              <a:latin typeface="Microsoft YaHei" charset="-122"/>
                              <a:ea typeface="Microsoft YaHei" charset="-122"/>
                              <a:cs typeface="Microsoft YaHei" charset="-122"/>
                            </a:rPr>
                            <a:t>，需在</a:t>
                          </a:r>
                          <a:r>
                            <a:rPr lang="zh-CN" altLang="en-US" sz="1800" b="0" kern="1200" dirty="0" smtClean="0">
                              <a:solidFill>
                                <a:schemeClr val="tx1"/>
                              </a:solidFill>
                              <a:latin typeface="Microsoft YaHei" charset="-122"/>
                              <a:ea typeface="Microsoft YaHei" charset="-122"/>
                              <a:cs typeface="Microsoft YaHei" charset="-122"/>
                            </a:rPr>
                            <a:t>模型训练（</a:t>
                          </a:r>
                          <a:r>
                            <a:rPr lang="en-US" altLang="zh-CN" sz="1800" b="0" kern="1200" dirty="0" smtClean="0">
                              <a:solidFill>
                                <a:schemeClr val="tx1"/>
                              </a:solidFill>
                              <a:latin typeface="Microsoft YaHei" charset="-122"/>
                              <a:ea typeface="Microsoft YaHei" charset="-122"/>
                              <a:cs typeface="Microsoft YaHei" charset="-122"/>
                            </a:rPr>
                            <a:t>fit</a:t>
                          </a:r>
                          <a:r>
                            <a:rPr lang="zh-CN" altLang="en-US" sz="1800" b="0" kern="1200" dirty="0" smtClean="0">
                              <a:solidFill>
                                <a:schemeClr val="tx1"/>
                              </a:solidFill>
                              <a:latin typeface="Microsoft YaHei" charset="-122"/>
                              <a:ea typeface="Microsoft YaHei" charset="-122"/>
                              <a:cs typeface="Microsoft YaHei" charset="-122"/>
                            </a:rPr>
                            <a:t>）之前设置。</a:t>
                          </a:r>
                        </a:p>
                      </a:txBody>
                      <a:tcPr marL="121920" marR="121920" marT="60960" marB="60960"/>
                    </a:tc>
                  </a:tr>
                  <a:tr h="480855">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迭代终止判据的误差范围</a:t>
                          </a:r>
                          <a:r>
                            <a:rPr lang="zh-CN" altLang="en-US" sz="1800" b="0" dirty="0" smtClean="0">
                              <a:solidFill>
                                <a:schemeClr val="tx1"/>
                              </a:solidFill>
                              <a:latin typeface="Microsoft YaHei" charset="-122"/>
                              <a:ea typeface="Microsoft YaHei" charset="-122"/>
                              <a:cs typeface="Microsoft YaHei" charset="-122"/>
                            </a:rPr>
                            <a:t>。</a:t>
                          </a:r>
                          <a:r>
                            <a:rPr lang="zh-CN" altLang="en-US" sz="1800" b="0" kern="1200" dirty="0" smtClean="0">
                              <a:solidFill>
                                <a:schemeClr val="tx1"/>
                              </a:solidFill>
                              <a:latin typeface="Microsoft YaHei" charset="-122"/>
                              <a:ea typeface="Microsoft YaHei" charset="-122"/>
                              <a:cs typeface="Microsoft YaHei" charset="-122"/>
                            </a:rPr>
                            <a:t>默认</a:t>
                          </a:r>
                          <a:r>
                            <a:rPr lang="en-US" altLang="zh-CN" sz="1800" b="0" dirty="0" smtClean="0">
                              <a:solidFill>
                                <a:schemeClr val="tx1"/>
                              </a:solidFill>
                              <a:latin typeface="Microsoft YaHei" charset="-122"/>
                              <a:ea typeface="Microsoft YaHei" charset="-122"/>
                              <a:cs typeface="Microsoft YaHei" charset="-122"/>
                            </a:rPr>
                            <a:t>:</a:t>
                          </a:r>
                          <a:r>
                            <a:rPr lang="mr-IN" altLang="zh-CN" sz="1800" b="0" i="0" kern="1200" dirty="0" smtClean="0">
                              <a:solidFill>
                                <a:schemeClr val="tx1"/>
                              </a:solidFill>
                              <a:effectLst/>
                              <a:latin typeface="Microsoft YaHei" charset="-122"/>
                              <a:ea typeface="Microsoft YaHei" charset="-122"/>
                              <a:cs typeface="Microsoft YaHei" charset="-122"/>
                            </a:rPr>
                            <a:t>1e-</a:t>
                          </a:r>
                          <a:r>
                            <a:rPr lang="en-US" altLang="zh-CN" sz="1800" b="0" i="0" kern="1200" dirty="0" smtClean="0">
                              <a:solidFill>
                                <a:schemeClr val="tx1"/>
                              </a:solidFill>
                              <a:effectLst/>
                              <a:latin typeface="Microsoft YaHei" charset="-122"/>
                              <a:ea typeface="Microsoft YaHei" charset="-122"/>
                              <a:cs typeface="Microsoft YaHei" charset="-122"/>
                            </a:rPr>
                            <a:t>3</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cache_size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核的</a:t>
                          </a:r>
                          <a:r>
                            <a:rPr lang="en-US" altLang="zh-CN" sz="1800" b="0" kern="1200" dirty="0" smtClean="0">
                              <a:solidFill>
                                <a:schemeClr val="tx1"/>
                              </a:solidFill>
                              <a:latin typeface="Microsoft YaHei" charset="-122"/>
                              <a:ea typeface="Microsoft YaHei" charset="-122"/>
                              <a:cs typeface="Microsoft YaHei" charset="-122"/>
                            </a:rPr>
                            <a:t>cache</a:t>
                          </a:r>
                          <a:r>
                            <a:rPr lang="zh-CN" altLang="en-US" sz="1800" b="0" kern="1200" dirty="0" smtClean="0">
                              <a:solidFill>
                                <a:schemeClr val="tx1"/>
                              </a:solidFill>
                              <a:latin typeface="Microsoft YaHei" charset="-122"/>
                              <a:ea typeface="Microsoft YaHei" charset="-122"/>
                              <a:cs typeface="Microsoft YaHei" charset="-122"/>
                            </a:rPr>
                            <a:t>的大小（单位：</a:t>
                          </a:r>
                          <a:r>
                            <a:rPr lang="en-US" altLang="zh-CN" sz="1800" b="0" kern="1200" dirty="0" smtClean="0">
                              <a:solidFill>
                                <a:schemeClr val="tx1"/>
                              </a:solidFill>
                              <a:latin typeface="Microsoft YaHei" charset="-122"/>
                              <a:ea typeface="Microsoft YaHei" charset="-122"/>
                              <a:cs typeface="Microsoft YaHei" charset="-122"/>
                            </a:rPr>
                            <a:t>MB</a:t>
                          </a:r>
                          <a:r>
                            <a:rPr lang="zh-CN" altLang="en-US" sz="1800" b="0" kern="1200" dirty="0" smtClean="0">
                              <a:solidFill>
                                <a:schemeClr val="tx1"/>
                              </a:solidFill>
                              <a:latin typeface="Microsoft YaHei" charset="-122"/>
                              <a:ea typeface="Microsoft YaHei" charset="-122"/>
                              <a:cs typeface="Microsoft YaHei" charset="-122"/>
                            </a:rPr>
                            <a: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Fallback>
      </mc:AlternateContent>
    </p:spTree>
    <p:extLst>
      <p:ext uri="{BB962C8B-B14F-4D97-AF65-F5344CB8AC3E}">
        <p14:creationId xmlns:p14="http://schemas.microsoft.com/office/powerpoint/2010/main" val="1107087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smtClean="0">
                <a:solidFill>
                  <a:schemeClr val="tx1"/>
                </a:solidFill>
                <a:latin typeface="Microsoft YaHei" charset="-122"/>
                <a:ea typeface="Microsoft YaHei" charset="-122"/>
                <a:cs typeface="Microsoft YaHei" charset="-122"/>
              </a:rPr>
              <a:t>SVC</a:t>
            </a:r>
            <a:r>
              <a:rPr lang="zh-CN" altLang="en-US" dirty="0" smtClean="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extLst/>
          </p:nvPr>
        </p:nvGraphicFramePr>
        <p:xfrm>
          <a:off x="239350" y="1340768"/>
          <a:ext cx="11617290" cy="5136290"/>
        </p:xfrm>
        <a:graphic>
          <a:graphicData uri="http://schemas.openxmlformats.org/drawingml/2006/table">
            <a:tbl>
              <a:tblPr firstRow="1" bandRow="1">
                <a:tableStyleId>{5C22544A-7EE6-4342-B048-85BDC9FD1C3A}</a:tableStyleId>
              </a:tblPr>
              <a:tblGrid>
                <a:gridCol w="3336370">
                  <a:extLst>
                    <a:ext uri="{9D8B030D-6E8A-4147-A177-3AD203B41FA5}">
                      <a16:colId xmlns="" xmlns:a16="http://schemas.microsoft.com/office/drawing/2014/main" val="20000"/>
                    </a:ext>
                  </a:extLst>
                </a:gridCol>
                <a:gridCol w="5112568">
                  <a:extLst>
                    <a:ext uri="{9D8B030D-6E8A-4147-A177-3AD203B41FA5}">
                      <a16:colId xmlns="" xmlns:a16="http://schemas.microsoft.com/office/drawing/2014/main" val="20001"/>
                    </a:ext>
                  </a:extLst>
                </a:gridCol>
                <a:gridCol w="3168352"/>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备注</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smtClean="0">
                          <a:solidFill>
                            <a:schemeClr val="tx1"/>
                          </a:solidFill>
                          <a:effectLst/>
                          <a:latin typeface="Microsoft YaHei" charset="-122"/>
                          <a:ea typeface="Microsoft YaHei" charset="-122"/>
                          <a:cs typeface="Microsoft YaHei" charset="-122"/>
                        </a:rPr>
                        <a:t>class_weight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不同类别样本的权重，用户指定每类样本权重或</a:t>
                      </a:r>
                      <a:r>
                        <a:rPr lang="en-US" altLang="zh-CN" sz="1800" b="0" i="0" kern="1200" dirty="0" smtClean="0">
                          <a:solidFill>
                            <a:schemeClr val="tx1"/>
                          </a:solidFill>
                          <a:effectLst/>
                          <a:latin typeface="Microsoft YaHei" charset="-122"/>
                          <a:ea typeface="Microsoft YaHei" charset="-122"/>
                          <a:cs typeface="Microsoft YaHei" charset="-122"/>
                        </a:rPr>
                        <a:t>‘balanced’</a:t>
                      </a:r>
                      <a:r>
                        <a:rPr lang="zh-CN" altLang="en-US" sz="1800" b="0" i="0" kern="1200" dirty="0" smtClean="0">
                          <a:solidFill>
                            <a:schemeClr val="tx1"/>
                          </a:solidFill>
                          <a:effectLst/>
                          <a:latin typeface="Microsoft YaHei" charset="-122"/>
                          <a:ea typeface="Microsoft YaHei" charset="-122"/>
                          <a:cs typeface="Microsoft YaHei" charset="-122"/>
                        </a:rPr>
                        <a:t>（每类样本权重与该类样本出现比例成反比）。</a:t>
                      </a:r>
                      <a:r>
                        <a:rPr lang="zh-CN" altLang="en-US" sz="1800" b="0" kern="1200" dirty="0" smtClean="0">
                          <a:solidFill>
                            <a:schemeClr val="tx1"/>
                          </a:solidFill>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在损失计算中，对不同类别的样本施加相应的权重。</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57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tx1"/>
                          </a:solidFill>
                          <a:effectLst/>
                          <a:latin typeface="Microsoft YaHei" charset="-122"/>
                          <a:ea typeface="Microsoft YaHei" charset="-122"/>
                          <a:cs typeface="Microsoft YaHei" charset="-122"/>
                        </a:rPr>
                        <a:t>verbose</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是否详细输出</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4"/>
                  </a:ext>
                </a:extLst>
              </a:tr>
              <a:tr h="772160">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max_iter</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latin typeface="Microsoft YaHei" charset="-122"/>
                          <a:ea typeface="Microsoft YaHei" charset="-122"/>
                          <a:cs typeface="Microsoft YaHei" charset="-122"/>
                        </a:rPr>
                        <a:t>最大迭代次数</a:t>
                      </a:r>
                      <a:r>
                        <a:rPr lang="zh-CN" altLang="en-US" sz="1800" b="0" i="0" kern="1200" dirty="0" smtClean="0">
                          <a:solidFill>
                            <a:schemeClr val="tx1"/>
                          </a:solidFill>
                          <a:effectLst/>
                          <a:latin typeface="Microsoft YaHei" charset="-122"/>
                          <a:ea typeface="Microsoft YaHei" charset="-122"/>
                          <a:cs typeface="Microsoft YaHei" charset="-122"/>
                        </a:rPr>
                        <a:t>。缺省：</a:t>
                      </a:r>
                      <a:r>
                        <a:rPr lang="en-US" altLang="zh-CN" sz="1800" b="0" i="0" kern="1200" dirty="0" smtClean="0">
                          <a:solidFill>
                            <a:schemeClr val="tx1"/>
                          </a:solidFill>
                          <a:effectLst/>
                          <a:latin typeface="Microsoft YaHei" charset="-122"/>
                          <a:ea typeface="Microsoft YaHei" charset="-122"/>
                          <a:cs typeface="Microsoft YaHei" charset="-122"/>
                        </a:rPr>
                        <a:t>-1</a:t>
                      </a:r>
                      <a:r>
                        <a:rPr lang="zh-CN" altLang="en-US" sz="1800" b="0" i="0" kern="1200" dirty="0" smtClean="0">
                          <a:solidFill>
                            <a:schemeClr val="tx1"/>
                          </a:solidFill>
                          <a:effectLst/>
                          <a:latin typeface="Microsoft YaHei" charset="-122"/>
                          <a:ea typeface="Microsoft YaHei" charset="-122"/>
                          <a:cs typeface="Microsoft YaHei" charset="-122"/>
                        </a:rPr>
                        <a:t>，没有限制</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6"/>
                  </a:ext>
                </a:extLst>
              </a:tr>
              <a:tr h="772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decision_function_shape</a:t>
                      </a:r>
                      <a:endParaRPr lang="zh-CN" altLang="en-US" sz="1800" b="0" i="0" kern="12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smtClean="0">
                          <a:solidFill>
                            <a:schemeClr val="tx1"/>
                          </a:solidFill>
                          <a:latin typeface="Microsoft YaHei" charset="-122"/>
                          <a:ea typeface="Microsoft YaHei" charset="-122"/>
                          <a:cs typeface="Microsoft YaHei" charset="-122"/>
                        </a:rPr>
                        <a:t>决策函数的形式，可为</a:t>
                      </a:r>
                      <a:r>
                        <a:rPr lang="mr-IN"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mr-IN"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ovo</a:t>
                      </a:r>
                      <a:r>
                        <a:rPr lang="mr-IN"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 ‘</a:t>
                      </a:r>
                      <a:r>
                        <a:rPr lang="mr-IN"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ovr</a:t>
                      </a:r>
                      <a:r>
                        <a:rPr lang="mr-IN"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r>
                        <a:rPr lang="zh-CN" altLang="en-US" sz="1800" b="0" i="0" kern="1200" dirty="0" smtClean="0">
                          <a:solidFill>
                            <a:schemeClr val="tx1"/>
                          </a:solidFill>
                          <a:effectLst/>
                          <a:latin typeface="Microsoft YaHei" charset="-122"/>
                          <a:ea typeface="Microsoft YaHei" charset="-122"/>
                          <a:cs typeface="Microsoft YaHei" charset="-122"/>
                        </a:rPr>
                        <a:t>为</a:t>
                      </a:r>
                      <a:r>
                        <a:rPr lang="en-US" altLang="zh-CN" sz="1800" b="0" i="0" kern="1200" dirty="0" smtClean="0">
                          <a:solidFill>
                            <a:schemeClr val="tx1"/>
                          </a:solidFill>
                          <a:effectLst/>
                          <a:latin typeface="Microsoft YaHei" charset="-122"/>
                          <a:ea typeface="Microsoft YaHei" charset="-122"/>
                          <a:cs typeface="Microsoft YaHei" charset="-122"/>
                        </a:rPr>
                        <a:t>1</a:t>
                      </a:r>
                      <a:r>
                        <a:rPr lang="zh-CN" altLang="en-US" sz="1800" b="0" i="0" kern="1200" dirty="0" smtClean="0">
                          <a:solidFill>
                            <a:schemeClr val="tx1"/>
                          </a:solidFill>
                          <a:effectLst/>
                          <a:latin typeface="Microsoft YaHei" charset="-122"/>
                          <a:ea typeface="Microsoft YaHei" charset="-122"/>
                          <a:cs typeface="Microsoft YaHei" charset="-122"/>
                        </a:rPr>
                        <a:t>对多，将多类分类转化为多个两类分类问题。</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ovo</a:t>
                      </a:r>
                      <a:r>
                        <a:rPr lang="it-IT"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为</a:t>
                      </a:r>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libsvm</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原始决策函数形式，</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1</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对</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1</a:t>
                      </a: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，每两个类之间有一个分类面</a:t>
                      </a:r>
                      <a:r>
                        <a:rPr lang="zh-CN" altLang="en-US" sz="1800" b="0" i="0" kern="1200" dirty="0" smtClean="0">
                          <a:solidFill>
                            <a:schemeClr val="tx1"/>
                          </a:solidFill>
                          <a:effectLst/>
                          <a:latin typeface="Microsoft YaHei" charset="-122"/>
                          <a:ea typeface="Microsoft YaHei" charset="-122"/>
                          <a:cs typeface="Microsoft YaHei" charset="-122"/>
                        </a:rPr>
                        <a:t>。缺省：</a:t>
                      </a:r>
                      <a:r>
                        <a:rPr lang="it-IT" altLang="zh-CN" sz="1800" b="0" i="0" kern="1200" dirty="0" smtClean="0">
                          <a:solidFill>
                            <a:schemeClr val="tx1"/>
                          </a:solidFill>
                          <a:effectLst/>
                          <a:latin typeface="Microsoft YaHei" charset="-122"/>
                          <a:ea typeface="Microsoft YaHei" charset="-122"/>
                          <a:cs typeface="Microsoft YaHei" charset="-122"/>
                        </a:rPr>
                        <a:t>‘</a:t>
                      </a:r>
                      <a:r>
                        <a:rPr lang="it-IT" altLang="zh-CN" sz="1800" b="0" i="0" kern="1200" dirty="0" err="1" smtClean="0">
                          <a:solidFill>
                            <a:schemeClr val="tx1"/>
                          </a:solidFill>
                          <a:effectLst/>
                          <a:latin typeface="Microsoft YaHei" charset="-122"/>
                          <a:ea typeface="Microsoft YaHei" charset="-122"/>
                          <a:cs typeface="Microsoft YaHei" charset="-122"/>
                        </a:rPr>
                        <a:t>ovr</a:t>
                      </a:r>
                      <a:r>
                        <a:rPr lang="it-IT" altLang="zh-CN" sz="1800" b="0" i="0" kern="1200" dirty="0" smtClean="0">
                          <a:solidFill>
                            <a:schemeClr val="tx1"/>
                          </a:solidFill>
                          <a:effectLst/>
                          <a:latin typeface="Microsoft YaHei" charset="-122"/>
                          <a:ea typeface="Microsoft YaHei" charset="-122"/>
                          <a:cs typeface="Microsoft YaHei" charset="-122"/>
                        </a:rPr>
                        <a:t>’</a:t>
                      </a:r>
                      <a:endParaRPr lang="zh-CN" altLang="en-US" sz="1800" b="1"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772160">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en-US" altLang="zh-CN" sz="1800" b="0" dirty="0" err="1" smtClean="0">
                          <a:solidFill>
                            <a:schemeClr val="tx1"/>
                          </a:solidFill>
                          <a:latin typeface="Microsoft YaHei" charset="-122"/>
                          <a:ea typeface="Microsoft YaHei" charset="-122"/>
                          <a:cs typeface="Microsoft YaHei" charset="-122"/>
                        </a:rPr>
                        <a:t>random_state</a:t>
                      </a:r>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zh-CN" altLang="en-US" sz="1800" dirty="0" smtClean="0">
                          <a:solidFill>
                            <a:schemeClr val="tx1"/>
                          </a:solidFill>
                          <a:latin typeface="Microsoft YaHei" charset="-122"/>
                          <a:ea typeface="Microsoft YaHei" charset="-122"/>
                          <a:cs typeface="Microsoft YaHei" charset="-122"/>
                        </a:rPr>
                        <a:t>随机种子。如果随机种子相同，每次洗牌得到的结果一样。可设置为某个整数。</a:t>
                      </a:r>
                      <a:endParaRPr lang="en-US" altLang="zh-CN" sz="180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用于概率估计的数据重排时的伪随机数生成器的种子</a:t>
                      </a:r>
                    </a:p>
                  </a:txBody>
                  <a:tcPr marL="121920" marR="121920" marT="60960" marB="60960"/>
                </a:tc>
              </a:tr>
            </a:tbl>
          </a:graphicData>
        </a:graphic>
      </p:graphicFrame>
    </p:spTree>
    <p:extLst>
      <p:ext uri="{BB962C8B-B14F-4D97-AF65-F5344CB8AC3E}">
        <p14:creationId xmlns:p14="http://schemas.microsoft.com/office/powerpoint/2010/main" val="166243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dirty="0" smtClean="0">
                    <a:latin typeface="Times New Roman" pitchFamily="18" charset="0"/>
                    <a:cs typeface="Times New Roman" pitchFamily="18" charset="0"/>
                  </a:rPr>
                  <a:t>线性判别函数利用一个超平面把特征空间分隔成两个区域</a:t>
                </a:r>
                <a:r>
                  <a:rPr lang="en-US" altLang="zh-CN" dirty="0" smtClean="0">
                    <a:latin typeface="Times New Roman" pitchFamily="18" charset="0"/>
                    <a:cs typeface="Times New Roman" pitchFamily="18" charset="0"/>
                  </a:rPr>
                  <a:t>.</a:t>
                </a:r>
              </a:p>
              <a:p>
                <a:pPr>
                  <a:lnSpc>
                    <a:spcPct val="100000"/>
                  </a:lnSpc>
                </a:pPr>
                <a:r>
                  <a:rPr lang="zh-CN" altLang="en-US" dirty="0">
                    <a:latin typeface="Times New Roman" pitchFamily="18" charset="0"/>
                    <a:cs typeface="Times New Roman" pitchFamily="18" charset="0"/>
                  </a:rPr>
                  <a:t>超平面的方向由法向量</a:t>
                </a:r>
                <a14:m>
                  <m:oMath xmlns:m="http://schemas.openxmlformats.org/officeDocument/2006/math">
                    <m:r>
                      <a:rPr lang="en-US" altLang="zh-CN" b="1" i="1" dirty="0" smtClean="0">
                        <a:latin typeface="Cambria Math" charset="0"/>
                        <a:cs typeface="Times New Roman" pitchFamily="18" charset="0"/>
                      </a:rPr>
                      <m:t>𝒘</m:t>
                    </m:r>
                  </m:oMath>
                </a14:m>
                <a:r>
                  <a:rPr lang="zh-CN" altLang="en-US" dirty="0">
                    <a:latin typeface="Times New Roman" pitchFamily="18" charset="0"/>
                    <a:cs typeface="Times New Roman" pitchFamily="18" charset="0"/>
                  </a:rPr>
                  <a:t>确定，它的位置由阈值</a:t>
                </a:r>
                <a14:m>
                  <m:oMath xmlns:m="http://schemas.openxmlformats.org/officeDocument/2006/math">
                    <m:r>
                      <a:rPr lang="en-US" altLang="zh-CN" i="1" dirty="0" smtClean="0">
                        <a:latin typeface="Cambria Math" charset="0"/>
                        <a:cs typeface="Times New Roman" pitchFamily="18" charset="0"/>
                      </a:rPr>
                      <m:t>𝑏</m:t>
                    </m:r>
                  </m:oMath>
                </a14:m>
                <a:r>
                  <a:rPr lang="zh-CN" altLang="en-US" dirty="0" smtClean="0">
                    <a:latin typeface="Times New Roman" pitchFamily="18" charset="0"/>
                    <a:cs typeface="Times New Roman" pitchFamily="18" charset="0"/>
                  </a:rPr>
                  <a:t>确定。</a:t>
                </a:r>
                <a:endParaRPr lang="en-US" altLang="zh-CN" dirty="0" smtClean="0">
                  <a:latin typeface="Times New Roman" pitchFamily="18" charset="0"/>
                  <a:cs typeface="Times New Roman" pitchFamily="18" charset="0"/>
                </a:endParaRPr>
              </a:p>
              <a:p>
                <a:pPr>
                  <a:lnSpc>
                    <a:spcPct val="100000"/>
                  </a:lnSpc>
                </a:pPr>
                <a:r>
                  <a:rPr lang="zh-CN" altLang="en-US" dirty="0">
                    <a:latin typeface="Times New Roman" pitchFamily="18" charset="0"/>
                    <a:cs typeface="Times New Roman" pitchFamily="18" charset="0"/>
                  </a:rPr>
                  <a:t>判别函数</a:t>
                </a:r>
                <a:r>
                  <a:rPr lang="en-US" altLang="zh-CN" i="1" dirty="0">
                    <a:latin typeface="Times New Roman" pitchFamily="18" charset="0"/>
                    <a:cs typeface="Times New Roman" pitchFamily="18" charset="0"/>
                  </a:rPr>
                  <a:t>f</a:t>
                </a:r>
                <a:r>
                  <a:rPr lang="en-US" altLang="zh-CN" dirty="0">
                    <a:latin typeface="Times New Roman" pitchFamily="18" charset="0"/>
                    <a:cs typeface="Times New Roman" pitchFamily="18" charset="0"/>
                  </a:rPr>
                  <a:t>(</a:t>
                </a:r>
                <a:r>
                  <a:rPr lang="en-US" altLang="zh-CN" b="1" dirty="0">
                    <a:latin typeface="Times New Roman" pitchFamily="18" charset="0"/>
                    <a:cs typeface="Times New Roman" pitchFamily="18" charset="0"/>
                  </a:rPr>
                  <a:t>x</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正比于</a:t>
                </a:r>
                <a:r>
                  <a:rPr lang="en-US" altLang="zh-CN" b="1" dirty="0">
                    <a:latin typeface="Times New Roman" pitchFamily="18" charset="0"/>
                    <a:cs typeface="Times New Roman" pitchFamily="18" charset="0"/>
                  </a:rPr>
                  <a:t>x</a:t>
                </a:r>
                <a:r>
                  <a:rPr lang="zh-CN" altLang="en-US" dirty="0">
                    <a:latin typeface="Times New Roman" pitchFamily="18" charset="0"/>
                    <a:cs typeface="Times New Roman" pitchFamily="18" charset="0"/>
                  </a:rPr>
                  <a:t>点到超平面的代数距离（带正负号</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lvl="1">
                  <a:lnSpc>
                    <a:spcPct val="100000"/>
                  </a:lnSpc>
                </a:pPr>
                <a:r>
                  <a:rPr lang="zh-CN" altLang="en-US" sz="2800" dirty="0">
                    <a:latin typeface="Times New Roman" pitchFamily="18" charset="0"/>
                    <a:cs typeface="Times New Roman" pitchFamily="18" charset="0"/>
                  </a:rPr>
                  <a:t>当</a:t>
                </a:r>
                <a14:m>
                  <m:oMath xmlns:m="http://schemas.openxmlformats.org/officeDocument/2006/math">
                    <m:r>
                      <a:rPr lang="en-US" altLang="zh-CN" sz="2800" b="1" i="1" dirty="0" smtClean="0">
                        <a:latin typeface="Cambria Math" charset="0"/>
                        <a:cs typeface="Times New Roman" pitchFamily="18" charset="0"/>
                      </a:rPr>
                      <m:t>𝒙</m:t>
                    </m:r>
                  </m:oMath>
                </a14:m>
                <a:r>
                  <a:rPr lang="zh-CN" altLang="en-US" sz="2800" dirty="0">
                    <a:latin typeface="Times New Roman" pitchFamily="18" charset="0"/>
                    <a:cs typeface="Times New Roman" pitchFamily="18" charset="0"/>
                  </a:rPr>
                  <a:t>点在超平面的正侧时， </a:t>
                </a:r>
                <a14:m>
                  <m:oMath xmlns:m="http://schemas.openxmlformats.org/officeDocument/2006/math">
                    <m:r>
                      <a:rPr lang="en-US" altLang="zh-CN" sz="2800" i="1" dirty="0" smtClean="0">
                        <a:latin typeface="Cambria Math" charset="0"/>
                        <a:cs typeface="Times New Roman" pitchFamily="18" charset="0"/>
                      </a:rPr>
                      <m:t>𝑓</m:t>
                    </m:r>
                    <m:r>
                      <a:rPr lang="en-US" altLang="zh-CN" sz="2800" i="1" dirty="0" smtClean="0">
                        <a:latin typeface="Cambria Math" charset="0"/>
                        <a:cs typeface="Times New Roman" pitchFamily="18" charset="0"/>
                      </a:rPr>
                      <m:t>(</m:t>
                    </m:r>
                    <m:r>
                      <a:rPr lang="en-US" altLang="zh-CN" sz="2800" b="1" i="1" dirty="0">
                        <a:latin typeface="Cambria Math" charset="0"/>
                        <a:cs typeface="Times New Roman" pitchFamily="18" charset="0"/>
                      </a:rPr>
                      <m:t>𝒙</m:t>
                    </m:r>
                    <m:r>
                      <a:rPr lang="en-US" altLang="zh-CN" sz="2800" i="1" dirty="0">
                        <a:latin typeface="Cambria Math" charset="0"/>
                        <a:cs typeface="Times New Roman" pitchFamily="18" charset="0"/>
                      </a:rPr>
                      <m:t>)</m:t>
                    </m:r>
                    <m:r>
                      <a:rPr lang="zh-CN" altLang="en-US" sz="2800" i="1" dirty="0">
                        <a:latin typeface="Cambria Math" charset="0"/>
                        <a:cs typeface="Times New Roman" pitchFamily="18" charset="0"/>
                      </a:rPr>
                      <m:t> </m:t>
                    </m:r>
                    <m:r>
                      <a:rPr lang="en-US" altLang="zh-CN" sz="2800" i="1" dirty="0">
                        <a:latin typeface="Cambria Math" charset="0"/>
                        <a:cs typeface="Times New Roman" pitchFamily="18" charset="0"/>
                      </a:rPr>
                      <m:t>&gt;</m:t>
                    </m:r>
                    <m:r>
                      <a:rPr lang="en-US" altLang="zh-CN" sz="2800" i="1" dirty="0" smtClean="0">
                        <a:latin typeface="Cambria Math" charset="0"/>
                        <a:cs typeface="Times New Roman" pitchFamily="18" charset="0"/>
                      </a:rPr>
                      <m:t>0</m:t>
                    </m:r>
                  </m:oMath>
                </a14:m>
                <a:endParaRPr lang="en-US" altLang="zh-CN" sz="2800" dirty="0" smtClean="0">
                  <a:latin typeface="Times New Roman" pitchFamily="18" charset="0"/>
                  <a:cs typeface="Times New Roman" pitchFamily="18" charset="0"/>
                </a:endParaRPr>
              </a:p>
              <a:p>
                <a:pPr lvl="1">
                  <a:lnSpc>
                    <a:spcPct val="100000"/>
                  </a:lnSpc>
                </a:pPr>
                <a:r>
                  <a:rPr lang="zh-CN" altLang="en-US" sz="2800" dirty="0">
                    <a:latin typeface="Times New Roman" pitchFamily="18" charset="0"/>
                    <a:cs typeface="Times New Roman" pitchFamily="18" charset="0"/>
                  </a:rPr>
                  <a:t>当</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点在超平</a:t>
                </a:r>
                <a:r>
                  <a:rPr lang="zh-CN" altLang="en-US" sz="2800" dirty="0" smtClean="0">
                    <a:latin typeface="Times New Roman" pitchFamily="18" charset="0"/>
                    <a:cs typeface="Times New Roman" pitchFamily="18" charset="0"/>
                  </a:rPr>
                  <a:t>面的负侧</a:t>
                </a:r>
                <a:r>
                  <a:rPr lang="zh-CN" altLang="en-US" sz="2800" dirty="0">
                    <a:latin typeface="Times New Roman" pitchFamily="18" charset="0"/>
                    <a:cs typeface="Times New Roman" pitchFamily="18" charset="0"/>
                  </a:rPr>
                  <a:t>时， </a:t>
                </a:r>
                <a14:m>
                  <m:oMath xmlns:m="http://schemas.openxmlformats.org/officeDocument/2006/math">
                    <m:r>
                      <a:rPr lang="en-US" altLang="zh-CN" sz="2800" i="1" dirty="0">
                        <a:latin typeface="Cambria Math" charset="0"/>
                        <a:cs typeface="Times New Roman" pitchFamily="18" charset="0"/>
                      </a:rPr>
                      <m:t>𝑓</m:t>
                    </m:r>
                    <m:d>
                      <m:dPr>
                        <m:ctrlPr>
                          <a:rPr lang="en-US" altLang="zh-CN" sz="2800" i="1" dirty="0">
                            <a:latin typeface="Cambria Math" charset="0"/>
                            <a:cs typeface="Times New Roman" pitchFamily="18" charset="0"/>
                          </a:rPr>
                        </m:ctrlPr>
                      </m:dPr>
                      <m:e>
                        <m:r>
                          <a:rPr lang="en-US" altLang="zh-CN" sz="2800" b="1" i="1" dirty="0">
                            <a:latin typeface="Cambria Math" charset="0"/>
                            <a:cs typeface="Times New Roman" pitchFamily="18" charset="0"/>
                          </a:rPr>
                          <m:t>𝒙</m:t>
                        </m:r>
                      </m:e>
                    </m:d>
                    <m:r>
                      <a:rPr lang="en-US" altLang="zh-CN" sz="2800" b="0" i="1" dirty="0" smtClean="0">
                        <a:latin typeface="Cambria Math" charset="0"/>
                        <a:cs typeface="Times New Roman" pitchFamily="18" charset="0"/>
                      </a:rPr>
                      <m:t>&lt;</m:t>
                    </m:r>
                    <m:r>
                      <a:rPr lang="en-US" altLang="zh-CN" sz="2800" i="1" dirty="0">
                        <a:latin typeface="Cambria Math" charset="0"/>
                        <a:cs typeface="Times New Roman" pitchFamily="18" charset="0"/>
                      </a:rPr>
                      <m:t>0</m:t>
                    </m:r>
                  </m:oMath>
                </a14:m>
                <a:endParaRPr lang="en-US" altLang="zh-CN" sz="2800" dirty="0">
                  <a:latin typeface="Times New Roman" pitchFamily="18" charset="0"/>
                  <a:cs typeface="Times New Roman" pitchFamily="18" charset="0"/>
                </a:endParaRPr>
              </a:p>
              <a:p>
                <a:pPr lvl="1">
                  <a:lnSpc>
                    <a:spcPct val="100000"/>
                  </a:lnSpc>
                </a:pPr>
                <a:r>
                  <a:rPr kumimoji="1" lang="en-US" altLang="zh-CN" sz="2800" dirty="0" smtClean="0"/>
                  <a:t> </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点到超平面的</a:t>
                </a:r>
                <a:r>
                  <a:rPr lang="zh-CN" altLang="en-US" sz="2800" dirty="0" smtClean="0">
                    <a:latin typeface="Times New Roman" pitchFamily="18" charset="0"/>
                    <a:cs typeface="Times New Roman" pitchFamily="18" charset="0"/>
                  </a:rPr>
                  <a:t>距离</a:t>
                </a:r>
                <a:r>
                  <a:rPr lang="en-US" altLang="zh-CN" sz="2800" dirty="0" smtClean="0">
                    <a:latin typeface="Times New Roman" pitchFamily="18" charset="0"/>
                    <a:cs typeface="Times New Roman" pitchFamily="18" charset="0"/>
                  </a:rPr>
                  <a:t>  </a:t>
                </a:r>
                <a14:m>
                  <m:oMath xmlns:m="http://schemas.openxmlformats.org/officeDocument/2006/math">
                    <m:f>
                      <m:fPr>
                        <m:ctrlPr>
                          <a:rPr lang="bg-BG" altLang="zh-CN" sz="2800" i="1">
                            <a:latin typeface="Cambria Math" charset="0"/>
                            <a:cs typeface="Times New Roman" pitchFamily="18" charset="0"/>
                          </a:rPr>
                        </m:ctrlPr>
                      </m:fPr>
                      <m:num>
                        <m:r>
                          <a:rPr lang="en-US" altLang="zh-CN" sz="2800" b="0" i="1" smtClean="0">
                            <a:latin typeface="Cambria Math" charset="0"/>
                            <a:cs typeface="Times New Roman" pitchFamily="18" charset="0"/>
                          </a:rPr>
                          <m:t>𝑦</m:t>
                        </m:r>
                        <m:r>
                          <a:rPr kumimoji="1" lang="en-US" altLang="zh-CN" sz="2800" i="1" dirty="0">
                            <a:latin typeface="Cambria Math" charset="0"/>
                          </a:rPr>
                          <m:t>𝑓</m:t>
                        </m:r>
                        <m:d>
                          <m:dPr>
                            <m:ctrlPr>
                              <a:rPr kumimoji="1" lang="en-US" altLang="zh-CN" sz="2800" i="1" dirty="0">
                                <a:latin typeface="Cambria Math" charset="0"/>
                              </a:rPr>
                            </m:ctrlPr>
                          </m:dPr>
                          <m:e>
                            <m:r>
                              <a:rPr lang="en-US" altLang="zh-CN" sz="2800" b="1" i="1" dirty="0">
                                <a:latin typeface="Cambria Math" charset="0"/>
                                <a:cs typeface="Times New Roman" pitchFamily="18" charset="0"/>
                              </a:rPr>
                              <m:t>𝒙</m:t>
                            </m:r>
                          </m:e>
                        </m:d>
                      </m:num>
                      <m:den>
                        <m:sSub>
                          <m:sSubPr>
                            <m:ctrlPr>
                              <a:rPr kumimoji="1" lang="en-US" altLang="zh-CN" sz="2800" b="1" i="1" dirty="0">
                                <a:latin typeface="Cambria Math" charset="0"/>
                                <a:ea typeface="Cambria Math" charset="0"/>
                                <a:cs typeface="Cambria Math" charset="0"/>
                              </a:rPr>
                            </m:ctrlPr>
                          </m:sSubPr>
                          <m:e>
                            <m:d>
                              <m:dPr>
                                <m:begChr m:val="‖"/>
                                <m:endChr m:val="‖"/>
                                <m:ctrlPr>
                                  <a:rPr kumimoji="1" lang="en-US" altLang="zh-CN" sz="2800" b="1" i="1" dirty="0">
                                    <a:latin typeface="Cambria Math" charset="0"/>
                                    <a:ea typeface="Cambria Math" charset="0"/>
                                    <a:cs typeface="Cambria Math" charset="0"/>
                                  </a:rPr>
                                </m:ctrlPr>
                              </m:dPr>
                              <m:e>
                                <m:r>
                                  <a:rPr kumimoji="1" lang="en-US" altLang="zh-CN" sz="2800" b="1" i="1" dirty="0">
                                    <a:latin typeface="Cambria Math" charset="0"/>
                                  </a:rPr>
                                  <m:t>𝒘</m:t>
                                </m:r>
                              </m:e>
                            </m:d>
                          </m:e>
                          <m:sub>
                            <m:r>
                              <a:rPr kumimoji="1" lang="en-US" altLang="zh-CN" sz="2800" b="1" i="1" dirty="0">
                                <a:latin typeface="Cambria Math" charset="0"/>
                                <a:ea typeface="Cambria Math" charset="0"/>
                                <a:cs typeface="Cambria Math" charset="0"/>
                              </a:rPr>
                              <m:t>𝟐</m:t>
                            </m:r>
                          </m:sub>
                        </m:sSub>
                      </m:den>
                    </m:f>
                  </m:oMath>
                </a14:m>
                <a:r>
                  <a:rPr lang="zh-CN" altLang="en-US" sz="2800" dirty="0">
                    <a:latin typeface="Times New Roman" pitchFamily="18" charset="0"/>
                    <a:cs typeface="Times New Roman" pitchFamily="18" charset="0"/>
                  </a:rPr>
                  <a:t>  可视为对</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判别</a:t>
                </a:r>
                <a:r>
                  <a:rPr lang="zh-CN" altLang="en-US" sz="2800" dirty="0" smtClean="0">
                    <a:latin typeface="Times New Roman" pitchFamily="18" charset="0"/>
                    <a:cs typeface="Times New Roman" pitchFamily="18" charset="0"/>
                  </a:rPr>
                  <a:t>的</a:t>
                </a:r>
                <a:r>
                  <a:rPr lang="zh-CN" altLang="en-US" sz="2800" dirty="0" smtClean="0">
                    <a:solidFill>
                      <a:srgbClr val="C00000"/>
                    </a:solidFill>
                    <a:latin typeface="Times New Roman" pitchFamily="18" charset="0"/>
                    <a:cs typeface="Times New Roman" pitchFamily="18" charset="0"/>
                  </a:rPr>
                  <a:t>置信度</a:t>
                </a:r>
                <a:r>
                  <a:rPr lang="zh-CN" altLang="en-US" sz="2800" dirty="0" smtClean="0">
                    <a:solidFill>
                      <a:srgbClr val="09405E"/>
                    </a:solidFill>
                    <a:latin typeface="Times New Roman" pitchFamily="18" charset="0"/>
                    <a:cs typeface="Times New Roman" pitchFamily="18" charset="0"/>
                  </a:rPr>
                  <a:t>，其中</a:t>
                </a:r>
                <a14:m>
                  <m:oMath xmlns:m="http://schemas.openxmlformats.org/officeDocument/2006/math">
                    <m:r>
                      <a:rPr kumimoji="1" lang="en-US" altLang="zh-CN" sz="2800" i="1">
                        <a:solidFill>
                          <a:srgbClr val="09405E"/>
                        </a:solidFill>
                        <a:latin typeface="Cambria Math" charset="0"/>
                      </a:rPr>
                      <m:t>𝑦</m:t>
                    </m:r>
                    <m:r>
                      <a:rPr kumimoji="1" lang="en-US" altLang="zh-CN" sz="2800" i="1">
                        <a:latin typeface="Cambria Math" charset="0"/>
                        <a:ea typeface="Cambria Math" charset="0"/>
                        <a:cs typeface="Cambria Math" charset="0"/>
                      </a:rPr>
                      <m:t>∈</m:t>
                    </m:r>
                    <m:d>
                      <m:dPr>
                        <m:begChr m:val="{"/>
                        <m:endChr m:val="}"/>
                        <m:ctrlPr>
                          <a:rPr kumimoji="1" lang="en-US" altLang="zh-CN" sz="2800" i="1">
                            <a:latin typeface="Cambria Math" charset="0"/>
                            <a:ea typeface="Cambria Math" charset="0"/>
                            <a:cs typeface="Cambria Math" charset="0"/>
                          </a:rPr>
                        </m:ctrlPr>
                      </m:dPr>
                      <m:e>
                        <m:r>
                          <a:rPr kumimoji="1" lang="en-US" altLang="zh-CN" sz="2800" i="1">
                            <a:latin typeface="Cambria Math" charset="0"/>
                            <a:ea typeface="Cambria Math" charset="0"/>
                            <a:cs typeface="Cambria Math" charset="0"/>
                          </a:rPr>
                          <m:t>1,−1</m:t>
                        </m:r>
                      </m:e>
                    </m:d>
                  </m:oMath>
                </a14:m>
                <a:endParaRPr kumimoji="1" lang="zh-CN" altLang="en-US" sz="2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cs typeface="Times New Roman" pitchFamily="18" charset="0"/>
              </a:rPr>
              <a:t>线性判别函数</a:t>
            </a:r>
            <a:endParaRPr kumimoji="1" lang="zh-CN" altLang="en-US" dirty="0"/>
          </a:p>
        </p:txBody>
      </p:sp>
    </p:spTree>
    <p:extLst>
      <p:ext uri="{BB962C8B-B14F-4D97-AF65-F5344CB8AC3E}">
        <p14:creationId xmlns:p14="http://schemas.microsoft.com/office/powerpoint/2010/main" val="136130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en-US" altLang="zh-CN" dirty="0" smtClean="0"/>
              <a:t>SVC</a:t>
            </a:r>
            <a:r>
              <a:rPr kumimoji="1" lang="zh-CN" altLang="en-US" dirty="0" smtClean="0"/>
              <a:t>的属性</a:t>
            </a:r>
            <a:endParaRPr kumimoji="1" lang="zh-CN" altLang="en-US" dirty="0"/>
          </a:p>
        </p:txBody>
      </p:sp>
      <mc:AlternateContent xmlns:mc="http://schemas.openxmlformats.org/markup-compatibility/2006">
        <mc:Choice xmlns:a14="http://schemas.microsoft.com/office/drawing/2010/main" Requires="a14">
          <p:graphicFrame>
            <p:nvGraphicFramePr>
              <p:cNvPr id="4" name="内容占位符 4"/>
              <p:cNvGraphicFramePr>
                <a:graphicFrameLocks/>
              </p:cNvGraphicFramePr>
              <p:nvPr>
                <p:extLst/>
              </p:nvPr>
            </p:nvGraphicFramePr>
            <p:xfrm>
              <a:off x="768795" y="1916832"/>
              <a:ext cx="11166240" cy="3215640"/>
            </p:xfrm>
            <a:graphic>
              <a:graphicData uri="http://schemas.openxmlformats.org/drawingml/2006/table">
                <a:tbl>
                  <a:tblPr firstRow="1" bandRow="1">
                    <a:tableStyleId>{5C22544A-7EE6-4342-B048-85BDC9FD1C3A}</a:tableStyleId>
                  </a:tblPr>
                  <a:tblGrid>
                    <a:gridCol w="2231644">
                      <a:extLst>
                        <a:ext uri="{9D8B030D-6E8A-4147-A177-3AD203B41FA5}">
                          <a16:colId xmlns="" xmlns:a16="http://schemas.microsoft.com/office/drawing/2014/main" val="20000"/>
                        </a:ext>
                      </a:extLst>
                    </a:gridCol>
                    <a:gridCol w="4793901">
                      <a:extLst>
                        <a:ext uri="{9D8B030D-6E8A-4147-A177-3AD203B41FA5}">
                          <a16:colId xmlns="" xmlns:a16="http://schemas.microsoft.com/office/drawing/2014/main" val="20001"/>
                        </a:ext>
                      </a:extLst>
                    </a:gridCol>
                    <a:gridCol w="4140695"/>
                  </a:tblGrid>
                  <a:tr h="347013">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614601">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原问题的系数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权重（线性核有效），与特征维数相同。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2"/>
                      </a:ext>
                    </a:extLst>
                  </a:tr>
                  <a:tr h="429768">
                    <a:tc>
                      <a:txBody>
                        <a:bodyPr/>
                        <a:lstStyle/>
                        <a:p>
                          <a:pPr algn="l"/>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support_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支持向量的索引</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support_vectors</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n_support</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没个类的支持向量的数目</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dual_coef</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对偶系数</a:t>
                          </a:r>
                          <a14:m>
                            <m:oMath xmlns:m="http://schemas.openxmlformats.org/officeDocument/2006/math">
                              <m:r>
                                <a:rPr lang="zh-CN" altLang="en-US" sz="1800" b="0" i="1" smtClean="0">
                                  <a:solidFill>
                                    <a:schemeClr val="tx1"/>
                                  </a:solidFill>
                                  <a:latin typeface="Cambria Math" charset="0"/>
                                  <a:ea typeface="Microsoft YaHei" charset="-122"/>
                                  <a:cs typeface="Microsoft YaHei" charset="-122"/>
                                </a:rPr>
                                <m:t>𝛼</m:t>
                              </m:r>
                            </m:oMath>
                          </a14:m>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Choice>
        <mc:Fallback>
          <p:graphicFrame>
            <p:nvGraphicFramePr>
              <p:cNvPr id="4" name="内容占位符 4"/>
              <p:cNvGraphicFramePr>
                <a:graphicFrameLocks/>
              </p:cNvGraphicFramePr>
              <p:nvPr>
                <p:extLst/>
              </p:nvPr>
            </p:nvGraphicFramePr>
            <p:xfrm>
              <a:off x="768795" y="1916832"/>
              <a:ext cx="11166240" cy="3215640"/>
            </p:xfrm>
            <a:graphic>
              <a:graphicData uri="http://schemas.openxmlformats.org/drawingml/2006/table">
                <a:tbl>
                  <a:tblPr firstRow="1" bandRow="1">
                    <a:tableStyleId>{5C22544A-7EE6-4342-B048-85BDC9FD1C3A}</a:tableStyleId>
                  </a:tblPr>
                  <a:tblGrid>
                    <a:gridCol w="2231644">
                      <a:extLst>
                        <a:ext uri="{9D8B030D-6E8A-4147-A177-3AD203B41FA5}">
                          <a16:colId xmlns="" xmlns:a16="http://schemas.microsoft.com/office/drawing/2014/main" xmlns:a14="http://schemas.microsoft.com/office/drawing/2010/main" val="20000"/>
                        </a:ext>
                      </a:extLst>
                    </a:gridCol>
                    <a:gridCol w="4793901">
                      <a:extLst>
                        <a:ext uri="{9D8B030D-6E8A-4147-A177-3AD203B41FA5}">
                          <a16:colId xmlns="" xmlns:a16="http://schemas.microsoft.com/office/drawing/2014/main" xmlns:a14="http://schemas.microsoft.com/office/drawing/2010/main" val="20001"/>
                        </a:ext>
                      </a:extLst>
                    </a:gridCol>
                    <a:gridCol w="4140695"/>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原问题的系数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权重（线性核有效），与特征维数相同。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429768">
                    <a:tc>
                      <a:txBody>
                        <a:bodyPr/>
                        <a:lstStyle/>
                        <a:p>
                          <a:pPr algn="l"/>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support_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支持向量的索引</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support_vectors</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n_support</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没个类的支持向量的数目</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dual_coef</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2"/>
                          <a:stretch>
                            <a:fillRect l="-46633" t="-647887" r="-86912" b="-1126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Fallback>
      </mc:AlternateContent>
      <p:sp>
        <p:nvSpPr>
          <p:cNvPr id="5" name="矩形 4"/>
          <p:cNvSpPr/>
          <p:nvPr/>
        </p:nvSpPr>
        <p:spPr>
          <a:xfrm>
            <a:off x="967273" y="6098001"/>
            <a:ext cx="4297971" cy="369332"/>
          </a:xfrm>
          <a:prstGeom prst="rect">
            <a:avLst/>
          </a:prstGeom>
        </p:spPr>
        <p:txBody>
          <a:bodyPr wrap="none">
            <a:spAutoFit/>
          </a:bodyPr>
          <a:lstStyle/>
          <a:p>
            <a:r>
              <a:rPr lang="zh-CN" altLang="en-US" dirty="0" smtClean="0">
                <a:solidFill>
                  <a:schemeClr val="tx1"/>
                </a:solidFill>
                <a:latin typeface="Microsoft YaHei" charset="-122"/>
                <a:ea typeface="Microsoft YaHei" charset="-122"/>
                <a:cs typeface="Microsoft YaHei" charset="-122"/>
              </a:rPr>
              <a:t>注意：</a:t>
            </a:r>
            <a:r>
              <a:rPr lang="en-US" altLang="zh-CN" dirty="0" err="1" smtClean="0">
                <a:solidFill>
                  <a:schemeClr val="tx1"/>
                </a:solidFill>
                <a:latin typeface="Microsoft YaHei" charset="-122"/>
                <a:ea typeface="Microsoft YaHei" charset="-122"/>
                <a:cs typeface="Microsoft YaHei" charset="-122"/>
              </a:rPr>
              <a:t>LinearSVC</a:t>
            </a:r>
            <a:r>
              <a:rPr lang="zh-CN" altLang="en-US" dirty="0" smtClean="0">
                <a:solidFill>
                  <a:schemeClr val="tx1"/>
                </a:solidFill>
                <a:latin typeface="Microsoft YaHei" charset="-122"/>
                <a:ea typeface="Microsoft YaHei" charset="-122"/>
                <a:cs typeface="Microsoft YaHei" charset="-122"/>
              </a:rPr>
              <a:t>没有支持向量等属性。</a:t>
            </a:r>
            <a:endParaRPr lang="zh-CN" altLang="en-US" dirty="0"/>
          </a:p>
        </p:txBody>
      </p:sp>
      <mc:AlternateContent xmlns:mc="http://schemas.openxmlformats.org/markup-compatibility/2006">
        <mc:Choice xmlns:a14="http://schemas.microsoft.com/office/drawing/2010/main" Requires="a14">
          <p:sp>
            <p:nvSpPr>
              <p:cNvPr id="6" name="矩形 5"/>
              <p:cNvSpPr/>
              <p:nvPr/>
            </p:nvSpPr>
            <p:spPr>
              <a:xfrm>
                <a:off x="7824192" y="2348880"/>
                <a:ext cx="3134897" cy="659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𝑓</m:t>
                      </m:r>
                      <m:d>
                        <m:dPr>
                          <m:ctrlPr>
                            <a:rPr lang="en-US" altLang="zh-CN" i="1">
                              <a:latin typeface="Cambria Math" charset="0"/>
                            </a:rPr>
                          </m:ctrlPr>
                        </m:dPr>
                        <m:e>
                          <m:r>
                            <a:rPr lang="en-US" altLang="zh-CN" b="1">
                              <a:latin typeface="Cambria Math" charset="0"/>
                            </a:rPr>
                            <m:t>𝐱</m:t>
                          </m:r>
                        </m:e>
                      </m:d>
                      <m:r>
                        <a:rPr lang="en-US" altLang="zh-CN" i="1">
                          <a:latin typeface="Cambria Math" charset="0"/>
                          <a:ea typeface="Cambria Math" charset="0"/>
                          <a:cs typeface="Cambria Math" charset="0"/>
                        </a:rPr>
                        <m:t>=</m:t>
                      </m:r>
                      <m:nary>
                        <m:naryPr>
                          <m:chr m:val="∑"/>
                          <m:limLoc m:val="subSup"/>
                          <m:ctrlPr>
                            <a:rPr lang="is-IS" altLang="zh-CN" i="1">
                              <a:latin typeface="Cambria Math" charset="0"/>
                              <a:ea typeface="Cambria Math" charset="0"/>
                              <a:cs typeface="Cambria Math" charset="0"/>
                            </a:rPr>
                          </m:ctrlPr>
                        </m:naryPr>
                        <m:sub>
                          <m:r>
                            <m:rPr>
                              <m:brk m:alnAt="25"/>
                            </m:rPr>
                            <a:rPr lang="en-US" altLang="zh-CN" i="1">
                              <a:latin typeface="Cambria Math" charset="0"/>
                              <a:ea typeface="Cambria Math" charset="0"/>
                              <a:cs typeface="Cambria Math" charset="0"/>
                            </a:rPr>
                            <m:t>𝑖</m:t>
                          </m:r>
                          <m:r>
                            <a:rPr lang="en-US" altLang="zh-CN" i="1">
                              <a:latin typeface="Cambria Math" charset="0"/>
                              <a:ea typeface="Cambria Math" charset="0"/>
                              <a:cs typeface="Cambria Math" charset="0"/>
                            </a:rPr>
                            <m:t>=1</m:t>
                          </m:r>
                        </m:sub>
                        <m:sup>
                          <m:r>
                            <a:rPr lang="en-US" altLang="zh-CN" i="1">
                              <a:latin typeface="Cambria Math" charset="0"/>
                              <a:ea typeface="Cambria Math" charset="0"/>
                              <a:cs typeface="Cambria Math" charset="0"/>
                            </a:rPr>
                            <m:t>𝑁</m:t>
                          </m:r>
                        </m:sup>
                        <m:e>
                          <m:sSub>
                            <m:sSubPr>
                              <m:ctrlPr>
                                <a:rPr lang="en-US" altLang="zh-CN" i="1">
                                  <a:latin typeface="Cambria Math" charset="0"/>
                                  <a:ea typeface="Cambria Math" charset="0"/>
                                  <a:cs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ea typeface="Cambria Math" charset="0"/>
                                  <a:cs typeface="Cambria Math" charset="0"/>
                                </a:rPr>
                                <m:t>𝑖</m:t>
                              </m:r>
                            </m:sub>
                          </m:sSub>
                          <m:sSub>
                            <m:sSubPr>
                              <m:ctrlPr>
                                <a:rPr lang="en-US" altLang="zh-CN" i="1" smtClean="0">
                                  <a:solidFill>
                                    <a:schemeClr val="tx1"/>
                                  </a:solidFill>
                                  <a:latin typeface="Cambria Math" charset="0"/>
                                  <a:ea typeface="Cambria Math" charset="0"/>
                                  <a:cs typeface="Cambria Math" charset="0"/>
                                </a:rPr>
                              </m:ctrlPr>
                            </m:sSubPr>
                            <m:e>
                              <m:r>
                                <a:rPr lang="en-US" altLang="zh-CN" i="1">
                                  <a:solidFill>
                                    <a:schemeClr val="tx1"/>
                                  </a:solidFill>
                                  <a:latin typeface="Cambria Math" charset="0"/>
                                  <a:ea typeface="Cambria Math" charset="0"/>
                                  <a:cs typeface="Cambria Math" charset="0"/>
                                </a:rPr>
                                <m:t>𝑦</m:t>
                              </m:r>
                            </m:e>
                            <m:sub>
                              <m:r>
                                <a:rPr lang="en-US" altLang="zh-CN" i="1">
                                  <a:solidFill>
                                    <a:schemeClr val="tx1"/>
                                  </a:solidFill>
                                  <a:latin typeface="Cambria Math" charset="0"/>
                                  <a:ea typeface="Cambria Math" charset="0"/>
                                  <a:cs typeface="Cambria Math" charset="0"/>
                                </a:rPr>
                                <m:t>𝑖</m:t>
                              </m:r>
                            </m:sub>
                          </m:sSub>
                          <m:r>
                            <a:rPr lang="en-US" altLang="zh-CN" i="1">
                              <a:solidFill>
                                <a:schemeClr val="tx1"/>
                              </a:solidFill>
                              <a:latin typeface="Cambria Math" charset="0"/>
                              <a:ea typeface="Cambria Math" charset="0"/>
                              <a:cs typeface="Cambria Math" charset="0"/>
                            </a:rPr>
                            <m:t>𝑘</m:t>
                          </m:r>
                          <m:r>
                            <a:rPr lang="en-US" altLang="zh-CN" i="1">
                              <a:solidFill>
                                <a:schemeClr val="tx1"/>
                              </a:solidFill>
                              <a:latin typeface="Cambria Math" charset="0"/>
                              <a:ea typeface="Cambria Math" charset="0"/>
                              <a:cs typeface="Cambria Math" charset="0"/>
                            </a:rPr>
                            <m:t>(</m:t>
                          </m:r>
                          <m:sSub>
                            <m:sSubPr>
                              <m:ctrlPr>
                                <a:rPr lang="en-US" altLang="zh-CN" i="1">
                                  <a:solidFill>
                                    <a:schemeClr val="tx1"/>
                                  </a:solidFill>
                                  <a:latin typeface="Cambria Math" charset="0"/>
                                  <a:ea typeface="Cambria Math" charset="0"/>
                                  <a:cs typeface="Cambria Math" charset="0"/>
                                </a:rPr>
                              </m:ctrlPr>
                            </m:sSubPr>
                            <m:e>
                              <m:r>
                                <a:rPr lang="en-US" altLang="zh-CN" b="1">
                                  <a:solidFill>
                                    <a:schemeClr val="tx1"/>
                                  </a:solidFill>
                                  <a:latin typeface="Cambria Math" charset="0"/>
                                  <a:ea typeface="Cambria Math" charset="0"/>
                                  <a:cs typeface="Cambria Math" charset="0"/>
                                </a:rPr>
                                <m:t>𝐱</m:t>
                              </m:r>
                              <m:r>
                                <a:rPr lang="en-US" altLang="zh-CN" b="1">
                                  <a:solidFill>
                                    <a:schemeClr val="tx1"/>
                                  </a:solidFill>
                                  <a:latin typeface="Cambria Math" charset="0"/>
                                  <a:ea typeface="Cambria Math" charset="0"/>
                                  <a:cs typeface="Cambria Math" charset="0"/>
                                </a:rPr>
                                <m:t>,</m:t>
                              </m:r>
                              <m:r>
                                <a:rPr lang="en-US" altLang="zh-CN" b="1">
                                  <a:solidFill>
                                    <a:schemeClr val="tx1"/>
                                  </a:solidFill>
                                  <a:latin typeface="Cambria Math" charset="0"/>
                                  <a:ea typeface="Cambria Math" charset="0"/>
                                  <a:cs typeface="Cambria Math" charset="0"/>
                                </a:rPr>
                                <m:t>𝐱</m:t>
                              </m:r>
                            </m:e>
                            <m:sub>
                              <m:r>
                                <a:rPr lang="en-US" altLang="zh-CN" i="1">
                                  <a:solidFill>
                                    <a:schemeClr val="tx1"/>
                                  </a:solidFill>
                                  <a:latin typeface="Cambria Math" charset="0"/>
                                  <a:ea typeface="Cambria Math" charset="0"/>
                                  <a:cs typeface="Cambria Math" charset="0"/>
                                </a:rPr>
                                <m:t>𝑖</m:t>
                              </m:r>
                            </m:sub>
                          </m:sSub>
                          <m:r>
                            <a:rPr lang="en-US" altLang="zh-CN" i="1">
                              <a:solidFill>
                                <a:schemeClr val="tx1"/>
                              </a:solidFill>
                              <a:latin typeface="Cambria Math" charset="0"/>
                              <a:ea typeface="Cambria Math" charset="0"/>
                              <a:cs typeface="Cambria Math" charset="0"/>
                            </a:rPr>
                            <m:t>)</m:t>
                          </m:r>
                          <m:r>
                            <a:rPr lang="en-US" altLang="zh-CN">
                              <a:solidFill>
                                <a:schemeClr val="tx1"/>
                              </a:solidFill>
                              <a:latin typeface="Cambria Math" charset="0"/>
                              <a:ea typeface="Cambria Math" charset="0"/>
                              <a:cs typeface="Cambria Math" charset="0"/>
                            </a:rPr>
                            <m:t>+</m:t>
                          </m:r>
                          <m:r>
                            <a:rPr lang="en-US" altLang="zh-CN" i="1">
                              <a:latin typeface="Cambria Math" charset="0"/>
                              <a:ea typeface="Cambria Math" charset="0"/>
                              <a:cs typeface="Cambria Math" charset="0"/>
                            </a:rPr>
                            <m:t>𝑏</m:t>
                          </m:r>
                        </m:e>
                      </m:nary>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7824192" y="2348880"/>
                <a:ext cx="3134897" cy="6592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537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en-US" altLang="zh-CN" dirty="0" smtClean="0"/>
              <a:t>SVC</a:t>
            </a:r>
            <a:r>
              <a:rPr kumimoji="1" lang="zh-CN" altLang="en-US" dirty="0" smtClean="0"/>
              <a:t>的常用方法</a:t>
            </a:r>
            <a:endParaRPr kumimoji="1" lang="zh-CN" altLang="en-US" dirty="0"/>
          </a:p>
        </p:txBody>
      </p:sp>
      <mc:AlternateContent xmlns:mc="http://schemas.openxmlformats.org/markup-compatibility/2006">
        <mc:Choice xmlns:a14="http://schemas.microsoft.com/office/drawing/2010/main" Requires="a14">
          <p:graphicFrame>
            <p:nvGraphicFramePr>
              <p:cNvPr id="4" name="内容占位符 4"/>
              <p:cNvGraphicFramePr>
                <a:graphicFrameLocks/>
              </p:cNvGraphicFramePr>
              <p:nvPr>
                <p:extLst/>
              </p:nvPr>
            </p:nvGraphicFramePr>
            <p:xfrm>
              <a:off x="551384" y="1341992"/>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val="20000"/>
                        </a:ext>
                      </a:extLst>
                    </a:gridCol>
                    <a:gridCol w="7968208">
                      <a:extLst>
                        <a:ext uri="{9D8B030D-6E8A-4147-A177-3AD203B41FA5}">
                          <a16:colId xmlns="" xmlns:a16="http://schemas.microsoft.com/office/drawing/2014/main" val="20001"/>
                        </a:ext>
                      </a:extLst>
                    </a:gridCol>
                  </a:tblGrid>
                  <a:tr h="358686">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0"/>
                      </a:ext>
                    </a:extLst>
                  </a:tr>
                  <a:tr h="637353">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模型训练。参数</a:t>
                          </a:r>
                          <a14:m>
                            <m:oMath xmlns:m="http://schemas.openxmlformats.org/officeDocument/2006/math">
                              <m:r>
                                <m:rPr>
                                  <m:sty m:val="p"/>
                                </m:rPr>
                                <a:rPr lang="en-US" altLang="zh-CN" sz="1800" b="0" i="0" smtClean="0">
                                  <a:solidFill>
                                    <a:schemeClr val="tx1"/>
                                  </a:solidFill>
                                  <a:effectLst/>
                                  <a:latin typeface="Cambria Math" charset="0"/>
                                  <a:ea typeface="Microsoft YaHei" charset="-122"/>
                                  <a:cs typeface="Microsoft YaHei" charset="-122"/>
                                </a:rPr>
                                <m:t>X</m:t>
                              </m:r>
                              <m:r>
                                <a:rPr lang="en-US" altLang="zh-CN" sz="1800" b="0" i="1" smtClean="0">
                                  <a:solidFill>
                                    <a:schemeClr val="tx1"/>
                                  </a:solidFill>
                                  <a:effectLst/>
                                  <a:latin typeface="Cambria Math" charset="0"/>
                                  <a:ea typeface="Microsoft YaHei" charset="-122"/>
                                  <a:cs typeface="Microsoft YaHei" charset="-122"/>
                                </a:rPr>
                                <m:t>,</m:t>
                              </m:r>
                              <m:r>
                                <m:rPr>
                                  <m:sty m:val="p"/>
                                </m:rPr>
                                <a:rPr lang="en-US" altLang="zh-CN" sz="1800" b="0" i="0" smtClean="0">
                                  <a:solidFill>
                                    <a:schemeClr val="tx1"/>
                                  </a:solidFill>
                                  <a:effectLst/>
                                  <a:latin typeface="Cambria Math" charset="0"/>
                                  <a:ea typeface="Microsoft YaHei" charset="-122"/>
                                  <a:cs typeface="Microsoft YaHei" charset="-122"/>
                                </a:rPr>
                                <m:t>y</m:t>
                              </m:r>
                            </m:oMath>
                          </a14:m>
                          <a:r>
                            <a:rPr lang="zh-CN" altLang="en-US" sz="1800" b="0" i="0" dirty="0" smtClean="0">
                              <a:solidFill>
                                <a:schemeClr val="tx1"/>
                              </a:solidFill>
                              <a:effectLst/>
                              <a:latin typeface="Microsoft YaHei" charset="-122"/>
                              <a:ea typeface="Microsoft YaHei" charset="-122"/>
                              <a:cs typeface="Microsoft YaHei" charset="-122"/>
                            </a:rPr>
                            <a:t>为训练数据，也可以通过</a:t>
                          </a:r>
                          <a:r>
                            <a:rPr lang="en-US" altLang="zh-CN" sz="1800" b="0" dirty="0" err="1" smtClean="0">
                              <a:solidFill>
                                <a:schemeClr val="tx1"/>
                              </a:solidFill>
                              <a:effectLst/>
                              <a:latin typeface="Microsoft YaHei" charset="-122"/>
                              <a:ea typeface="Microsoft YaHei" charset="-122"/>
                              <a:cs typeface="Microsoft YaHei" charset="-122"/>
                            </a:rPr>
                            <a:t>sample_weight</a:t>
                          </a:r>
                          <a:r>
                            <a:rPr lang="zh-CN" altLang="en-US" sz="1800" b="0" dirty="0" smtClean="0">
                              <a:solidFill>
                                <a:schemeClr val="tx1"/>
                              </a:solidFill>
                              <a:effectLst/>
                              <a:latin typeface="Microsoft YaHei" charset="-122"/>
                              <a:ea typeface="Microsoft YaHei" charset="-122"/>
                              <a:cs typeface="Microsoft YaHei" charset="-122"/>
                            </a:rPr>
                            <a:t>设置每个样本的权重。</a:t>
                          </a:r>
                          <a:endParaRPr lang="en-US" altLang="zh-CN" sz="1800" b="0" i="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1"/>
                      </a:ext>
                    </a:extLst>
                  </a:tr>
                  <a:tr h="372136">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predict_log_proba"/>
                            </a:rPr>
                            <a:t>predict_log_proba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smtClean="0">
                              <a:solidFill>
                                <a:schemeClr val="tx1"/>
                              </a:solidFill>
                              <a:effectLst/>
                              <a:latin typeface="Microsoft YaHei" charset="-122"/>
                              <a:ea typeface="Microsoft YaHei" charset="-122"/>
                              <a:cs typeface="Microsoft YaHei" charset="-122"/>
                            </a:rPr>
                            <a:t>log</a:t>
                          </a:r>
                          <a:r>
                            <a:rPr lang="zh-CN" altLang="en-US" sz="1800" b="0" dirty="0" smtClean="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predict_proba"/>
                            </a:rPr>
                            <a:t>predict_proba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bl>
              </a:graphicData>
            </a:graphic>
          </p:graphicFrame>
        </mc:Choice>
        <mc:Fallback>
          <p:graphicFrame>
            <p:nvGraphicFramePr>
              <p:cNvPr id="4" name="内容占位符 4"/>
              <p:cNvGraphicFramePr>
                <a:graphicFrameLocks/>
              </p:cNvGraphicFramePr>
              <p:nvPr>
                <p:extLst/>
              </p:nvPr>
            </p:nvGraphicFramePr>
            <p:xfrm>
              <a:off x="551384" y="1341992"/>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xmlns:a14="http://schemas.microsoft.com/office/drawing/2010/main" val="20000"/>
                        </a:ext>
                      </a:extLst>
                    </a:gridCol>
                    <a:gridCol w="7968208">
                      <a:extLst>
                        <a:ext uri="{9D8B030D-6E8A-4147-A177-3AD203B41FA5}">
                          <a16:colId xmlns="" xmlns:a16="http://schemas.microsoft.com/office/drawing/2014/main" xmlns:a14="http://schemas.microsoft.com/office/drawing/2010/main" val="20001"/>
                        </a:ext>
                      </a:extLst>
                    </a:gridCol>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8"/>
                          <a:stretch>
                            <a:fillRect l="-43425" t="-61818" r="-306" b="-404545"/>
                          </a:stretch>
                        </a:blipFill>
                      </a:tcPr>
                    </a:tc>
                    <a:extLst>
                      <a:ext uri="{0D108BD9-81ED-4DB2-BD59-A6C34878D82A}">
                        <a16:rowId xmlns="" xmlns:a16="http://schemas.microsoft.com/office/drawing/2014/main" xmlns:a14="http://schemas.microsoft.com/office/drawing/2010/main" val="10001"/>
                      </a:ext>
                    </a:extLst>
                  </a:tr>
                  <a:tr h="39624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predict_log_proba"/>
                            </a:rPr>
                            <a:t>predict_log_proba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smtClean="0">
                              <a:solidFill>
                                <a:schemeClr val="tx1"/>
                              </a:solidFill>
                              <a:effectLst/>
                              <a:latin typeface="Microsoft YaHei" charset="-122"/>
                              <a:ea typeface="Microsoft YaHei" charset="-122"/>
                              <a:cs typeface="Microsoft YaHei" charset="-122"/>
                            </a:rPr>
                            <a:t>log</a:t>
                          </a:r>
                          <a:r>
                            <a:rPr lang="zh-CN" altLang="en-US" sz="1800" b="0" dirty="0" smtClean="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predict_proba"/>
                            </a:rPr>
                            <a:t>predict_proba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bl>
              </a:graphicData>
            </a:graphic>
          </p:graphicFrame>
        </mc:Fallback>
      </mc:AlternateContent>
      <p:sp>
        <p:nvSpPr>
          <p:cNvPr id="5" name="矩形 4"/>
          <p:cNvSpPr/>
          <p:nvPr/>
        </p:nvSpPr>
        <p:spPr>
          <a:xfrm>
            <a:off x="566259" y="5888724"/>
            <a:ext cx="10816443" cy="646331"/>
          </a:xfrm>
          <a:prstGeom prst="rect">
            <a:avLst/>
          </a:prstGeom>
        </p:spPr>
        <p:txBody>
          <a:bodyPr wrap="square">
            <a:spAutoFit/>
          </a:bodyPr>
          <a:lstStyle/>
          <a:p>
            <a:r>
              <a:rPr lang="zh-CN" altLang="en-US" dirty="0" smtClean="0">
                <a:solidFill>
                  <a:schemeClr val="tx1"/>
                </a:solidFill>
                <a:latin typeface="Microsoft YaHei" charset="-122"/>
                <a:ea typeface="Microsoft YaHei" charset="-122"/>
                <a:cs typeface="Microsoft YaHei" charset="-122"/>
              </a:rPr>
              <a:t>注意：如果</a:t>
            </a:r>
            <a:r>
              <a:rPr lang="zh-CN" altLang="en-US" dirty="0" smtClean="0">
                <a:latin typeface="Microsoft YaHei" charset="-122"/>
                <a:ea typeface="Microsoft YaHei" charset="-122"/>
                <a:cs typeface="Microsoft YaHei" charset="-122"/>
              </a:rPr>
              <a:t>参数</a:t>
            </a:r>
            <a:r>
              <a:rPr lang="en-US" altLang="zh-CN" dirty="0">
                <a:latin typeface="Microsoft YaHei" charset="-122"/>
                <a:ea typeface="Microsoft YaHei" charset="-122"/>
                <a:cs typeface="Microsoft YaHei" charset="-122"/>
              </a:rPr>
              <a:t>probability</a:t>
            </a:r>
            <a:r>
              <a:rPr lang="zh-CN" altLang="en-US" dirty="0">
                <a:latin typeface="Microsoft YaHei" charset="-122"/>
                <a:ea typeface="Microsoft YaHei" charset="-122"/>
                <a:cs typeface="Microsoft YaHei" charset="-122"/>
              </a:rPr>
              <a:t>被设为</a:t>
            </a:r>
            <a:r>
              <a:rPr lang="en-US" altLang="zh-CN" dirty="0">
                <a:latin typeface="Microsoft YaHei" charset="-122"/>
                <a:ea typeface="Microsoft YaHei" charset="-122"/>
                <a:cs typeface="Microsoft YaHei" charset="-122"/>
              </a:rPr>
              <a:t>True</a:t>
            </a:r>
            <a:r>
              <a:rPr lang="zh-CN" altLang="en-US" dirty="0">
                <a:latin typeface="Microsoft YaHei" charset="-122"/>
                <a:ea typeface="Microsoft YaHei" charset="-122"/>
                <a:cs typeface="Microsoft YaHei" charset="-122"/>
              </a:rPr>
              <a:t>，则可以得到属于每个类别的概率估计</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predict_proba</a:t>
            </a:r>
            <a:r>
              <a:rPr lang="zh-CN" altLang="en-US" dirty="0">
                <a:latin typeface="Microsoft YaHei" charset="-122"/>
                <a:ea typeface="Microsoft YaHei" charset="-122"/>
                <a:cs typeface="Microsoft YaHei" charset="-122"/>
              </a:rPr>
              <a:t>和</a:t>
            </a:r>
            <a:r>
              <a:rPr lang="en-US" altLang="zh-CN" dirty="0" err="1">
                <a:latin typeface="Microsoft YaHei" charset="-122"/>
                <a:ea typeface="Microsoft YaHei" charset="-122"/>
                <a:cs typeface="Microsoft YaHei" charset="-122"/>
              </a:rPr>
              <a:t>predict_log_proba</a:t>
            </a:r>
            <a:r>
              <a:rPr lang="zh-CN" altLang="en-US" dirty="0" smtClean="0">
                <a:latin typeface="Microsoft YaHei" charset="-122"/>
                <a:ea typeface="Microsoft YaHei" charset="-122"/>
                <a:cs typeface="Microsoft YaHei" charset="-122"/>
              </a:rPr>
              <a:t>方法可用）</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38790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核函数的参数有</a:t>
                </a:r>
                <a:r>
                  <a:rPr lang="en-US" altLang="zh-CN" dirty="0"/>
                  <a:t>degree(</a:t>
                </a:r>
                <a:r>
                  <a:rPr lang="en-US" altLang="zh-CN" i="1" dirty="0">
                    <a:latin typeface="Cambria Math" charset="0"/>
                    <a:ea typeface="Cambria Math" charset="0"/>
                    <a:cs typeface="Cambria Math" charset="0"/>
                  </a:rPr>
                  <a:t>M</a:t>
                </a:r>
                <a:r>
                  <a:rPr lang="en-US" altLang="zh-CN" dirty="0"/>
                  <a:t>)</a:t>
                </a:r>
                <a:r>
                  <a:rPr lang="zh-CN" altLang="en-US" dirty="0"/>
                  <a:t>、</a:t>
                </a:r>
                <a:r>
                  <a:rPr lang="en-US" altLang="zh-CN" dirty="0"/>
                  <a:t>gamma(</a:t>
                </a:r>
                <a:r>
                  <a:rPr lang="el-GR" altLang="zh-CN" i="1" dirty="0">
                    <a:latin typeface="Cambria Math" charset="0"/>
                    <a:ea typeface="Cambria Math" charset="0"/>
                    <a:cs typeface="Cambria Math" charset="0"/>
                  </a:rPr>
                  <a:t>γ</a:t>
                </a:r>
                <a:r>
                  <a:rPr lang="en-US" altLang="zh-CN" dirty="0"/>
                  <a:t>)</a:t>
                </a:r>
                <a:r>
                  <a:rPr lang="zh-CN" altLang="en-US" dirty="0"/>
                  <a:t>、</a:t>
                </a:r>
                <a:r>
                  <a:rPr lang="en-US" altLang="zh-CN" dirty="0"/>
                  <a:t>coef0(</a:t>
                </a:r>
                <a:r>
                  <a:rPr lang="el-GR" altLang="zh-CN" i="1" dirty="0">
                    <a:latin typeface="Cambria Math" charset="0"/>
                    <a:ea typeface="Cambria Math" charset="0"/>
                    <a:cs typeface="Cambria Math" charset="0"/>
                  </a:rPr>
                  <a:t>θ</a:t>
                </a:r>
                <a:r>
                  <a:rPr lang="en-US" altLang="zh-CN" dirty="0"/>
                  <a:t>)</a:t>
                </a:r>
                <a:r>
                  <a:rPr lang="zh-CN" altLang="en-US" dirty="0"/>
                  <a:t>，核函数可以有以下几种</a:t>
                </a:r>
                <a:r>
                  <a:rPr lang="zh-CN" altLang="en-US" dirty="0" smtClean="0"/>
                  <a:t>选择</a:t>
                </a:r>
                <a:endParaRPr lang="en-US" altLang="zh-CN" dirty="0" smtClean="0"/>
              </a:p>
              <a:p>
                <a:pPr lvl="1"/>
                <a:r>
                  <a:rPr lang="zh-CN" altLang="en-US" sz="2800" dirty="0" smtClean="0"/>
                  <a:t> 线性核</a:t>
                </a:r>
                <a:r>
                  <a:rPr lang="zh-CN" altLang="en-US" sz="2800" dirty="0"/>
                  <a:t>：</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b="0" i="1" smtClean="0">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oMath>
                </a14:m>
                <a:endParaRPr lang="en-US" altLang="zh-CN" sz="2800" dirty="0" smtClean="0"/>
              </a:p>
              <a:p>
                <a:pPr lvl="1"/>
                <a:r>
                  <a:rPr lang="zh-CN" altLang="en-US" sz="2800" dirty="0" smtClean="0"/>
                  <a:t> 多</a:t>
                </a:r>
                <a:r>
                  <a:rPr lang="zh-CN" altLang="en-US" sz="2800" dirty="0"/>
                  <a:t>项式核，缺省为</a:t>
                </a:r>
                <a:r>
                  <a:rPr lang="en-US" altLang="zh-CN" sz="2800" dirty="0"/>
                  <a:t>3</a:t>
                </a:r>
                <a:r>
                  <a:rPr lang="zh-CN" altLang="en-US" sz="2800" dirty="0"/>
                  <a:t>阶多项</a:t>
                </a:r>
                <a:r>
                  <a:rPr lang="zh-CN" altLang="en-US" sz="2800" dirty="0" smtClean="0"/>
                  <a:t>式：</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d>
                          <m:dPr>
                            <m:ctrlPr>
                              <a:rPr lang="is-IS" altLang="zh-CN" sz="2800" i="1">
                                <a:latin typeface="Cambria Math" charset="0"/>
                                <a:ea typeface="微软雅黑" pitchFamily="34" charset="-122"/>
                              </a:rPr>
                            </m:ctrlPr>
                          </m:dPr>
                          <m:e>
                            <m:r>
                              <a:rPr lang="is-IS" altLang="zh-CN" sz="2800" i="1" smtClean="0">
                                <a:solidFill>
                                  <a:srgbClr val="C00000"/>
                                </a:solidFill>
                                <a:latin typeface="Cambria Math" charset="0"/>
                                <a:ea typeface="Cambria Math" charset="0"/>
                                <a:cs typeface="Cambria Math" charset="0"/>
                              </a:rPr>
                              <m:t>𝛾</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r>
                              <a:rPr lang="en-US" altLang="zh-CN" sz="2800" i="1">
                                <a:latin typeface="Cambria Math" charset="0"/>
                                <a:ea typeface="微软雅黑" pitchFamily="34" charset="-122"/>
                              </a:rPr>
                              <m:t>+</m:t>
                            </m:r>
                            <m:r>
                              <a:rPr lang="en-US" altLang="zh-CN" sz="2800" i="1" smtClean="0">
                                <a:solidFill>
                                  <a:srgbClr val="C00000"/>
                                </a:solidFill>
                                <a:latin typeface="Cambria Math" charset="0"/>
                                <a:ea typeface="微软雅黑" pitchFamily="34" charset="-122"/>
                              </a:rPr>
                              <m:t>𝑟</m:t>
                            </m:r>
                          </m:e>
                        </m:d>
                      </m:e>
                      <m:sup>
                        <m:r>
                          <a:rPr lang="en-US" altLang="zh-CN" sz="2800" i="1" smtClean="0">
                            <a:solidFill>
                              <a:srgbClr val="C00000"/>
                            </a:solidFill>
                            <a:latin typeface="Cambria Math" charset="0"/>
                            <a:ea typeface="微软雅黑" pitchFamily="34" charset="-122"/>
                          </a:rPr>
                          <m:t>𝑀</m:t>
                        </m:r>
                      </m:sup>
                    </m:sSup>
                  </m:oMath>
                </a14:m>
                <a:endParaRPr lang="en-US" altLang="zh-CN" sz="2800" dirty="0" smtClean="0"/>
              </a:p>
              <a:p>
                <a:pPr lvl="1"/>
                <a:r>
                  <a:rPr lang="zh-CN" altLang="en-US" sz="2800" dirty="0" smtClean="0"/>
                  <a:t> 径</a:t>
                </a:r>
                <a:r>
                  <a:rPr lang="zh-CN" altLang="en-US" sz="2800" dirty="0"/>
                  <a:t>向基函数（</a:t>
                </a:r>
                <a:r>
                  <a:rPr lang="en-US" altLang="zh-CN" sz="2800" dirty="0"/>
                  <a:t>RBF</a:t>
                </a:r>
                <a:r>
                  <a:rPr lang="zh-CN" altLang="en-US" sz="2800" dirty="0" smtClean="0"/>
                  <a:t>）：</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func>
                      <m:funcPr>
                        <m:ctrlPr>
                          <a:rPr lang="en-US" altLang="zh-CN" sz="2800" i="1">
                            <a:latin typeface="Cambria Math" charset="0"/>
                            <a:ea typeface="微软雅黑" pitchFamily="34" charset="-122"/>
                          </a:rPr>
                        </m:ctrlPr>
                      </m:funcPr>
                      <m:fName>
                        <m:r>
                          <m:rPr>
                            <m:sty m:val="p"/>
                          </m:rPr>
                          <a:rPr lang="en-US" altLang="zh-CN" sz="2800">
                            <a:latin typeface="Cambria Math" charset="0"/>
                            <a:ea typeface="微软雅黑" pitchFamily="34" charset="-122"/>
                          </a:rPr>
                          <m:t>exp</m:t>
                        </m:r>
                      </m:fName>
                      <m:e>
                        <m:d>
                          <m:dPr>
                            <m:ctrlPr>
                              <a:rPr lang="is-IS" altLang="zh-CN" sz="2800" i="1">
                                <a:latin typeface="Cambria Math" charset="0"/>
                                <a:ea typeface="微软雅黑" pitchFamily="34" charset="-122"/>
                              </a:rPr>
                            </m:ctrlPr>
                          </m:dPr>
                          <m:e>
                            <m:r>
                              <a:rPr lang="en-US" altLang="zh-CN" sz="2800" i="1">
                                <a:latin typeface="Cambria Math" charset="0"/>
                                <a:ea typeface="微软雅黑" pitchFamily="34" charset="-122"/>
                              </a:rPr>
                              <m:t>−</m:t>
                            </m:r>
                            <m:r>
                              <a:rPr lang="en-US" altLang="zh-CN" sz="2800" i="1" smtClean="0">
                                <a:solidFill>
                                  <a:srgbClr val="C00000"/>
                                </a:solidFill>
                                <a:latin typeface="Cambria Math" charset="0"/>
                                <a:ea typeface="Cambria Math" charset="0"/>
                                <a:cs typeface="Cambria Math" charset="0"/>
                              </a:rPr>
                              <m:t>𝛾</m:t>
                            </m:r>
                            <m:sSubSup>
                              <m:sSubSupPr>
                                <m:ctrlPr>
                                  <a:rPr lang="en-US" altLang="zh-CN" sz="2800" i="1">
                                    <a:latin typeface="Cambria Math" charset="0"/>
                                    <a:ea typeface="微软雅黑" pitchFamily="34" charset="-122"/>
                                  </a:rPr>
                                </m:ctrlPr>
                              </m:sSubSupPr>
                              <m:e>
                                <m:d>
                                  <m:dPr>
                                    <m:begChr m:val="‖"/>
                                    <m:endChr m:val="‖"/>
                                    <m:ctrlPr>
                                      <a:rPr lang="en-US" altLang="zh-CN" sz="2800" i="1">
                                        <a:latin typeface="Cambria Math"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e>
                              <m:sub>
                                <m:r>
                                  <a:rPr lang="en-US" altLang="zh-CN" sz="2800" i="1">
                                    <a:latin typeface="Cambria Math" charset="0"/>
                                    <a:ea typeface="微软雅黑" pitchFamily="34" charset="-122"/>
                                  </a:rPr>
                                  <m:t>2</m:t>
                                </m:r>
                              </m:sub>
                              <m:sup>
                                <m:r>
                                  <a:rPr lang="en-US" altLang="zh-CN" sz="2800" i="1">
                                    <a:latin typeface="Cambria Math" charset="0"/>
                                    <a:ea typeface="微软雅黑" pitchFamily="34" charset="-122"/>
                                  </a:rPr>
                                  <m:t>2</m:t>
                                </m:r>
                              </m:sup>
                            </m:sSubSup>
                          </m:e>
                        </m:d>
                      </m:e>
                    </m:func>
                  </m:oMath>
                </a14:m>
                <a:endParaRPr lang="en-US" altLang="zh-CN" sz="2800" dirty="0" smtClean="0"/>
              </a:p>
              <a:p>
                <a:pPr lvl="1"/>
                <a:r>
                  <a:rPr lang="zh-CN" altLang="en-US" sz="2800" dirty="0" smtClean="0"/>
                  <a:t> </a:t>
                </a:r>
                <a:r>
                  <a:rPr lang="en-US" altLang="zh-CN" sz="2800" dirty="0" smtClean="0"/>
                  <a:t>sigmoid</a:t>
                </a:r>
                <a:r>
                  <a:rPr lang="zh-CN" altLang="en-US" sz="2800" dirty="0" smtClean="0"/>
                  <a:t>函数：</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func>
                      <m:funcPr>
                        <m:ctrlPr>
                          <a:rPr lang="en-US" altLang="zh-CN" sz="2800" i="1">
                            <a:latin typeface="Cambria Math" charset="0"/>
                            <a:ea typeface="微软雅黑" pitchFamily="34" charset="-122"/>
                          </a:rPr>
                        </m:ctrlPr>
                      </m:funcPr>
                      <m:fName>
                        <m:r>
                          <m:rPr>
                            <m:sty m:val="p"/>
                          </m:rPr>
                          <a:rPr lang="en-US" altLang="zh-CN" sz="2800" b="0" i="0" smtClean="0">
                            <a:latin typeface="Cambria Math" charset="0"/>
                            <a:ea typeface="微软雅黑" pitchFamily="34" charset="-122"/>
                          </a:rPr>
                          <m:t>tanh</m:t>
                        </m:r>
                      </m:fName>
                      <m:e>
                        <m:d>
                          <m:dPr>
                            <m:ctrlPr>
                              <a:rPr lang="is-IS" altLang="zh-CN" sz="2800" i="1">
                                <a:latin typeface="Cambria Math" charset="0"/>
                                <a:ea typeface="微软雅黑" pitchFamily="34" charset="-122"/>
                              </a:rPr>
                            </m:ctrlPr>
                          </m:dPr>
                          <m:e>
                            <m:r>
                              <a:rPr lang="en-US" altLang="zh-CN" sz="2800" i="1">
                                <a:latin typeface="Cambria Math" charset="0"/>
                                <a:ea typeface="微软雅黑" pitchFamily="34" charset="-122"/>
                              </a:rPr>
                              <m:t>−</m:t>
                            </m:r>
                            <m:r>
                              <a:rPr lang="en-US" altLang="zh-CN" sz="2800" i="1">
                                <a:solidFill>
                                  <a:srgbClr val="C00000"/>
                                </a:solidFill>
                                <a:latin typeface="Cambria Math" charset="0"/>
                                <a:ea typeface="Cambria Math" charset="0"/>
                                <a:cs typeface="Cambria Math" charset="0"/>
                              </a:rPr>
                              <m:t>𝛾</m:t>
                            </m:r>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r>
                              <a:rPr lang="en-US" altLang="zh-CN" sz="2800" b="0" i="1" smtClean="0">
                                <a:latin typeface="Cambria Math" charset="0"/>
                                <a:ea typeface="微软雅黑" pitchFamily="34" charset="-122"/>
                              </a:rPr>
                              <m:t>+</m:t>
                            </m:r>
                            <m:r>
                              <a:rPr lang="en-US" altLang="zh-CN" sz="2800" b="0" i="1" smtClean="0">
                                <a:solidFill>
                                  <a:srgbClr val="C00000"/>
                                </a:solidFill>
                                <a:latin typeface="Cambria Math" charset="0"/>
                                <a:ea typeface="Cambria Math" charset="0"/>
                                <a:cs typeface="Cambria Math" charset="0"/>
                              </a:rPr>
                              <m:t>𝜃</m:t>
                            </m:r>
                          </m:e>
                        </m:d>
                      </m:e>
                    </m:func>
                  </m:oMath>
                </a14:m>
                <a:endParaRPr kumimoji="1" lang="zh-CN" altLang="en-US" sz="2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核函数参数</a:t>
            </a:r>
            <a:endParaRPr kumimoji="1" lang="zh-CN" altLang="en-US" dirty="0"/>
          </a:p>
        </p:txBody>
      </p:sp>
    </p:spTree>
    <p:extLst>
      <p:ext uri="{BB962C8B-B14F-4D97-AF65-F5344CB8AC3E}">
        <p14:creationId xmlns:p14="http://schemas.microsoft.com/office/powerpoint/2010/main" val="324935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pPr>
                  <a:lnSpc>
                    <a:spcPct val="120000"/>
                  </a:lnSpc>
                </a:pPr>
                <a:r>
                  <a:rPr lang="en-US" altLang="zh-CN" dirty="0" smtClean="0">
                    <a:solidFill>
                      <a:srgbClr val="09405E"/>
                    </a:solidFill>
                  </a:rPr>
                  <a:t>SVM</a:t>
                </a:r>
                <a:r>
                  <a:rPr lang="zh-CN" altLang="en-US" dirty="0">
                    <a:solidFill>
                      <a:srgbClr val="09405E"/>
                    </a:solidFill>
                  </a:rPr>
                  <a:t>最初是处理二分类问题的。多类别分类通过一对一（</a:t>
                </a:r>
                <a:r>
                  <a:rPr lang="en-US" altLang="zh-CN" dirty="0">
                    <a:solidFill>
                      <a:srgbClr val="09405E"/>
                    </a:solidFill>
                  </a:rPr>
                  <a:t>One</a:t>
                </a:r>
                <a:r>
                  <a:rPr lang="zh-CN" altLang="en-US" dirty="0">
                    <a:solidFill>
                      <a:srgbClr val="09405E"/>
                    </a:solidFill>
                  </a:rPr>
                  <a:t> </a:t>
                </a:r>
                <a:r>
                  <a:rPr lang="en-US" altLang="zh-CN" dirty="0">
                    <a:solidFill>
                      <a:srgbClr val="09405E"/>
                    </a:solidFill>
                  </a:rPr>
                  <a:t>vs. One, </a:t>
                </a:r>
                <a:r>
                  <a:rPr lang="mr-IN" altLang="zh-CN" dirty="0">
                    <a:solidFill>
                      <a:srgbClr val="09405E"/>
                    </a:solidFill>
                  </a:rPr>
                  <a:t>‘</a:t>
                </a:r>
                <a:r>
                  <a:rPr lang="mr-IN" altLang="zh-CN" dirty="0" err="1">
                    <a:solidFill>
                      <a:srgbClr val="09405E"/>
                    </a:solidFill>
                  </a:rPr>
                  <a:t>ovo</a:t>
                </a:r>
                <a:r>
                  <a:rPr lang="en-US" altLang="zh-CN" dirty="0">
                    <a:solidFill>
                      <a:srgbClr val="09405E"/>
                    </a:solidFill>
                  </a:rPr>
                  <a:t>’</a:t>
                </a:r>
                <a:r>
                  <a:rPr lang="zh-CN" altLang="en-US" dirty="0">
                    <a:solidFill>
                      <a:srgbClr val="09405E"/>
                    </a:solidFill>
                  </a:rPr>
                  <a:t>）方案实现（</a:t>
                </a:r>
                <a:r>
                  <a:rPr lang="en-US" altLang="zh-CN" dirty="0">
                    <a:solidFill>
                      <a:srgbClr val="09405E"/>
                    </a:solidFill>
                  </a:rPr>
                  <a:t>SVC</a:t>
                </a:r>
                <a:r>
                  <a:rPr lang="zh-CN" altLang="en-US" dirty="0">
                    <a:solidFill>
                      <a:srgbClr val="09405E"/>
                    </a:solidFill>
                  </a:rPr>
                  <a:t>、</a:t>
                </a:r>
                <a:r>
                  <a:rPr lang="en-US" altLang="zh-CN" dirty="0" err="1">
                    <a:solidFill>
                      <a:srgbClr val="09405E"/>
                    </a:solidFill>
                  </a:rPr>
                  <a:t>NuSVC</a:t>
                </a:r>
                <a:r>
                  <a:rPr lang="zh-CN" altLang="en-US" dirty="0" smtClean="0">
                    <a:solidFill>
                      <a:srgbClr val="09405E"/>
                    </a:solidFill>
                  </a:rPr>
                  <a:t>）</a:t>
                </a:r>
                <a:endParaRPr lang="en-US" altLang="zh-CN" dirty="0" smtClean="0">
                  <a:solidFill>
                    <a:srgbClr val="09405E"/>
                  </a:solidFill>
                </a:endParaRPr>
              </a:p>
              <a:p>
                <a:pPr>
                  <a:lnSpc>
                    <a:spcPct val="120000"/>
                  </a:lnSpc>
                </a:pPr>
                <a:r>
                  <a:rPr lang="zh-CN" altLang="en-US" dirty="0">
                    <a:solidFill>
                      <a:srgbClr val="09405E"/>
                    </a:solidFill>
                  </a:rPr>
                  <a:t>一对一法：假设</a:t>
                </a:r>
                <a:r>
                  <a:rPr lang="zh-CN" altLang="en-US" dirty="0">
                    <a:solidFill>
                      <a:srgbClr val="09405E"/>
                    </a:solidFill>
                  </a:rPr>
                  <a:t>进行</a:t>
                </a:r>
                <a:r>
                  <a:rPr lang="en-US" altLang="zh-CN" i="1" dirty="0">
                    <a:solidFill>
                      <a:srgbClr val="09405E"/>
                    </a:solidFill>
                    <a:latin typeface="Cambria Math" charset="0"/>
                    <a:ea typeface="Cambria Math" charset="0"/>
                    <a:cs typeface="Cambria Math" charset="0"/>
                  </a:rPr>
                  <a:t>C</a:t>
                </a:r>
                <a:r>
                  <a:rPr lang="zh-CN" altLang="en-US" dirty="0">
                    <a:solidFill>
                      <a:srgbClr val="09405E"/>
                    </a:solidFill>
                  </a:rPr>
                  <a:t>个类别的分类任务</a:t>
                </a:r>
                <a:r>
                  <a:rPr lang="zh-CN" altLang="en-US" dirty="0">
                    <a:solidFill>
                      <a:srgbClr val="09405E"/>
                    </a:solidFill>
                  </a:rPr>
                  <a:t>，</a:t>
                </a:r>
                <a:r>
                  <a:rPr lang="zh-CN" altLang="en-US" dirty="0">
                    <a:solidFill>
                      <a:srgbClr val="09405E"/>
                    </a:solidFill>
                  </a:rPr>
                  <a:t>一对一</a:t>
                </a:r>
                <a:r>
                  <a:rPr lang="zh-CN" altLang="en-US" dirty="0">
                    <a:solidFill>
                      <a:srgbClr val="09405E"/>
                    </a:solidFill>
                  </a:rPr>
                  <a:t>法在</a:t>
                </a:r>
                <a:r>
                  <a:rPr lang="zh-CN" altLang="en-US" dirty="0">
                    <a:solidFill>
                      <a:srgbClr val="09405E"/>
                    </a:solidFill>
                  </a:rPr>
                  <a:t>任意两类样本之间设计一个</a:t>
                </a:r>
                <a:r>
                  <a:rPr lang="en-US" altLang="zh-CN" dirty="0">
                    <a:solidFill>
                      <a:srgbClr val="09405E"/>
                    </a:solidFill>
                  </a:rPr>
                  <a:t>SVM</a:t>
                </a:r>
                <a:r>
                  <a:rPr lang="zh-CN" altLang="en-US" dirty="0">
                    <a:solidFill>
                      <a:srgbClr val="09405E"/>
                    </a:solidFill>
                  </a:rPr>
                  <a:t>，构造</a:t>
                </a:r>
                <a14:m>
                  <m:oMath xmlns:m="http://schemas.openxmlformats.org/officeDocument/2006/math">
                    <m:f>
                      <m:fPr>
                        <m:type m:val="lin"/>
                        <m:ctrlPr>
                          <a:rPr lang="zh-CN" altLang="en-US" i="1">
                            <a:solidFill>
                              <a:srgbClr val="09405E"/>
                            </a:solidFill>
                            <a:latin typeface="Cambria Math" charset="0"/>
                          </a:rPr>
                        </m:ctrlPr>
                      </m:fPr>
                      <m:num>
                        <m:r>
                          <a:rPr lang="en-US" altLang="zh-CN" i="1">
                            <a:solidFill>
                              <a:srgbClr val="09405E"/>
                            </a:solidFill>
                            <a:latin typeface="Cambria Math" charset="0"/>
                          </a:rPr>
                          <m:t>𝐶</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𝐶</m:t>
                        </m:r>
                        <m:r>
                          <a:rPr lang="en-US" altLang="zh-CN" i="1">
                            <a:solidFill>
                              <a:srgbClr val="09405E"/>
                            </a:solidFill>
                            <a:latin typeface="Cambria Math" charset="0"/>
                            <a:ea typeface="Cambria Math" charset="0"/>
                            <a:cs typeface="Cambria Math" charset="0"/>
                          </a:rPr>
                          <m:t>−1)</m:t>
                        </m:r>
                      </m:num>
                      <m:den>
                        <m:r>
                          <a:rPr lang="en-US" altLang="zh-CN" i="1">
                            <a:solidFill>
                              <a:srgbClr val="09405E"/>
                            </a:solidFill>
                            <a:latin typeface="Cambria Math" charset="0"/>
                          </a:rPr>
                          <m:t>2</m:t>
                        </m:r>
                      </m:den>
                    </m:f>
                  </m:oMath>
                </a14:m>
                <a:r>
                  <a:rPr lang="zh-CN" altLang="en-US" dirty="0">
                    <a:solidFill>
                      <a:srgbClr val="09405E"/>
                    </a:solidFill>
                  </a:rPr>
                  <a:t>个分类</a:t>
                </a:r>
                <a:r>
                  <a:rPr lang="zh-CN" altLang="en-US" dirty="0">
                    <a:solidFill>
                      <a:srgbClr val="09405E"/>
                    </a:solidFill>
                  </a:rPr>
                  <a:t>器。</a:t>
                </a:r>
                <a:r>
                  <a:rPr lang="zh-CN" altLang="en-US" dirty="0">
                    <a:solidFill>
                      <a:srgbClr val="09405E"/>
                    </a:solidFill>
                  </a:rPr>
                  <a:t>当对一个未知样本进行分类时，最后得票最多的类别即为</a:t>
                </a:r>
                <a:r>
                  <a:rPr lang="zh-CN" altLang="en-US" dirty="0">
                    <a:solidFill>
                      <a:srgbClr val="09405E"/>
                    </a:solidFill>
                  </a:rPr>
                  <a:t>该样本</a:t>
                </a:r>
                <a:r>
                  <a:rPr lang="zh-CN" altLang="en-US" dirty="0">
                    <a:solidFill>
                      <a:srgbClr val="09405E"/>
                    </a:solidFill>
                  </a:rPr>
                  <a:t>的</a:t>
                </a:r>
                <a:r>
                  <a:rPr lang="zh-CN" altLang="en-US" dirty="0" smtClean="0">
                    <a:solidFill>
                      <a:srgbClr val="09405E"/>
                    </a:solidFill>
                  </a:rPr>
                  <a:t>类别。</a:t>
                </a:r>
                <a:endParaRPr lang="en-US" altLang="zh-CN" dirty="0" smtClean="0">
                  <a:solidFill>
                    <a:srgbClr val="09405E"/>
                  </a:solidFill>
                </a:endParaRPr>
              </a:p>
              <a:p>
                <a:pPr>
                  <a:lnSpc>
                    <a:spcPct val="120000"/>
                  </a:lnSpc>
                </a:pPr>
                <a:r>
                  <a:rPr lang="zh-CN" altLang="en-US" dirty="0">
                    <a:solidFill>
                      <a:srgbClr val="09405E"/>
                    </a:solidFill>
                  </a:rPr>
                  <a:t>为了提供一个和其它分类器一致的接口，参数</a:t>
                </a:r>
                <a:r>
                  <a:rPr lang="en-US" altLang="zh-CN" dirty="0" err="1">
                    <a:solidFill>
                      <a:srgbClr val="09405E"/>
                    </a:solidFill>
                  </a:rPr>
                  <a:t>decision_function_shape</a:t>
                </a:r>
                <a:r>
                  <a:rPr lang="zh-CN" altLang="en-US" dirty="0">
                    <a:solidFill>
                      <a:srgbClr val="09405E"/>
                    </a:solidFill>
                  </a:rPr>
                  <a:t>允许调用者将所有“一对一”分类器的结果聚合进一个</a:t>
                </a:r>
                <a:r>
                  <a:rPr lang="en-US" altLang="zh-CN" dirty="0">
                    <a:solidFill>
                      <a:srgbClr val="09405E"/>
                    </a:solidFill>
                  </a:rPr>
                  <a:t>(</a:t>
                </a:r>
                <a:r>
                  <a:rPr lang="en-US" altLang="zh-CN" dirty="0" err="1">
                    <a:solidFill>
                      <a:srgbClr val="09405E"/>
                    </a:solidFill>
                  </a:rPr>
                  <a:t>n_samples</a:t>
                </a:r>
                <a:r>
                  <a:rPr lang="en-US" altLang="zh-CN" dirty="0">
                    <a:solidFill>
                      <a:srgbClr val="09405E"/>
                    </a:solidFill>
                  </a:rPr>
                  <a:t>, </a:t>
                </a:r>
                <a:r>
                  <a:rPr lang="en-US" altLang="zh-CN" dirty="0" err="1">
                    <a:solidFill>
                      <a:srgbClr val="09405E"/>
                    </a:solidFill>
                  </a:rPr>
                  <a:t>n_classes</a:t>
                </a:r>
                <a:r>
                  <a:rPr lang="en-US" altLang="zh-CN" dirty="0">
                    <a:solidFill>
                      <a:srgbClr val="09405E"/>
                    </a:solidFill>
                  </a:rPr>
                  <a:t>)</a:t>
                </a:r>
                <a:r>
                  <a:rPr lang="zh-CN" altLang="en-US" dirty="0">
                    <a:solidFill>
                      <a:srgbClr val="09405E"/>
                    </a:solidFill>
                  </a:rPr>
                  <a:t>的决策</a:t>
                </a:r>
                <a:r>
                  <a:rPr lang="zh-CN" altLang="en-US" dirty="0" smtClean="0">
                    <a:solidFill>
                      <a:srgbClr val="09405E"/>
                    </a:solidFill>
                  </a:rPr>
                  <a:t>函数。</a:t>
                </a:r>
                <a:endParaRPr lang="en-US" altLang="zh-CN" dirty="0" smtClean="0">
                  <a:solidFill>
                    <a:srgbClr val="09405E"/>
                  </a:solidFill>
                </a:endParaRPr>
              </a:p>
              <a:p>
                <a:pPr>
                  <a:lnSpc>
                    <a:spcPct val="120000"/>
                  </a:lnSpc>
                </a:pPr>
                <a:r>
                  <a:rPr kumimoji="1" lang="zh-CN" altLang="en-US" dirty="0">
                    <a:solidFill>
                      <a:srgbClr val="09405E"/>
                    </a:solidFill>
                  </a:rPr>
                  <a:t> </a:t>
                </a:r>
                <a:r>
                  <a:rPr lang="en-US" altLang="zh-CN" dirty="0" err="1">
                    <a:solidFill>
                      <a:srgbClr val="09405E"/>
                    </a:solidFill>
                  </a:rPr>
                  <a:t>LinearSVC</a:t>
                </a:r>
                <a:r>
                  <a:rPr lang="zh-CN" altLang="en-US" dirty="0">
                    <a:solidFill>
                      <a:srgbClr val="09405E"/>
                    </a:solidFill>
                  </a:rPr>
                  <a:t>实现 “一对多”分类法（</a:t>
                </a:r>
                <a:r>
                  <a:rPr lang="mr-IN" altLang="zh-CN" dirty="0">
                    <a:solidFill>
                      <a:srgbClr val="09405E"/>
                    </a:solidFill>
                  </a:rPr>
                  <a:t> ‘ </a:t>
                </a:r>
                <a:r>
                  <a:rPr lang="mr-IN" altLang="zh-CN" dirty="0" err="1">
                    <a:solidFill>
                      <a:srgbClr val="09405E"/>
                    </a:solidFill>
                  </a:rPr>
                  <a:t>ovr</a:t>
                </a:r>
                <a:r>
                  <a:rPr lang="mr-IN" altLang="zh-CN" dirty="0">
                    <a:solidFill>
                      <a:srgbClr val="09405E"/>
                    </a:solidFill>
                  </a:rPr>
                  <a:t>’ </a:t>
                </a:r>
                <a:r>
                  <a:rPr lang="zh-CN" altLang="en-US" dirty="0">
                    <a:solidFill>
                      <a:srgbClr val="09405E"/>
                    </a:solidFill>
                  </a:rPr>
                  <a:t>），训练</a:t>
                </a:r>
                <a:r>
                  <a:rPr lang="en-US" altLang="zh-CN" i="1" dirty="0">
                    <a:solidFill>
                      <a:srgbClr val="09405E"/>
                    </a:solidFill>
                    <a:latin typeface="Cambria Math" charset="0"/>
                    <a:ea typeface="Cambria Math" charset="0"/>
                    <a:cs typeface="Cambria Math" charset="0"/>
                  </a:rPr>
                  <a:t>C</a:t>
                </a:r>
                <a:r>
                  <a:rPr lang="zh-CN" altLang="en-US" dirty="0">
                    <a:solidFill>
                      <a:srgbClr val="09405E"/>
                    </a:solidFill>
                  </a:rPr>
                  <a:t>个</a:t>
                </a:r>
                <a:r>
                  <a:rPr lang="zh-CN" altLang="en-US" dirty="0" smtClean="0">
                    <a:solidFill>
                      <a:srgbClr val="09405E"/>
                    </a:solidFill>
                  </a:rPr>
                  <a:t>模型。</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349" r="-27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多类别分类</a:t>
            </a:r>
            <a:endParaRPr kumimoji="1" lang="zh-CN" altLang="en-US" dirty="0"/>
          </a:p>
        </p:txBody>
      </p:sp>
    </p:spTree>
    <p:extLst>
      <p:ext uri="{BB962C8B-B14F-4D97-AF65-F5344CB8AC3E}">
        <p14:creationId xmlns:p14="http://schemas.microsoft.com/office/powerpoint/2010/main" val="1219794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28363" cy="5237271"/>
          </a:xfrm>
        </p:spPr>
        <p:txBody>
          <a:bodyPr/>
          <a:lstStyle/>
          <a:p>
            <a:pPr>
              <a:lnSpc>
                <a:spcPct val="100000"/>
              </a:lnSpc>
            </a:pPr>
            <a:r>
              <a:rPr lang="en-US" altLang="zh-CN" dirty="0"/>
              <a:t>SVC</a:t>
            </a:r>
            <a:r>
              <a:rPr lang="zh-CN" altLang="en-US" dirty="0"/>
              <a:t>中的</a:t>
            </a:r>
            <a:r>
              <a:rPr lang="en-US" altLang="zh-CN" dirty="0" err="1"/>
              <a:t>decision_function</a:t>
            </a:r>
            <a:r>
              <a:rPr lang="zh-CN" altLang="en-US" dirty="0"/>
              <a:t>方法对每个样本都会给出在各个类别上的分数（在两类分类问题中，对每个样本只给出一个分数</a:t>
            </a:r>
            <a:r>
              <a:rPr lang="zh-CN" altLang="en-US" dirty="0" smtClean="0"/>
              <a:t>）。</a:t>
            </a:r>
            <a:endParaRPr lang="en-US" altLang="zh-CN" dirty="0" smtClean="0"/>
          </a:p>
          <a:p>
            <a:pPr>
              <a:lnSpc>
                <a:spcPct val="100000"/>
              </a:lnSpc>
            </a:pPr>
            <a:r>
              <a:rPr lang="zh-CN" altLang="en-US" dirty="0"/>
              <a:t>如果构造函数的参数</a:t>
            </a:r>
            <a:r>
              <a:rPr lang="en-US" altLang="zh-CN" dirty="0"/>
              <a:t>probability</a:t>
            </a:r>
            <a:r>
              <a:rPr lang="zh-CN" altLang="en-US" dirty="0"/>
              <a:t>被设为</a:t>
            </a:r>
            <a:r>
              <a:rPr lang="en-US" altLang="zh-CN" dirty="0"/>
              <a:t>True</a:t>
            </a:r>
            <a:r>
              <a:rPr lang="zh-CN" altLang="en-US" dirty="0"/>
              <a:t>，则可以得到属于每个类别的概率估计（通过</a:t>
            </a:r>
            <a:r>
              <a:rPr lang="en-US" altLang="zh-CN" dirty="0" err="1"/>
              <a:t>predict_proba</a:t>
            </a:r>
            <a:r>
              <a:rPr lang="zh-CN" altLang="en-US" dirty="0"/>
              <a:t>和</a:t>
            </a:r>
            <a:r>
              <a:rPr lang="en-US" altLang="zh-CN" dirty="0" err="1"/>
              <a:t>predict_log_proba</a:t>
            </a:r>
            <a:r>
              <a:rPr lang="zh-CN" altLang="en-US" dirty="0"/>
              <a:t>方法）。概率使用</a:t>
            </a:r>
            <a:r>
              <a:rPr lang="en-US" altLang="zh-CN" dirty="0"/>
              <a:t>Platt</a:t>
            </a:r>
            <a:r>
              <a:rPr lang="zh-CN" altLang="en-US" dirty="0"/>
              <a:t>缩放进行调整，通过在训练集上做额外的交叉检验来拟合一个在</a:t>
            </a:r>
            <a:r>
              <a:rPr lang="en-US" altLang="zh-CN" dirty="0"/>
              <a:t>SVM</a:t>
            </a:r>
            <a:r>
              <a:rPr lang="zh-CN" altLang="en-US" dirty="0"/>
              <a:t>分数上的</a:t>
            </a:r>
            <a:r>
              <a:rPr lang="en-US" altLang="zh-CN" dirty="0"/>
              <a:t>Logistic</a:t>
            </a:r>
            <a:r>
              <a:rPr lang="zh-CN" altLang="en-US" dirty="0" smtClean="0"/>
              <a:t>回归。</a:t>
            </a:r>
            <a:endParaRPr lang="en-US" altLang="zh-CN" dirty="0" smtClean="0"/>
          </a:p>
          <a:p>
            <a:pPr lvl="1">
              <a:lnSpc>
                <a:spcPct val="100000"/>
              </a:lnSpc>
            </a:pPr>
            <a:r>
              <a:rPr kumimoji="1" lang="zh-CN" altLang="en-US" dirty="0"/>
              <a:t> </a:t>
            </a:r>
            <a:r>
              <a:rPr lang="en-US" altLang="zh-CN" dirty="0"/>
              <a:t>Platt</a:t>
            </a:r>
            <a:r>
              <a:rPr lang="zh-CN" altLang="en-US" dirty="0"/>
              <a:t>缩放中的交叉检验在大数据集上是一个代价很高的</a:t>
            </a:r>
            <a:r>
              <a:rPr lang="zh-CN" altLang="en-US" dirty="0" smtClean="0"/>
              <a:t>操作</a:t>
            </a:r>
            <a:endParaRPr lang="en-US" altLang="zh-CN" dirty="0" smtClean="0"/>
          </a:p>
          <a:p>
            <a:pPr lvl="1">
              <a:lnSpc>
                <a:spcPct val="100000"/>
              </a:lnSpc>
            </a:pPr>
            <a:r>
              <a:rPr lang="zh-CN" altLang="en-US" dirty="0" smtClean="0"/>
              <a:t> 概率</a:t>
            </a:r>
            <a:r>
              <a:rPr lang="zh-CN" altLang="en-US" dirty="0"/>
              <a:t>估计与实际得分可能会不一致，即使得分取得了最大值，概率并不一定也能取到</a:t>
            </a:r>
            <a:r>
              <a:rPr lang="zh-CN" altLang="en-US" dirty="0" smtClean="0"/>
              <a:t>最大值</a:t>
            </a:r>
            <a:endParaRPr lang="en-US" altLang="zh-CN" dirty="0" smtClean="0"/>
          </a:p>
          <a:p>
            <a:pPr lvl="1">
              <a:lnSpc>
                <a:spcPct val="100000"/>
              </a:lnSpc>
            </a:pPr>
            <a:r>
              <a:rPr kumimoji="1" lang="zh-CN" altLang="en-US" dirty="0" smtClean="0"/>
              <a:t> </a:t>
            </a:r>
            <a:r>
              <a:rPr lang="en-US" altLang="zh-CN" dirty="0"/>
              <a:t>Platt</a:t>
            </a:r>
            <a:r>
              <a:rPr lang="zh-CN" altLang="en-US" dirty="0"/>
              <a:t>的方法在理论上也有一些</a:t>
            </a:r>
            <a:r>
              <a:rPr lang="zh-CN" altLang="en-US" dirty="0" smtClean="0"/>
              <a:t>问题</a:t>
            </a:r>
            <a:endParaRPr lang="en-US" altLang="zh-CN" dirty="0" smtClean="0"/>
          </a:p>
          <a:p>
            <a:pPr lvl="1">
              <a:lnSpc>
                <a:spcPct val="100000"/>
              </a:lnSpc>
            </a:pPr>
            <a:r>
              <a:rPr lang="zh-CN" altLang="en-US" dirty="0"/>
              <a:t>如果需要拿到置信分数，而这些分数又不一定非得是概率，则建议把</a:t>
            </a:r>
            <a:r>
              <a:rPr lang="en-US" altLang="zh-CN" dirty="0"/>
              <a:t>probability</a:t>
            </a:r>
            <a:r>
              <a:rPr lang="zh-CN" altLang="en-US" dirty="0"/>
              <a:t>置为</a:t>
            </a:r>
            <a:r>
              <a:rPr lang="en-US" altLang="zh-CN" dirty="0"/>
              <a:t>False</a:t>
            </a:r>
            <a:r>
              <a:rPr lang="zh-CN" altLang="en-US" dirty="0"/>
              <a:t>，并且使用</a:t>
            </a:r>
            <a:r>
              <a:rPr lang="en-US" altLang="zh-CN" dirty="0" err="1"/>
              <a:t>decision_function</a:t>
            </a:r>
            <a:r>
              <a:rPr lang="zh-CN" altLang="en-US" dirty="0"/>
              <a:t>，而不是</a:t>
            </a:r>
            <a:r>
              <a:rPr lang="en-US" altLang="zh-CN" dirty="0" err="1"/>
              <a:t>predict_proba</a:t>
            </a:r>
            <a:endParaRPr kumimoji="1" lang="zh-CN" altLang="en-US" dirty="0"/>
          </a:p>
        </p:txBody>
      </p:sp>
      <p:sp>
        <p:nvSpPr>
          <p:cNvPr id="3" name="标题 2"/>
          <p:cNvSpPr>
            <a:spLocks noGrp="1"/>
          </p:cNvSpPr>
          <p:nvPr>
            <p:ph type="title"/>
          </p:nvPr>
        </p:nvSpPr>
        <p:spPr/>
        <p:txBody>
          <a:bodyPr/>
          <a:lstStyle/>
          <a:p>
            <a:r>
              <a:rPr lang="zh-CN" altLang="en-US" dirty="0"/>
              <a:t>得分与概率</a:t>
            </a:r>
            <a:endParaRPr kumimoji="1" lang="zh-CN" altLang="en-US" dirty="0"/>
          </a:p>
        </p:txBody>
      </p:sp>
    </p:spTree>
    <p:extLst>
      <p:ext uri="{BB962C8B-B14F-4D97-AF65-F5344CB8AC3E}">
        <p14:creationId xmlns:p14="http://schemas.microsoft.com/office/powerpoint/2010/main" val="15662053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400051" y="1147763"/>
                <a:ext cx="11506200" cy="5237271"/>
              </a:xfrm>
            </p:spPr>
            <p:txBody>
              <a:bodyPr/>
              <a:lstStyle/>
              <a:p>
                <a:r>
                  <a:rPr lang="zh-CN" altLang="en-US" dirty="0"/>
                  <a:t>支持向量机很强大，一度是处理机器学习任务的首选</a:t>
                </a:r>
                <a:r>
                  <a:rPr lang="zh-CN" altLang="en-US" dirty="0" smtClean="0"/>
                  <a:t>算法。</a:t>
                </a:r>
                <a:endParaRPr lang="en-US" altLang="zh-CN" dirty="0" smtClean="0"/>
              </a:p>
              <a:p>
                <a:r>
                  <a:rPr lang="zh-CN" altLang="en-US" dirty="0"/>
                  <a:t>但随着训练样本数目的增加，它们对</a:t>
                </a:r>
                <a:r>
                  <a:rPr lang="zh-CN" altLang="en-US" dirty="0">
                    <a:solidFill>
                      <a:srgbClr val="C00000"/>
                    </a:solidFill>
                  </a:rPr>
                  <a:t>计算</a:t>
                </a:r>
                <a:r>
                  <a:rPr lang="zh-CN" altLang="en-US" dirty="0"/>
                  <a:t>和</a:t>
                </a:r>
                <a:r>
                  <a:rPr lang="zh-CN" altLang="en-US" dirty="0">
                    <a:solidFill>
                      <a:srgbClr val="C00000"/>
                    </a:solidFill>
                  </a:rPr>
                  <a:t>存储资源</a:t>
                </a:r>
                <a:r>
                  <a:rPr lang="zh-CN" altLang="en-US" dirty="0"/>
                  <a:t>的需求也快速</a:t>
                </a:r>
                <a:r>
                  <a:rPr lang="zh-CN" altLang="en-US" dirty="0" smtClean="0"/>
                  <a:t>增长</a:t>
                </a:r>
                <a:endParaRPr lang="en-US" altLang="zh-CN" dirty="0"/>
              </a:p>
              <a:p>
                <a:pPr lvl="1"/>
                <a:r>
                  <a:rPr lang="zh-CN" altLang="en-US" dirty="0" smtClean="0"/>
                  <a:t> </a:t>
                </a:r>
                <a:r>
                  <a:rPr lang="en-US" altLang="zh-CN" dirty="0"/>
                  <a:t>SVM</a:t>
                </a:r>
                <a:r>
                  <a:rPr lang="zh-CN" altLang="en-US" dirty="0"/>
                  <a:t>的核心是二次规划问题（</a:t>
                </a:r>
                <a:r>
                  <a:rPr lang="en-US" altLang="zh-CN" dirty="0"/>
                  <a:t>QP</a:t>
                </a:r>
                <a:r>
                  <a:rPr lang="zh-CN" altLang="en-US" dirty="0"/>
                  <a:t>）。令特征维数为</a:t>
                </a:r>
                <a:r>
                  <a:rPr lang="en-US" altLang="zh-CN" i="1" dirty="0">
                    <a:latin typeface="Cambria Math" charset="0"/>
                    <a:ea typeface="Cambria Math" charset="0"/>
                    <a:cs typeface="Cambria Math" charset="0"/>
                  </a:rPr>
                  <a:t>D</a:t>
                </a:r>
                <a:r>
                  <a:rPr lang="zh-CN" altLang="en-US" i="1" dirty="0"/>
                  <a:t>，</a:t>
                </a:r>
                <a:r>
                  <a:rPr lang="zh-CN" altLang="en-US" dirty="0"/>
                  <a:t>训练样本数目为</a:t>
                </a:r>
                <a:r>
                  <a:rPr lang="en-US" altLang="zh-CN" i="1" dirty="0">
                    <a:latin typeface="Cambria Math" charset="0"/>
                    <a:ea typeface="Cambria Math" charset="0"/>
                    <a:cs typeface="Cambria Math" charset="0"/>
                  </a:rPr>
                  <a:t>N</a:t>
                </a:r>
                <a:r>
                  <a:rPr lang="zh-CN" altLang="en-US" dirty="0"/>
                  <a:t>，取决于</a:t>
                </a:r>
                <a:r>
                  <a:rPr lang="en-US" altLang="zh-CN" dirty="0">
                    <a:hlinkClick r:id="rId2"/>
                  </a:rPr>
                  <a:t>libsvm</a:t>
                </a:r>
                <a:r>
                  <a:rPr lang="zh-CN" altLang="en-US" dirty="0"/>
                  <a:t>缓存在实践中使用的效率（依赖于数据集），基于</a:t>
                </a:r>
                <a:r>
                  <a:rPr lang="en-US" altLang="zh-CN" dirty="0" err="1"/>
                  <a:t>libsvm</a:t>
                </a:r>
                <a:r>
                  <a:rPr lang="zh-CN" altLang="en-US" dirty="0"/>
                  <a:t>的实现所用的</a:t>
                </a:r>
                <a:r>
                  <a:rPr lang="en-US" altLang="zh-CN" dirty="0"/>
                  <a:t>QP</a:t>
                </a:r>
                <a:r>
                  <a:rPr lang="zh-CN" altLang="en-US" dirty="0"/>
                  <a:t>求解器时间复杂度在</a:t>
                </a:r>
                <a14:m>
                  <m:oMath xmlns:m="http://schemas.openxmlformats.org/officeDocument/2006/math">
                    <m:r>
                      <a:rPr lang="en-US" altLang="zh-CN" i="1" dirty="0">
                        <a:latin typeface="Cambria Math" charset="0"/>
                      </a:rPr>
                      <m:t>𝐷</m:t>
                    </m:r>
                    <m:sSup>
                      <m:sSupPr>
                        <m:ctrlPr>
                          <a:rPr lang="en-US" altLang="zh-CN" i="1" dirty="0">
                            <a:latin typeface="Cambria Math" charset="0"/>
                          </a:rPr>
                        </m:ctrlPr>
                      </m:sSupPr>
                      <m:e>
                        <m:r>
                          <a:rPr lang="en-US" altLang="zh-CN" i="1" dirty="0">
                            <a:latin typeface="Cambria Math" charset="0"/>
                          </a:rPr>
                          <m:t>𝑁</m:t>
                        </m:r>
                      </m:e>
                      <m:sup>
                        <m:r>
                          <a:rPr lang="en-US" altLang="zh-CN" i="1" dirty="0">
                            <a:latin typeface="Cambria Math" charset="0"/>
                          </a:rPr>
                          <m:t>2</m:t>
                        </m:r>
                      </m:sup>
                    </m:sSup>
                  </m:oMath>
                </a14:m>
                <a:r>
                  <a:rPr lang="zh-CN" altLang="en-US" dirty="0"/>
                  <a:t>到</a:t>
                </a:r>
                <a14:m>
                  <m:oMath xmlns:m="http://schemas.openxmlformats.org/officeDocument/2006/math">
                    <m:r>
                      <a:rPr lang="en-US" altLang="zh-CN" i="1" dirty="0">
                        <a:latin typeface="Cambria Math" charset="0"/>
                      </a:rPr>
                      <m:t>𝐷</m:t>
                    </m:r>
                    <m:sSup>
                      <m:sSupPr>
                        <m:ctrlPr>
                          <a:rPr lang="en-US" altLang="zh-CN" i="1" dirty="0">
                            <a:latin typeface="Cambria Math" charset="0"/>
                          </a:rPr>
                        </m:ctrlPr>
                      </m:sSupPr>
                      <m:e>
                        <m:r>
                          <a:rPr lang="en-US" altLang="zh-CN" i="1" dirty="0">
                            <a:latin typeface="Cambria Math" charset="0"/>
                          </a:rPr>
                          <m:t>𝑁</m:t>
                        </m:r>
                      </m:e>
                      <m:sup>
                        <m:r>
                          <a:rPr lang="en-US" altLang="zh-CN" i="1" dirty="0">
                            <a:latin typeface="Cambria Math" charset="0"/>
                          </a:rPr>
                          <m:t>3</m:t>
                        </m:r>
                      </m:sup>
                    </m:sSup>
                  </m:oMath>
                </a14:m>
                <a:r>
                  <a:rPr lang="zh-CN" altLang="en-US" dirty="0"/>
                  <a:t>不等</a:t>
                </a:r>
                <a:r>
                  <a:rPr lang="zh-CN" altLang="en-US" dirty="0"/>
                  <a:t>。如果数据非常稀疏</a:t>
                </a:r>
                <a:r>
                  <a:rPr lang="zh-CN" altLang="en-US" dirty="0"/>
                  <a:t>，</a:t>
                </a:r>
                <a:r>
                  <a:rPr lang="en-US" altLang="zh-CN" i="1" dirty="0">
                    <a:latin typeface="Cambria Math" charset="0"/>
                    <a:ea typeface="Cambria Math" charset="0"/>
                    <a:cs typeface="Cambria Math" charset="0"/>
                  </a:rPr>
                  <a:t>D</a:t>
                </a:r>
                <a:r>
                  <a:rPr lang="zh-CN" altLang="en-US" dirty="0"/>
                  <a:t>为一</a:t>
                </a:r>
                <a:r>
                  <a:rPr lang="zh-CN" altLang="en-US" dirty="0"/>
                  <a:t>个样本中的平均非零特征</a:t>
                </a:r>
                <a:r>
                  <a:rPr lang="zh-CN" altLang="en-US" dirty="0"/>
                  <a:t>数目。因此通常在</a:t>
                </a:r>
                <a14:m>
                  <m:oMath xmlns:m="http://schemas.openxmlformats.org/officeDocument/2006/math">
                    <m:r>
                      <a:rPr lang="en-US" altLang="zh-CN" i="1" dirty="0">
                        <a:latin typeface="Cambria Math" charset="0"/>
                      </a:rPr>
                      <m:t>𝑁</m:t>
                    </m:r>
                    <m:r>
                      <a:rPr lang="en-US" altLang="zh-CN" i="1" dirty="0">
                        <a:latin typeface="Cambria Math" charset="0"/>
                      </a:rPr>
                      <m:t>&lt;10000</m:t>
                    </m:r>
                  </m:oMath>
                </a14:m>
                <a:r>
                  <a:rPr lang="zh-CN" altLang="en-US" dirty="0"/>
                  <a:t>时</a:t>
                </a:r>
                <a:r>
                  <a:rPr lang="zh-CN" altLang="en-US" dirty="0" smtClean="0"/>
                  <a:t>可用。</a:t>
                </a:r>
                <a:endParaRPr lang="en-US" altLang="zh-CN" dirty="0" smtClean="0"/>
              </a:p>
              <a:p>
                <a:pPr lvl="1"/>
                <a:endParaRPr lang="en-US" altLang="zh-CN" dirty="0" smtClean="0"/>
              </a:p>
              <a:p>
                <a:r>
                  <a:rPr lang="zh-CN" altLang="en-US" dirty="0"/>
                  <a:t>对线性的情况，基于</a:t>
                </a:r>
                <a:r>
                  <a:rPr lang="en-US" altLang="zh-CN" dirty="0">
                    <a:hlinkClick r:id="rId3"/>
                  </a:rPr>
                  <a:t>liblinear</a:t>
                </a:r>
                <a:r>
                  <a:rPr lang="zh-CN" altLang="en-US" dirty="0"/>
                  <a:t>实现的</a:t>
                </a:r>
                <a:r>
                  <a:rPr lang="en-US" altLang="zh-CN" dirty="0" err="1"/>
                  <a:t>LinearSVC</a:t>
                </a:r>
                <a:r>
                  <a:rPr lang="zh-CN" altLang="en-US" dirty="0"/>
                  <a:t>的算法比基于</a:t>
                </a:r>
                <a:r>
                  <a:rPr lang="en-US" altLang="zh-CN" dirty="0">
                    <a:hlinkClick r:id="rId2"/>
                  </a:rPr>
                  <a:t>libsvm</a:t>
                </a:r>
                <a:r>
                  <a:rPr lang="zh-CN" altLang="en-US" dirty="0"/>
                  <a:t>实现的</a:t>
                </a:r>
                <a:r>
                  <a:rPr lang="en-US" altLang="zh-CN" dirty="0"/>
                  <a:t>SVC</a:t>
                </a:r>
                <a:r>
                  <a:rPr lang="zh-CN" altLang="en-US" dirty="0"/>
                  <a:t>效率要高很多，</a:t>
                </a:r>
                <a:r>
                  <a:rPr lang="en-US" altLang="zh-CN" dirty="0">
                    <a:hlinkClick r:id="rId3"/>
                  </a:rPr>
                  <a:t> liblinear</a:t>
                </a:r>
                <a:r>
                  <a:rPr lang="zh-CN" altLang="en-US" dirty="0"/>
                  <a:t>在处理以百万计的样本和</a:t>
                </a:r>
                <a:r>
                  <a:rPr lang="en-US" altLang="zh-CN" dirty="0"/>
                  <a:t>/</a:t>
                </a:r>
                <a:r>
                  <a:rPr lang="zh-CN" altLang="en-US" dirty="0"/>
                  <a:t>或特征时仅以线性</a:t>
                </a:r>
                <a:r>
                  <a:rPr lang="zh-CN" altLang="en-US" dirty="0" smtClean="0"/>
                  <a:t>增长。</a:t>
                </a:r>
                <a:endParaRPr lang="en-US" altLang="zh-CN" dirty="0" smtClean="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400051" y="1147763"/>
                <a:ext cx="11506200" cy="5237271"/>
              </a:xfrm>
              <a:blipFill rotWithShape="0">
                <a:blip r:embed="rId4"/>
                <a:stretch>
                  <a:fillRect l="-954" r="-79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计算复杂度</a:t>
            </a:r>
            <a:endParaRPr kumimoji="1" lang="zh-CN" altLang="en-US" dirty="0"/>
          </a:p>
        </p:txBody>
      </p:sp>
    </p:spTree>
    <p:extLst>
      <p:ext uri="{BB962C8B-B14F-4D97-AF65-F5344CB8AC3E}">
        <p14:creationId xmlns:p14="http://schemas.microsoft.com/office/powerpoint/2010/main" val="5792613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95250"/>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smtClean="0">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smtClean="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smtClean="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smtClean="0">
                <a:solidFill>
                  <a:srgbClr val="09405E"/>
                </a:solidFill>
                <a:latin typeface="微软雅黑" panose="020B0503020204020204" pitchFamily="34" charset="-122"/>
                <a:ea typeface="微软雅黑" panose="020B0503020204020204" pitchFamily="34" charset="-122"/>
              </a:rPr>
              <a:t>SVM</a:t>
            </a:r>
            <a:r>
              <a:rPr kumimoji="1" lang="zh-CN" altLang="en-US" sz="2800" dirty="0" smtClean="0">
                <a:solidFill>
                  <a:srgbClr val="09405E"/>
                </a:solidFill>
                <a:latin typeface="微软雅黑" panose="020B0503020204020204" pitchFamily="34" charset="-122"/>
                <a:ea typeface="微软雅黑" panose="020B0503020204020204" pitchFamily="34" charset="-122"/>
              </a:rPr>
              <a:t>应用案例</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SVC</a:t>
            </a:r>
            <a:r>
              <a:rPr kumimoji="1" lang="zh-CN" altLang="en-US" sz="2800" dirty="0" smtClean="0">
                <a:solidFill>
                  <a:srgbClr val="09405E"/>
                </a:solidFill>
                <a:latin typeface="微软雅黑" panose="020B0503020204020204" pitchFamily="34" charset="-122"/>
                <a:ea typeface="微软雅黑" panose="020B0503020204020204" pitchFamily="34" charset="-122"/>
              </a:rPr>
              <a:t>：</a:t>
            </a:r>
            <a:r>
              <a:rPr kumimoji="1" lang="en-US" altLang="zh-CN" sz="2800" dirty="0" smtClean="0">
                <a:solidFill>
                  <a:srgbClr val="09405E"/>
                </a:solidFill>
                <a:latin typeface="微软雅黑" panose="020B0503020204020204" pitchFamily="34" charset="-122"/>
                <a:ea typeface="微软雅黑" panose="020B0503020204020204" pitchFamily="34" charset="-122"/>
              </a:rPr>
              <a:t>Otto</a:t>
            </a:r>
            <a:r>
              <a:rPr kumimoji="1" lang="zh-CN" altLang="en-US" sz="2800" dirty="0" smtClean="0">
                <a:solidFill>
                  <a:srgbClr val="09405E"/>
                </a:solidFill>
                <a:latin typeface="微软雅黑" panose="020B0503020204020204" pitchFamily="34" charset="-122"/>
                <a:ea typeface="微软雅黑" panose="020B0503020204020204" pitchFamily="34" charset="-122"/>
              </a:rPr>
              <a:t>商品分类</a:t>
            </a:r>
            <a:endParaRPr kumimoji="1" lang="en-US" altLang="zh-CN" sz="2800" dirty="0" smtClean="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smtClean="0">
                <a:solidFill>
                  <a:srgbClr val="09405E"/>
                </a:solidFill>
                <a:latin typeface="微软雅黑" panose="020B0503020204020204" pitchFamily="34" charset="-122"/>
                <a:ea typeface="微软雅黑" panose="020B0503020204020204" pitchFamily="34" charset="-122"/>
              </a:rPr>
              <a:t> </a:t>
            </a:r>
            <a:r>
              <a:rPr kumimoji="1" lang="en-US" altLang="zh-CN" sz="2800" dirty="0" smtClean="0">
                <a:solidFill>
                  <a:srgbClr val="09405E"/>
                </a:solidFill>
                <a:latin typeface="微软雅黑" panose="020B0503020204020204" pitchFamily="34" charset="-122"/>
                <a:ea typeface="微软雅黑" panose="020B0503020204020204" pitchFamily="34" charset="-122"/>
              </a:rPr>
              <a:t>SVR</a:t>
            </a:r>
            <a:r>
              <a:rPr kumimoji="1" lang="zh-CN" altLang="en-US" sz="2800" dirty="0" smtClean="0">
                <a:solidFill>
                  <a:srgbClr val="09405E"/>
                </a:solidFill>
                <a:latin typeface="微软雅黑" panose="020B0503020204020204" pitchFamily="34" charset="-122"/>
                <a:ea typeface="微软雅黑" panose="020B0503020204020204" pitchFamily="34" charset="-122"/>
              </a:rPr>
              <a:t>：</a:t>
            </a:r>
            <a:r>
              <a:rPr kumimoji="1" lang="zh-CN" altLang="en-US" sz="2800" dirty="0" smtClean="0">
                <a:solidFill>
                  <a:srgbClr val="09405E"/>
                </a:solidFill>
                <a:latin typeface="微软雅黑" panose="020B0503020204020204" pitchFamily="34" charset="-122"/>
                <a:ea typeface="微软雅黑" panose="020B0503020204020204" pitchFamily="34" charset="-122"/>
              </a:rPr>
              <a:t>共享单车骑行量预测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8990532"/>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Otto</a:t>
            </a:r>
            <a:r>
              <a:rPr kumimoji="1" lang="zh-CN" altLang="en-US" dirty="0" smtClean="0"/>
              <a:t>商品分类</a:t>
            </a:r>
            <a:r>
              <a:rPr kumimoji="1" lang="en-US" altLang="zh-CN" dirty="0" smtClean="0"/>
              <a:t>——</a:t>
            </a:r>
            <a:r>
              <a:rPr kumimoji="1" lang="zh-CN" altLang="en-US" dirty="0"/>
              <a:t>数据分析</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en-US" altLang="zh-CN" dirty="0" smtClean="0"/>
              <a:t> </a:t>
            </a:r>
            <a:r>
              <a:rPr kumimoji="1" lang="zh-CN" altLang="en-US" dirty="0" smtClean="0"/>
              <a:t>训练集 </a:t>
            </a:r>
            <a:r>
              <a:rPr kumimoji="1" lang="en-US" altLang="zh-CN" dirty="0" smtClean="0"/>
              <a:t>61,878</a:t>
            </a:r>
            <a:r>
              <a:rPr kumimoji="1" lang="zh-CN" altLang="en-US" dirty="0" smtClean="0"/>
              <a:t>个样本，测试集</a:t>
            </a:r>
            <a:r>
              <a:rPr kumimoji="1" lang="en-US" altLang="zh-CN" dirty="0" smtClean="0"/>
              <a:t>144,368</a:t>
            </a:r>
            <a:r>
              <a:rPr kumimoji="1" lang="zh-CN" altLang="en-US" dirty="0" smtClean="0"/>
              <a:t>个样本</a:t>
            </a:r>
            <a:endParaRPr kumimoji="1" lang="en-US" altLang="zh-CN" dirty="0"/>
          </a:p>
          <a:p>
            <a:pPr lvl="1">
              <a:lnSpc>
                <a:spcPct val="100000"/>
              </a:lnSpc>
            </a:pPr>
            <a:r>
              <a:rPr kumimoji="1" lang="zh-CN" altLang="en-US" dirty="0" smtClean="0"/>
              <a:t> 每个样本有</a:t>
            </a:r>
            <a:r>
              <a:rPr kumimoji="1" lang="en-US" altLang="zh-CN" dirty="0" smtClean="0"/>
              <a:t>93</a:t>
            </a:r>
            <a:r>
              <a:rPr kumimoji="1" lang="zh-CN" altLang="en-US" dirty="0" smtClean="0"/>
              <a:t>个数值</a:t>
            </a:r>
            <a:r>
              <a:rPr kumimoji="1" lang="zh-CN" altLang="en-US" dirty="0"/>
              <a:t>型特征</a:t>
            </a:r>
            <a:r>
              <a:rPr kumimoji="1" lang="zh-CN" altLang="en-US" dirty="0" smtClean="0"/>
              <a:t>：</a:t>
            </a:r>
            <a:r>
              <a:rPr kumimoji="1" lang="en-US" altLang="zh-CN" dirty="0"/>
              <a:t> </a:t>
            </a:r>
            <a:r>
              <a:rPr kumimoji="1" lang="zh-CN" altLang="en-US" dirty="0" smtClean="0"/>
              <a:t>表示某种事件发生的次数</a:t>
            </a:r>
            <a:endParaRPr kumimoji="1" lang="en-US" altLang="zh-CN" dirty="0" smtClean="0"/>
          </a:p>
          <a:p>
            <a:pPr lvl="1">
              <a:lnSpc>
                <a:spcPct val="100000"/>
              </a:lnSpc>
            </a:pPr>
            <a:r>
              <a:rPr kumimoji="1" lang="zh-CN" altLang="en-US" dirty="0"/>
              <a:t> </a:t>
            </a:r>
            <a:r>
              <a:rPr kumimoji="1" lang="zh-CN" altLang="en-US" dirty="0" smtClean="0"/>
              <a:t>标签：</a:t>
            </a:r>
            <a:r>
              <a:rPr kumimoji="1" lang="en-US" altLang="zh-CN" dirty="0" smtClean="0"/>
              <a:t>9</a:t>
            </a:r>
            <a:r>
              <a:rPr kumimoji="1" lang="zh-CN" altLang="en-US" dirty="0" smtClean="0"/>
              <a:t>种商品类别</a:t>
            </a:r>
            <a:endParaRPr kumimoji="1" lang="en-US" altLang="zh-CN" dirty="0" smtClean="0"/>
          </a:p>
          <a:p>
            <a:pPr lvl="1">
              <a:lnSpc>
                <a:spcPct val="100000"/>
              </a:lnSpc>
            </a:pP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3" y="2670284"/>
            <a:ext cx="5156200" cy="3429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70284"/>
            <a:ext cx="5156200" cy="3429000"/>
          </a:xfrm>
          <a:prstGeom prst="rect">
            <a:avLst/>
          </a:prstGeom>
        </p:spPr>
      </p:pic>
      <p:sp>
        <p:nvSpPr>
          <p:cNvPr id="6" name="文本框 5"/>
          <p:cNvSpPr txBox="1"/>
          <p:nvPr/>
        </p:nvSpPr>
        <p:spPr>
          <a:xfrm>
            <a:off x="1012285" y="6095823"/>
            <a:ext cx="4182555" cy="400110"/>
          </a:xfrm>
          <a:prstGeom prst="rect">
            <a:avLst/>
          </a:prstGeom>
          <a:noFill/>
        </p:spPr>
        <p:txBody>
          <a:bodyPr wrap="none" rtlCol="0">
            <a:spAutoFit/>
          </a:bodyPr>
          <a:lstStyle/>
          <a:p>
            <a:r>
              <a:rPr kumimoji="1" lang="zh-CN" altLang="en-US" sz="2000" dirty="0" smtClean="0">
                <a:solidFill>
                  <a:srgbClr val="09405E"/>
                </a:solidFill>
                <a:latin typeface="Microsoft YaHei" charset="-122"/>
                <a:ea typeface="Microsoft YaHei" charset="-122"/>
                <a:cs typeface="Microsoft YaHei" charset="-122"/>
              </a:rPr>
              <a:t>特征稀疏：大部分样本的特征值为</a:t>
            </a:r>
            <a:r>
              <a:rPr kumimoji="1" lang="en-US" altLang="zh-CN" sz="2000" dirty="0" smtClean="0">
                <a:solidFill>
                  <a:srgbClr val="09405E"/>
                </a:solidFill>
                <a:latin typeface="Microsoft YaHei" charset="-122"/>
                <a:ea typeface="Microsoft YaHei" charset="-122"/>
                <a:cs typeface="Microsoft YaHei" charset="-122"/>
              </a:rPr>
              <a:t>0</a:t>
            </a:r>
            <a:endParaRPr kumimoji="1" lang="zh-CN" altLang="en-US" sz="2000" dirty="0">
              <a:solidFill>
                <a:srgbClr val="09405E"/>
              </a:solidFill>
              <a:latin typeface="Microsoft YaHei" charset="-122"/>
              <a:ea typeface="Microsoft YaHei" charset="-122"/>
              <a:cs typeface="Microsoft YaHei" charset="-122"/>
            </a:endParaRPr>
          </a:p>
        </p:txBody>
      </p:sp>
      <p:sp>
        <p:nvSpPr>
          <p:cNvPr id="7" name="文本框 6"/>
          <p:cNvSpPr txBox="1"/>
          <p:nvPr/>
        </p:nvSpPr>
        <p:spPr>
          <a:xfrm>
            <a:off x="6612445" y="5902287"/>
            <a:ext cx="4639755" cy="707886"/>
          </a:xfrm>
          <a:prstGeom prst="rect">
            <a:avLst/>
          </a:prstGeom>
          <a:noFill/>
        </p:spPr>
        <p:txBody>
          <a:bodyPr wrap="square" rtlCol="0">
            <a:spAutoFit/>
          </a:bodyPr>
          <a:lstStyle/>
          <a:p>
            <a:r>
              <a:rPr kumimoji="1" lang="zh-CN" altLang="en-US" sz="2000" dirty="0" smtClean="0">
                <a:solidFill>
                  <a:srgbClr val="09405E"/>
                </a:solidFill>
                <a:latin typeface="Microsoft YaHei" charset="-122"/>
                <a:ea typeface="Microsoft YaHei" charset="-122"/>
                <a:cs typeface="Microsoft YaHei" charset="-122"/>
              </a:rPr>
              <a:t>不同类别的样本数目不等，但差异还好（不少于</a:t>
            </a:r>
            <a:r>
              <a:rPr kumimoji="1" lang="en-US" altLang="zh-CN" sz="2000" dirty="0" smtClean="0">
                <a:solidFill>
                  <a:srgbClr val="09405E"/>
                </a:solidFill>
                <a:latin typeface="Microsoft YaHei" charset="-122"/>
                <a:ea typeface="Microsoft YaHei" charset="-122"/>
                <a:cs typeface="Microsoft YaHei" charset="-122"/>
              </a:rPr>
              <a:t>0.1</a:t>
            </a:r>
            <a:r>
              <a:rPr kumimoji="1" lang="zh-CN" altLang="en-US" sz="2000" dirty="0" smtClean="0">
                <a:solidFill>
                  <a:srgbClr val="09405E"/>
                </a:solidFill>
                <a:latin typeface="Microsoft YaHei" charset="-122"/>
                <a:ea typeface="Microsoft YaHei" charset="-122"/>
                <a:cs typeface="Microsoft YaHei" charset="-122"/>
              </a:rPr>
              <a:t>倍）</a:t>
            </a:r>
            <a:endParaRPr kumimoji="1"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67726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a:t>
            </a:r>
            <a:r>
              <a:rPr kumimoji="1" lang="zh-CN" altLang="en-US" dirty="0" smtClean="0"/>
              <a:t>分类</a:t>
            </a:r>
            <a:r>
              <a:rPr kumimoji="1" lang="en-US" altLang="zh-CN" dirty="0" smtClean="0"/>
              <a:t>——</a:t>
            </a:r>
            <a:r>
              <a:rPr kumimoji="1" lang="zh-CN" altLang="en-US" dirty="0"/>
              <a:t>特征工程</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smtClean="0"/>
              <a:t>特征均为数值型特征</a:t>
            </a:r>
            <a:endParaRPr kumimoji="1" lang="en-US" altLang="zh-CN" dirty="0" smtClean="0"/>
          </a:p>
          <a:p>
            <a:pPr lvl="1">
              <a:lnSpc>
                <a:spcPct val="100000"/>
              </a:lnSpc>
            </a:pPr>
            <a:r>
              <a:rPr kumimoji="1" lang="zh-CN" altLang="en-US" dirty="0"/>
              <a:t> </a:t>
            </a:r>
            <a:r>
              <a:rPr kumimoji="1" lang="zh-CN" altLang="en-US" dirty="0" smtClean="0"/>
              <a:t>计数：可以考虑</a:t>
            </a:r>
            <a:r>
              <a:rPr kumimoji="1" lang="en-US" altLang="zh-CN" dirty="0" smtClean="0"/>
              <a:t>log</a:t>
            </a:r>
            <a:r>
              <a:rPr kumimoji="1" lang="zh-CN" altLang="en-US" dirty="0" smtClean="0"/>
              <a:t>变换</a:t>
            </a:r>
            <a:endParaRPr kumimoji="1" lang="en-US" altLang="zh-CN" dirty="0" smtClean="0"/>
          </a:p>
          <a:p>
            <a:pPr lvl="1">
              <a:lnSpc>
                <a:spcPct val="100000"/>
              </a:lnSpc>
            </a:pPr>
            <a:r>
              <a:rPr kumimoji="1" lang="zh-CN" altLang="en-US" dirty="0"/>
              <a:t> </a:t>
            </a:r>
            <a:r>
              <a:rPr kumimoji="1" lang="en-US" altLang="zh-CN" dirty="0" smtClean="0"/>
              <a:t>TF-IDF</a:t>
            </a:r>
            <a:r>
              <a:rPr kumimoji="1" lang="zh-CN" altLang="en-US" dirty="0" smtClean="0"/>
              <a:t>：事件计数可类比文档分类任务中的词频特征，可进一步</a:t>
            </a:r>
            <a:r>
              <a:rPr lang="zh-CN" altLang="zh-CN" dirty="0"/>
              <a:t>更有判别力的（</a:t>
            </a:r>
            <a:r>
              <a:rPr lang="en-US" altLang="zh-CN" dirty="0"/>
              <a:t>Term Frequency–Inverse Document Frequency</a:t>
            </a:r>
            <a:r>
              <a:rPr lang="zh-CN" altLang="zh-CN" dirty="0"/>
              <a:t>，</a:t>
            </a:r>
            <a:r>
              <a:rPr lang="en-US" altLang="zh-CN" dirty="0"/>
              <a:t>TF-IDF</a:t>
            </a:r>
            <a:r>
              <a:rPr lang="zh-CN" altLang="zh-CN" dirty="0"/>
              <a:t>） </a:t>
            </a:r>
            <a:endParaRPr kumimoji="1" lang="en-US" altLang="zh-CN" dirty="0" smtClean="0"/>
          </a:p>
          <a:p>
            <a:pPr lvl="1">
              <a:lnSpc>
                <a:spcPct val="100000"/>
              </a:lnSpc>
            </a:pPr>
            <a:r>
              <a:rPr kumimoji="1" lang="zh-CN" altLang="en-US" dirty="0"/>
              <a:t> </a:t>
            </a:r>
            <a:r>
              <a:rPr kumimoji="1" lang="zh-CN" altLang="en-US" dirty="0" smtClean="0"/>
              <a:t>标准化处理</a:t>
            </a:r>
            <a:endParaRPr kumimoji="1" lang="zh-CN" altLang="en-US" dirty="0"/>
          </a:p>
        </p:txBody>
      </p:sp>
    </p:spTree>
    <p:extLst>
      <p:ext uri="{BB962C8B-B14F-4D97-AF65-F5344CB8AC3E}">
        <p14:creationId xmlns:p14="http://schemas.microsoft.com/office/powerpoint/2010/main" val="16537299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smtClean="0"/>
              <a:t>——</a:t>
            </a:r>
            <a:r>
              <a:rPr kumimoji="1" lang="zh-CN" altLang="en-US" dirty="0" smtClean="0"/>
              <a:t>模型选择</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zh-CN" altLang="en-US" dirty="0" smtClean="0"/>
                  <a:t>正则函数：</a:t>
                </a:r>
                <a:r>
                  <a:rPr kumimoji="1" lang="en-US" altLang="zh-CN" dirty="0" smtClean="0"/>
                  <a:t>L1</a:t>
                </a:r>
                <a:r>
                  <a:rPr kumimoji="1" lang="zh-CN" altLang="en-US" dirty="0" smtClean="0"/>
                  <a:t>正则、</a:t>
                </a:r>
                <a:r>
                  <a:rPr kumimoji="1" lang="en-US" altLang="zh-CN" dirty="0" smtClean="0"/>
                  <a:t>L2</a:t>
                </a:r>
                <a:r>
                  <a:rPr kumimoji="1" lang="zh-CN" altLang="en-US" dirty="0" smtClean="0"/>
                  <a:t>正则</a:t>
                </a:r>
                <a:endParaRPr kumimoji="1" lang="en-US" altLang="zh-CN" dirty="0" smtClean="0"/>
              </a:p>
              <a:p>
                <a:pPr>
                  <a:lnSpc>
                    <a:spcPct val="100000"/>
                  </a:lnSpc>
                </a:pPr>
                <a:r>
                  <a:rPr kumimoji="1" lang="zh-CN" altLang="en-US" dirty="0" smtClean="0"/>
                  <a:t>正则超参数</a:t>
                </a:r>
                <a14:m>
                  <m:oMath xmlns:m="http://schemas.openxmlformats.org/officeDocument/2006/math">
                    <m:r>
                      <a:rPr kumimoji="1" lang="en-US" altLang="zh-CN" i="1" dirty="0" smtClean="0">
                        <a:latin typeface="Cambria Math" charset="0"/>
                      </a:rPr>
                      <m:t>𝐶</m:t>
                    </m:r>
                  </m:oMath>
                </a14:m>
                <a:endParaRPr kumimoji="1" lang="en-US" altLang="zh-CN" dirty="0" smtClean="0"/>
              </a:p>
              <a:p>
                <a:pPr lvl="1">
                  <a:lnSpc>
                    <a:spcPct val="100000"/>
                  </a:lnSpc>
                </a:pPr>
                <a:endParaRPr kumimoji="1" lang="en-US" altLang="zh-CN" sz="1000" dirty="0"/>
              </a:p>
              <a:p>
                <a:pPr>
                  <a:lnSpc>
                    <a:spcPct val="100000"/>
                  </a:lnSpc>
                </a:pPr>
                <a:r>
                  <a:rPr lang="en-US" altLang="zh-CN" dirty="0" err="1" smtClean="0"/>
                  <a:t>GridSearchCV</a:t>
                </a:r>
                <a:r>
                  <a:rPr lang="zh-CN" altLang="en-US" dirty="0" smtClean="0"/>
                  <a:t> （</a:t>
                </a:r>
                <a:r>
                  <a:rPr lang="en-US" altLang="zh-CN" dirty="0" smtClean="0"/>
                  <a:t>3</a:t>
                </a:r>
                <a:r>
                  <a:rPr lang="zh-CN" altLang="en-US" dirty="0" smtClean="0"/>
                  <a:t>折交叉验证）</a:t>
                </a:r>
                <a:endParaRPr lang="en-US" altLang="zh-CN" dirty="0"/>
              </a:p>
              <a:p>
                <a:pPr>
                  <a:lnSpc>
                    <a:spcPct val="100000"/>
                  </a:lnSpc>
                </a:pPr>
                <a:r>
                  <a:rPr kumimoji="1" lang="zh-CN" altLang="en-US" dirty="0" smtClean="0"/>
                  <a:t>评价指标</a:t>
                </a:r>
                <a:r>
                  <a:rPr kumimoji="1" lang="zh-CN" altLang="en-US" dirty="0" smtClean="0"/>
                  <a:t>：</a:t>
                </a:r>
                <a:r>
                  <a:rPr kumimoji="1" lang="zh-CN" altLang="en-US" dirty="0" smtClean="0"/>
                  <a:t>正确率（</a:t>
                </a:r>
                <a:r>
                  <a:rPr kumimoji="1" lang="en-US" altLang="zh-CN" dirty="0" smtClean="0"/>
                  <a:t>SVC</a:t>
                </a:r>
                <a:r>
                  <a:rPr kumimoji="1" lang="zh-CN" altLang="en-US" dirty="0" smtClean="0"/>
                  <a:t>默认是不支持概率输出）</a:t>
                </a:r>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746125" y="938213"/>
                <a:ext cx="11256963" cy="5237271"/>
              </a:xfrm>
              <a:blipFill rotWithShape="0">
                <a:blip r:embed="rId3"/>
                <a:stretch>
                  <a:fillRect l="-920" t="-12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936232" y="6027003"/>
                <a:ext cx="4188218" cy="830997"/>
              </a:xfrm>
              <a:prstGeom prst="rect">
                <a:avLst/>
              </a:prstGeom>
            </p:spPr>
            <p:txBody>
              <a:bodyPr wrap="square">
                <a:spAutoFit/>
              </a:bodyPr>
              <a:lstStyle/>
              <a:p>
                <a:r>
                  <a:rPr lang="zh-CN" altLang="en-US" sz="2400" dirty="0" smtClean="0">
                    <a:solidFill>
                      <a:srgbClr val="09405E"/>
                    </a:solidFill>
                    <a:latin typeface="Microsoft YaHei" charset="-122"/>
                    <a:ea typeface="Microsoft YaHei" charset="-122"/>
                    <a:cs typeface="Microsoft YaHei" charset="-122"/>
                  </a:rPr>
                  <a:t>线性</a:t>
                </a:r>
                <a:r>
                  <a:rPr lang="en-US" altLang="zh-CN" sz="2400" dirty="0" smtClean="0">
                    <a:solidFill>
                      <a:srgbClr val="09405E"/>
                    </a:solidFill>
                    <a:latin typeface="Microsoft YaHei" charset="-122"/>
                    <a:ea typeface="Microsoft YaHei" charset="-122"/>
                    <a:cs typeface="Microsoft YaHei" charset="-122"/>
                  </a:rPr>
                  <a:t>SVC</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smtClean="0">
                  <a:solidFill>
                    <a:srgbClr val="09405E"/>
                  </a:solidFill>
                  <a:latin typeface="Microsoft YaHei" charset="-122"/>
                  <a:ea typeface="Microsoft YaHei" charset="-122"/>
                  <a:cs typeface="Microsoft YaHei" charset="-122"/>
                </a:endParaRPr>
              </a:p>
              <a:p>
                <a:r>
                  <a:rPr lang="en-US" altLang="zh-CN" sz="2400" dirty="0" smtClean="0">
                    <a:solidFill>
                      <a:srgbClr val="09405E"/>
                    </a:solidFill>
                    <a:latin typeface="Microsoft YaHei" charset="-122"/>
                    <a:ea typeface="Microsoft YaHei" charset="-122"/>
                    <a:cs typeface="Microsoft YaHei" charset="-122"/>
                  </a:rPr>
                  <a:t>L2</a:t>
                </a:r>
                <a:r>
                  <a:rPr lang="zh-CN" altLang="en-US" sz="2400" dirty="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=100</m:t>
                    </m:r>
                  </m:oMath>
                </a14:m>
                <a:r>
                  <a:rPr lang="zh-CN" altLang="en-US" sz="2400" dirty="0">
                    <a:solidFill>
                      <a:srgbClr val="09405E"/>
                    </a:solidFill>
                    <a:latin typeface="Microsoft YaHei" charset="-122"/>
                    <a:ea typeface="Microsoft YaHei" charset="-122"/>
                    <a:cs typeface="Microsoft YaHei" charset="-122"/>
                  </a:rPr>
                  <a:t>时性能最</a:t>
                </a:r>
                <a:r>
                  <a:rPr lang="zh-CN" altLang="en-US" sz="2400" dirty="0" smtClean="0">
                    <a:solidFill>
                      <a:srgbClr val="09405E"/>
                    </a:solidFill>
                    <a:latin typeface="Microsoft YaHei" charset="-122"/>
                    <a:ea typeface="Microsoft YaHei" charset="-122"/>
                    <a:cs typeface="Microsoft YaHei" charset="-122"/>
                  </a:rPr>
                  <a:t>好</a:t>
                </a:r>
                <a:endParaRPr lang="zh-CN" altLang="en-US" sz="2400" dirty="0">
                  <a:solidFill>
                    <a:srgbClr val="09405E"/>
                  </a:solidFill>
                  <a:latin typeface="Microsoft YaHei" charset="-122"/>
                  <a:ea typeface="Microsoft YaHei" charset="-122"/>
                  <a:cs typeface="Microsoft YaHei" charset="-122"/>
                </a:endParaRPr>
              </a:p>
            </p:txBody>
          </p:sp>
        </mc:Choice>
        <mc:Fallback>
          <p:sp>
            <p:nvSpPr>
              <p:cNvPr id="12" name="矩形 11"/>
              <p:cNvSpPr>
                <a:spLocks noRot="1" noChangeAspect="1" noMove="1" noResize="1" noEditPoints="1" noAdjustHandles="1" noChangeArrowheads="1" noChangeShapeType="1" noTextEdit="1"/>
              </p:cNvSpPr>
              <p:nvPr/>
            </p:nvSpPr>
            <p:spPr>
              <a:xfrm>
                <a:off x="936232" y="6027003"/>
                <a:ext cx="4188218" cy="830997"/>
              </a:xfrm>
              <a:prstGeom prst="rect">
                <a:avLst/>
              </a:prstGeom>
              <a:blipFill rotWithShape="0">
                <a:blip r:embed="rId4"/>
                <a:stretch>
                  <a:fillRect l="-2329" t="-5882" b="-16176"/>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5" y="3149600"/>
            <a:ext cx="4064585" cy="273379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469" y="3059148"/>
            <a:ext cx="4301331" cy="2893027"/>
          </a:xfrm>
          <a:prstGeom prst="rect">
            <a:avLst/>
          </a:prstGeom>
        </p:spPr>
      </p:pic>
      <mc:AlternateContent xmlns:mc="http://schemas.openxmlformats.org/markup-compatibility/2006">
        <mc:Choice xmlns:a14="http://schemas.microsoft.com/office/drawing/2010/main" Requires="a14">
          <p:sp>
            <p:nvSpPr>
              <p:cNvPr id="9" name="矩形 8"/>
              <p:cNvSpPr/>
              <p:nvPr/>
            </p:nvSpPr>
            <p:spPr>
              <a:xfrm>
                <a:off x="6374606" y="5705268"/>
                <a:ext cx="5380204" cy="1200329"/>
              </a:xfrm>
              <a:prstGeom prst="rect">
                <a:avLst/>
              </a:prstGeom>
            </p:spPr>
            <p:txBody>
              <a:bodyPr wrap="square">
                <a:spAutoFit/>
              </a:bodyPr>
              <a:lstStyle/>
              <a:p>
                <a:r>
                  <a:rPr lang="en-US" altLang="zh-CN" sz="2400" dirty="0" smtClean="0">
                    <a:solidFill>
                      <a:srgbClr val="09405E"/>
                    </a:solidFill>
                    <a:latin typeface="Microsoft YaHei" charset="-122"/>
                    <a:ea typeface="Microsoft YaHei" charset="-122"/>
                    <a:cs typeface="Microsoft YaHei" charset="-122"/>
                  </a:rPr>
                  <a:t>RBF</a:t>
                </a:r>
                <a:r>
                  <a:rPr lang="zh-CN" altLang="en-US" sz="2400" dirty="0" smtClean="0">
                    <a:solidFill>
                      <a:srgbClr val="09405E"/>
                    </a:solidFill>
                    <a:latin typeface="Microsoft YaHei" charset="-122"/>
                    <a:ea typeface="Microsoft YaHei" charset="-122"/>
                    <a:cs typeface="Microsoft YaHei" charset="-122"/>
                  </a:rPr>
                  <a:t>核</a:t>
                </a:r>
                <a:r>
                  <a:rPr lang="en-US" altLang="zh-CN" sz="2400" dirty="0" smtClean="0">
                    <a:solidFill>
                      <a:srgbClr val="09405E"/>
                    </a:solidFill>
                    <a:latin typeface="Microsoft YaHei" charset="-122"/>
                    <a:ea typeface="Microsoft YaHei" charset="-122"/>
                    <a:cs typeface="Microsoft YaHei" charset="-122"/>
                  </a:rPr>
                  <a:t>SVC</a:t>
                </a:r>
                <a:r>
                  <a:rPr lang="zh-CN" altLang="en-US" sz="2400" dirty="0" smtClean="0">
                    <a:solidFill>
                      <a:srgbClr val="09405E"/>
                    </a:solidFill>
                    <a:latin typeface="Microsoft YaHei" charset="-122"/>
                    <a:ea typeface="Microsoft YaHei" charset="-122"/>
                    <a:cs typeface="Microsoft YaHei" charset="-122"/>
                  </a:rPr>
                  <a:t>：</a:t>
                </a:r>
                <a:endParaRPr lang="en-US" altLang="zh-CN" sz="2400" dirty="0" smtClean="0">
                  <a:solidFill>
                    <a:srgbClr val="09405E"/>
                  </a:solidFill>
                  <a:latin typeface="Microsoft YaHei" charset="-122"/>
                  <a:ea typeface="Microsoft YaHei" charset="-122"/>
                  <a:cs typeface="Microsoft YaHei" charset="-122"/>
                </a:endParaRPr>
              </a:p>
              <a:p>
                <a:r>
                  <a:rPr lang="zh-CN" altLang="en-US" sz="2400" dirty="0" smtClean="0">
                    <a:solidFill>
                      <a:srgbClr val="09405E"/>
                    </a:solidFill>
                    <a:latin typeface="Microsoft YaHei" charset="-122"/>
                    <a:ea typeface="Microsoft YaHei" charset="-122"/>
                    <a:cs typeface="Microsoft YaHei" charset="-122"/>
                  </a:rPr>
                  <a:t>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m:t>
                    </m:r>
                    <m:r>
                      <a:rPr lang="zh-CN" altLang="en-US" sz="2400" b="0" i="1" dirty="0" smtClean="0">
                        <a:solidFill>
                          <a:srgbClr val="09405E"/>
                        </a:solidFill>
                        <a:latin typeface="Cambria Math" charset="0"/>
                        <a:ea typeface="Microsoft YaHei" charset="-122"/>
                        <a:cs typeface="Microsoft YaHei" charset="-122"/>
                      </a:rPr>
                      <m:t>，</m:t>
                    </m:r>
                    <m:r>
                      <m:rPr>
                        <m:sty m:val="p"/>
                      </m:rPr>
                      <a:rPr lang="en-US" altLang="zh-CN" sz="2400" i="1" dirty="0" smtClean="0">
                        <a:solidFill>
                          <a:srgbClr val="09405E"/>
                        </a:solidFill>
                        <a:latin typeface="Cambria Math" charset="0"/>
                        <a:ea typeface="Microsoft YaHei" charset="-122"/>
                        <a:cs typeface="Microsoft YaHei" charset="-122"/>
                      </a:rPr>
                      <m:t>gamma</m:t>
                    </m:r>
                    <m:r>
                      <a:rPr lang="en-US" altLang="zh-CN" sz="2400" b="0" i="1" dirty="0" smtClean="0">
                        <a:solidFill>
                          <a:srgbClr val="09405E"/>
                        </a:solidFill>
                        <a:latin typeface="Cambria Math" charset="0"/>
                        <a:ea typeface="Microsoft YaHei" charset="-122"/>
                        <a:cs typeface="Microsoft YaHei" charset="-122"/>
                      </a:rPr>
                      <m:t>=1</m:t>
                    </m:r>
                  </m:oMath>
                </a14:m>
                <a:r>
                  <a:rPr lang="zh-CN" altLang="en-US" sz="2400" dirty="0">
                    <a:solidFill>
                      <a:srgbClr val="09405E"/>
                    </a:solidFill>
                    <a:latin typeface="Microsoft YaHei" charset="-122"/>
                    <a:ea typeface="Microsoft YaHei" charset="-122"/>
                    <a:cs typeface="Microsoft YaHei" charset="-122"/>
                  </a:rPr>
                  <a:t>时性能最</a:t>
                </a:r>
                <a:r>
                  <a:rPr lang="zh-CN" altLang="en-US" sz="2400" dirty="0" smtClean="0">
                    <a:solidFill>
                      <a:srgbClr val="09405E"/>
                    </a:solidFill>
                    <a:latin typeface="Microsoft YaHei" charset="-122"/>
                    <a:ea typeface="Microsoft YaHei" charset="-122"/>
                    <a:cs typeface="Microsoft YaHei" charset="-122"/>
                  </a:rPr>
                  <a:t>好</a:t>
                </a:r>
                <a:endParaRPr lang="en-US" altLang="zh-CN" sz="2400" dirty="0" smtClean="0">
                  <a:solidFill>
                    <a:srgbClr val="09405E"/>
                  </a:solidFill>
                  <a:latin typeface="Microsoft YaHei" charset="-122"/>
                  <a:ea typeface="Microsoft YaHei" charset="-122"/>
                  <a:cs typeface="Microsoft YaHei" charset="-122"/>
                </a:endParaRPr>
              </a:p>
              <a:p>
                <a:r>
                  <a:rPr lang="zh-CN" altLang="en-US" sz="2400" dirty="0" smtClean="0">
                    <a:solidFill>
                      <a:srgbClr val="09405E"/>
                    </a:solidFill>
                    <a:latin typeface="Microsoft YaHei" charset="-122"/>
                    <a:ea typeface="Microsoft YaHei" charset="-122"/>
                    <a:cs typeface="Microsoft YaHei" charset="-122"/>
                  </a:rPr>
                  <a:t>远超线性模型</a:t>
                </a:r>
                <a:endParaRPr lang="zh-CN" altLang="en-US" sz="2400" dirty="0">
                  <a:solidFill>
                    <a:srgbClr val="09405E"/>
                  </a:solidFill>
                  <a:latin typeface="Microsoft YaHei" charset="-122"/>
                  <a:ea typeface="Microsoft YaHei" charset="-122"/>
                  <a:cs typeface="Microsoft YaHei" charset="-122"/>
                </a:endParaRPr>
              </a:p>
            </p:txBody>
          </p:sp>
        </mc:Choice>
        <mc:Fallback>
          <p:sp>
            <p:nvSpPr>
              <p:cNvPr id="9" name="矩形 8"/>
              <p:cNvSpPr>
                <a:spLocks noRot="1" noChangeAspect="1" noMove="1" noResize="1" noEditPoints="1" noAdjustHandles="1" noChangeArrowheads="1" noChangeShapeType="1" noTextEdit="1"/>
              </p:cNvSpPr>
              <p:nvPr/>
            </p:nvSpPr>
            <p:spPr>
              <a:xfrm>
                <a:off x="6374606" y="5705268"/>
                <a:ext cx="5380204" cy="1200329"/>
              </a:xfrm>
              <a:prstGeom prst="rect">
                <a:avLst/>
              </a:prstGeom>
              <a:blipFill rotWithShape="0">
                <a:blip r:embed="rId7"/>
                <a:stretch>
                  <a:fillRect l="-1814" t="-4061"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778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5" name="内容占位符 4"/>
          <p:cNvSpPr>
            <a:spLocks noGrp="1"/>
          </p:cNvSpPr>
          <p:nvPr>
            <p:ph sz="quarter" idx="10"/>
          </p:nvPr>
        </p:nvSpPr>
        <p:spPr/>
        <p:txBody>
          <a:bodyPr/>
          <a:lstStyle/>
          <a:p>
            <a:endParaRPr kumimoji="1" lang="zh-CN" altLang="en-US"/>
          </a:p>
        </p:txBody>
      </p:sp>
      <p:sp>
        <p:nvSpPr>
          <p:cNvPr id="315395" name="Rectangle 3"/>
          <p:cNvSpPr>
            <a:spLocks noGrp="1" noRot="1" noChangeArrowheads="1"/>
          </p:cNvSpPr>
          <p:nvPr>
            <p:ph type="title"/>
          </p:nvPr>
        </p:nvSpPr>
        <p:spPr>
          <a:xfrm>
            <a:off x="744537" y="140367"/>
            <a:ext cx="9753146" cy="674233"/>
          </a:xfrm>
        </p:spPr>
        <p:txBody>
          <a:bodyPr>
            <a:normAutofit/>
          </a:bodyPr>
          <a:lstStyle/>
          <a:p>
            <a:r>
              <a:rPr lang="en-US" altLang="zh-CN" dirty="0">
                <a:effectLst/>
                <a:latin typeface="Microsoft YaHei" charset="-122"/>
                <a:ea typeface="Microsoft YaHei" charset="-122"/>
                <a:cs typeface="Microsoft YaHei" charset="-122"/>
              </a:rPr>
              <a:t>SVM </a:t>
            </a:r>
            <a:r>
              <a:rPr lang="zh-CN" altLang="en-US" dirty="0" smtClean="0">
                <a:latin typeface="Microsoft YaHei" charset="-122"/>
                <a:ea typeface="Microsoft YaHei" charset="-122"/>
                <a:cs typeface="Microsoft YaHei" charset="-122"/>
              </a:rPr>
              <a:t>符号表示</a:t>
            </a:r>
            <a:endParaRPr lang="zh-CN" altLang="en-US" dirty="0">
              <a:effectLst/>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315396" name="Text Box 4"/>
              <p:cNvSpPr txBox="1">
                <a:spLocks noChangeArrowheads="1"/>
              </p:cNvSpPr>
              <p:nvPr/>
            </p:nvSpPr>
            <p:spPr bwMode="auto">
              <a:xfrm>
                <a:off x="3165475" y="56388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m:t>
                      </m:r>
                      <m:r>
                        <a:rPr kumimoji="1" lang="en-US" altLang="zh-CN" sz="1800" b="0" i="1" dirty="0" smtClean="0">
                          <a:solidFill>
                            <a:srgbClr val="09405E"/>
                          </a:solidFill>
                          <a:latin typeface="Cambria Math" charset="0"/>
                        </a:rPr>
                        <m:t>0</m:t>
                      </m:r>
                    </m:oMath>
                  </m:oMathPara>
                </a14:m>
                <a:endParaRPr lang="zh-CN" altLang="en-US" sz="1800" dirty="0">
                  <a:solidFill>
                    <a:srgbClr val="09405E"/>
                  </a:solidFill>
                </a:endParaRPr>
              </a:p>
            </p:txBody>
          </p:sp>
        </mc:Choice>
        <mc:Fallback>
          <p:sp>
            <p:nvSpPr>
              <p:cNvPr id="315396" name="Text Box 4"/>
              <p:cNvSpPr txBox="1">
                <a:spLocks noRot="1" noChangeAspect="1" noMove="1" noResize="1" noEditPoints="1" noAdjustHandles="1" noChangeArrowheads="1" noChangeShapeType="1" noTextEdit="1"/>
              </p:cNvSpPr>
              <p:nvPr/>
            </p:nvSpPr>
            <p:spPr bwMode="auto">
              <a:xfrm>
                <a:off x="3165475" y="5638802"/>
                <a:ext cx="1752600" cy="346057"/>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5397"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398"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399"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0" name="Text Box 12"/>
          <p:cNvSpPr txBox="1">
            <a:spLocks noChangeArrowheads="1"/>
          </p:cNvSpPr>
          <p:nvPr/>
        </p:nvSpPr>
        <p:spPr bwMode="auto">
          <a:xfrm>
            <a:off x="6248400" y="3394076"/>
            <a:ext cx="59372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i="1" dirty="0" smtClean="0">
                <a:solidFill>
                  <a:srgbClr val="000000"/>
                </a:solidFill>
                <a:ea typeface="宋体" pitchFamily="2" charset="-122"/>
                <a:cs typeface="Times New Roman" pitchFamily="18" charset="0"/>
                <a:sym typeface="Symbol" pitchFamily="18" charset="2"/>
              </a:rPr>
              <a:t>b</a:t>
            </a:r>
            <a:endParaRPr lang="el-GR" altLang="zh-CN" sz="1800" i="1" baseline="-25000" dirty="0">
              <a:solidFill>
                <a:srgbClr val="000000"/>
              </a:solidFill>
              <a:latin typeface="宋体" pitchFamily="2" charset="-122"/>
              <a:ea typeface="宋体" pitchFamily="2" charset="-122"/>
              <a:sym typeface="Symbol" pitchFamily="18" charset="2"/>
            </a:endParaRPr>
          </a:p>
        </p:txBody>
      </p:sp>
      <p:sp>
        <p:nvSpPr>
          <p:cNvPr id="315401"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2"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3" name="Text Box 16"/>
          <p:cNvSpPr txBox="1">
            <a:spLocks noChangeArrowheads="1"/>
          </p:cNvSpPr>
          <p:nvPr/>
        </p:nvSpPr>
        <p:spPr bwMode="auto">
          <a:xfrm>
            <a:off x="5257800" y="5029202"/>
            <a:ext cx="3810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b="1" dirty="0">
                <a:solidFill>
                  <a:srgbClr val="000000"/>
                </a:solidFill>
                <a:latin typeface="宋体" pitchFamily="2" charset="-122"/>
                <a:ea typeface="宋体" pitchFamily="2" charset="-122"/>
                <a:sym typeface="Symbol" pitchFamily="18" charset="2"/>
              </a:rPr>
              <a:t>w</a:t>
            </a:r>
            <a:endParaRPr lang="el-GR" altLang="zh-CN" sz="1800" b="1" dirty="0">
              <a:solidFill>
                <a:srgbClr val="000000"/>
              </a:solidFill>
              <a:latin typeface="宋体" pitchFamily="2" charset="-122"/>
              <a:ea typeface="宋体" pitchFamily="2" charset="-122"/>
              <a:sym typeface="Symbol" pitchFamily="18" charset="2"/>
            </a:endParaRPr>
          </a:p>
        </p:txBody>
      </p:sp>
      <p:sp>
        <p:nvSpPr>
          <p:cNvPr id="315404"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5"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6"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7"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8"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9"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0"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1"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2"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3"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4"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5"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6"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7"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8"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9"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0"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1"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2"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5423" name="Text Box 4"/>
              <p:cNvSpPr txBox="1">
                <a:spLocks noChangeArrowheads="1"/>
              </p:cNvSpPr>
              <p:nvPr/>
            </p:nvSpPr>
            <p:spPr bwMode="auto">
              <a:xfrm>
                <a:off x="3738563" y="6089651"/>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p:sp>
            <p:nvSpPr>
              <p:cNvPr id="315423" name="Text Box 4"/>
              <p:cNvSpPr txBox="1">
                <a:spLocks noRot="1" noChangeAspect="1" noMove="1" noResize="1" noEditPoints="1" noAdjustHandles="1" noChangeArrowheads="1" noChangeShapeType="1" noTextEdit="1"/>
              </p:cNvSpPr>
              <p:nvPr/>
            </p:nvSpPr>
            <p:spPr bwMode="auto">
              <a:xfrm>
                <a:off x="3738563" y="6089651"/>
                <a:ext cx="1752600" cy="346057"/>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5424" name="Text Box 4"/>
              <p:cNvSpPr txBox="1">
                <a:spLocks noChangeArrowheads="1"/>
              </p:cNvSpPr>
              <p:nvPr/>
            </p:nvSpPr>
            <p:spPr bwMode="auto">
              <a:xfrm>
                <a:off x="2595563" y="51435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b="0" i="1" dirty="0" smtClean="0">
                          <a:solidFill>
                            <a:srgbClr val="09405E"/>
                          </a:solidFill>
                          <a:latin typeface="Cambria Math" charset="0"/>
                        </a:rPr>
                        <m:t>=−1</m:t>
                      </m:r>
                    </m:oMath>
                  </m:oMathPara>
                </a14:m>
                <a:endParaRPr lang="zh-CN" altLang="en-US" sz="1800" dirty="0">
                  <a:solidFill>
                    <a:srgbClr val="09405E"/>
                  </a:solidFill>
                </a:endParaRPr>
              </a:p>
            </p:txBody>
          </p:sp>
        </mc:Choice>
        <mc:Fallback>
          <p:sp>
            <p:nvSpPr>
              <p:cNvPr id="315424" name="Text Box 4"/>
              <p:cNvSpPr txBox="1">
                <a:spLocks noRot="1" noChangeAspect="1" noMove="1" noResize="1" noEditPoints="1" noAdjustHandles="1" noChangeArrowheads="1" noChangeShapeType="1" noTextEdit="1"/>
              </p:cNvSpPr>
              <p:nvPr/>
            </p:nvSpPr>
            <p:spPr bwMode="auto">
              <a:xfrm>
                <a:off x="2595563" y="5143502"/>
                <a:ext cx="1752600" cy="346057"/>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7" name="Title 1"/>
          <p:cNvSpPr txBox="1">
            <a:spLocks/>
          </p:cNvSpPr>
          <p:nvPr/>
        </p:nvSpPr>
        <p:spPr bwMode="auto">
          <a:xfrm>
            <a:off x="5562601" y="1824038"/>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15426"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5427" name="Text Box 22"/>
              <p:cNvSpPr txBox="1">
                <a:spLocks noChangeArrowheads="1"/>
              </p:cNvSpPr>
              <p:nvPr/>
            </p:nvSpPr>
            <p:spPr bwMode="auto">
              <a:xfrm>
                <a:off x="7807325" y="1341439"/>
                <a:ext cx="2098675" cy="507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800" dirty="0" smtClean="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800" i="1" smtClean="0">
                            <a:solidFill>
                              <a:srgbClr val="000000"/>
                            </a:solidFill>
                            <a:latin typeface="Cambria Math" charset="0"/>
                            <a:ea typeface="宋体" pitchFamily="2" charset="-122"/>
                            <a:sym typeface="Symbol" pitchFamily="18" charset="2"/>
                          </a:rPr>
                        </m:ctrlPr>
                      </m:fPr>
                      <m:num>
                        <m:r>
                          <a:rPr lang="en-US" altLang="zh-CN" sz="1800" b="0" i="1" smtClean="0">
                            <a:solidFill>
                              <a:srgbClr val="000000"/>
                            </a:solidFill>
                            <a:latin typeface="Cambria Math" charset="0"/>
                            <a:ea typeface="宋体" pitchFamily="2" charset="-122"/>
                            <a:sym typeface="Symbol" pitchFamily="18" charset="2"/>
                          </a:rPr>
                          <m:t>2</m:t>
                        </m:r>
                      </m:num>
                      <m:den>
                        <m:sSub>
                          <m:sSubPr>
                            <m:ctrlPr>
                              <a:rPr lang="en-US" altLang="zh-CN" sz="1800" i="1" smtClean="0">
                                <a:solidFill>
                                  <a:srgbClr val="000000"/>
                                </a:solidFill>
                                <a:latin typeface="Cambria Math" charset="0"/>
                                <a:ea typeface="宋体" pitchFamily="2" charset="-122"/>
                                <a:sym typeface="Symbol" pitchFamily="18" charset="2"/>
                              </a:rPr>
                            </m:ctrlPr>
                          </m:sSubPr>
                          <m:e>
                            <m:d>
                              <m:dPr>
                                <m:begChr m:val="‖"/>
                                <m:endChr m:val="‖"/>
                                <m:ctrlPr>
                                  <a:rPr lang="en-US" altLang="zh-CN" sz="1800" i="1" smtClean="0">
                                    <a:solidFill>
                                      <a:srgbClr val="000000"/>
                                    </a:solidFill>
                                    <a:latin typeface="Cambria Math" charset="0"/>
                                    <a:ea typeface="宋体" pitchFamily="2" charset="-122"/>
                                    <a:sym typeface="Symbol" pitchFamily="18" charset="2"/>
                                  </a:rPr>
                                </m:ctrlPr>
                              </m:dPr>
                              <m:e>
                                <m:r>
                                  <a:rPr lang="en-US" altLang="zh-CN" sz="1800" b="1" i="1" smtClean="0">
                                    <a:solidFill>
                                      <a:srgbClr val="000000"/>
                                    </a:solidFill>
                                    <a:latin typeface="Cambria Math" charset="0"/>
                                    <a:ea typeface="宋体" pitchFamily="2" charset="-122"/>
                                    <a:sym typeface="Symbol" pitchFamily="18" charset="2"/>
                                  </a:rPr>
                                  <m:t>𝒘</m:t>
                                </m:r>
                              </m:e>
                            </m:d>
                          </m:e>
                          <m:sub>
                            <m:r>
                              <a:rPr lang="en-US" altLang="zh-CN" sz="1800" b="0" i="1" smtClean="0">
                                <a:solidFill>
                                  <a:srgbClr val="000000"/>
                                </a:solidFill>
                                <a:latin typeface="Cambria Math" charset="0"/>
                                <a:ea typeface="宋体" pitchFamily="2" charset="-122"/>
                                <a:sym typeface="Symbol" pitchFamily="18" charset="2"/>
                              </a:rPr>
                              <m:t>2</m:t>
                            </m:r>
                          </m:sub>
                        </m:sSub>
                      </m:den>
                    </m:f>
                  </m:oMath>
                </a14:m>
                <a:endParaRPr lang="el-GR" altLang="zh-CN" sz="1800" dirty="0">
                  <a:solidFill>
                    <a:srgbClr val="000000"/>
                  </a:solidFill>
                  <a:latin typeface="宋体" pitchFamily="2" charset="-122"/>
                  <a:ea typeface="宋体" pitchFamily="2" charset="-122"/>
                  <a:sym typeface="Symbol" pitchFamily="18" charset="2"/>
                </a:endParaRPr>
              </a:p>
            </p:txBody>
          </p:sp>
        </mc:Choice>
        <mc:Fallback>
          <p:sp>
            <p:nvSpPr>
              <p:cNvPr id="315427" name="Text Box 22"/>
              <p:cNvSpPr txBox="1">
                <a:spLocks noRot="1" noChangeAspect="1" noMove="1" noResize="1" noEditPoints="1" noAdjustHandles="1" noChangeArrowheads="1" noChangeShapeType="1" noTextEdit="1"/>
              </p:cNvSpPr>
              <p:nvPr/>
            </p:nvSpPr>
            <p:spPr bwMode="auto">
              <a:xfrm>
                <a:off x="7807325" y="1341439"/>
                <a:ext cx="2098675" cy="507831"/>
              </a:xfrm>
              <a:prstGeom prst="rect">
                <a:avLst/>
              </a:prstGeom>
              <a:blipFill rotWithShape="0">
                <a:blip r:embed="rId6"/>
                <a:stretch>
                  <a:fillRect t="-68675" b="-127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 name="Title 1"/>
          <p:cNvSpPr txBox="1">
            <a:spLocks/>
          </p:cNvSpPr>
          <p:nvPr/>
        </p:nvSpPr>
        <p:spPr bwMode="auto">
          <a:xfrm>
            <a:off x="7010401" y="3771902"/>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4"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Tree>
    <p:extLst>
      <p:ext uri="{BB962C8B-B14F-4D97-AF65-F5344CB8AC3E}">
        <p14:creationId xmlns:p14="http://schemas.microsoft.com/office/powerpoint/2010/main" val="167295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smtClean="0"/>
              <a:t>模型性能</a:t>
            </a:r>
            <a:endParaRPr kumimoji="1" lang="zh-CN" altLang="en-US" dirty="0"/>
          </a:p>
        </p:txBody>
      </p:sp>
      <p:sp>
        <p:nvSpPr>
          <p:cNvPr id="3" name="内容占位符 2"/>
          <p:cNvSpPr>
            <a:spLocks noGrp="1"/>
          </p:cNvSpPr>
          <p:nvPr>
            <p:ph sz="quarter" idx="10"/>
          </p:nvPr>
        </p:nvSpPr>
        <p:spPr>
          <a:xfrm>
            <a:off x="630237" y="1147763"/>
            <a:ext cx="11561763" cy="5237271"/>
          </a:xfrm>
        </p:spPr>
        <p:txBody>
          <a:bodyPr/>
          <a:lstStyle/>
          <a:p>
            <a:r>
              <a:rPr lang="zh-CN" altLang="zh-CN" dirty="0" smtClean="0"/>
              <a:t>测试数据</a:t>
            </a:r>
            <a:r>
              <a:rPr lang="zh-CN" altLang="en-US" dirty="0" smtClean="0"/>
              <a:t>上的</a:t>
            </a:r>
            <a:r>
              <a:rPr lang="zh-CN" altLang="en-US" dirty="0" smtClean="0"/>
              <a:t>性能</a:t>
            </a:r>
            <a:r>
              <a:rPr lang="zh-CN" altLang="zh-CN" kern="900" dirty="0" smtClean="0">
                <a:latin typeface="Microsoft YaHei" charset="-122"/>
                <a:ea typeface="Microsoft YaHei" charset="-122"/>
                <a:cs typeface="Microsoft YaHei" charset="-122"/>
              </a:rPr>
              <a:t>（</a:t>
            </a:r>
            <a:r>
              <a:rPr lang="en-US" altLang="zh-CN" kern="900" dirty="0" err="1" smtClean="0">
                <a:latin typeface="Microsoft YaHei" charset="-122"/>
                <a:ea typeface="Microsoft YaHei" charset="-122"/>
                <a:cs typeface="Microsoft YaHei" charset="-122"/>
              </a:rPr>
              <a:t>Logloss</a:t>
            </a:r>
            <a:r>
              <a:rPr lang="zh-CN" altLang="en-US" dirty="0" smtClean="0"/>
              <a:t>）</a:t>
            </a:r>
            <a:r>
              <a:rPr lang="zh-CN" altLang="zh-CN" dirty="0" smtClean="0"/>
              <a:t> </a:t>
            </a:r>
            <a:endParaRPr kumimoji="1" lang="zh-CN" altLang="en-US" dirty="0"/>
          </a:p>
        </p:txBody>
      </p:sp>
      <p:sp>
        <p:nvSpPr>
          <p:cNvPr id="6" name="矩形 5"/>
          <p:cNvSpPr/>
          <p:nvPr/>
        </p:nvSpPr>
        <p:spPr>
          <a:xfrm>
            <a:off x="746125" y="4516366"/>
            <a:ext cx="10266803" cy="830997"/>
          </a:xfrm>
          <a:prstGeom prst="rect">
            <a:avLst/>
          </a:prstGeom>
        </p:spPr>
        <p:txBody>
          <a:bodyPr wrap="square">
            <a:spAutoFit/>
          </a:bodyPr>
          <a:lstStyle/>
          <a:p>
            <a:r>
              <a:rPr lang="en-US" altLang="zh-CN" sz="2400" dirty="0" smtClean="0">
                <a:solidFill>
                  <a:srgbClr val="09405E"/>
                </a:solidFill>
                <a:latin typeface="Microsoft YaHei" charset="-122"/>
                <a:ea typeface="Microsoft YaHei" charset="-122"/>
                <a:cs typeface="Microsoft YaHei" charset="-122"/>
              </a:rPr>
              <a:t>SVM</a:t>
            </a:r>
            <a:r>
              <a:rPr lang="zh-CN" altLang="en-US" sz="2400" dirty="0" smtClean="0">
                <a:solidFill>
                  <a:srgbClr val="09405E"/>
                </a:solidFill>
                <a:latin typeface="Microsoft YaHei" charset="-122"/>
                <a:ea typeface="Microsoft YaHei" charset="-122"/>
                <a:cs typeface="Microsoft YaHei" charset="-122"/>
              </a:rPr>
              <a:t>模型的性能远比线性</a:t>
            </a:r>
            <a:r>
              <a:rPr lang="en-US" altLang="zh-CN" sz="2400" dirty="0" smtClean="0">
                <a:solidFill>
                  <a:srgbClr val="09405E"/>
                </a:solidFill>
                <a:latin typeface="Microsoft YaHei" charset="-122"/>
                <a:ea typeface="Microsoft YaHei" charset="-122"/>
                <a:cs typeface="Microsoft YaHei" charset="-122"/>
              </a:rPr>
              <a:t>Logistic</a:t>
            </a:r>
            <a:r>
              <a:rPr lang="zh-CN" altLang="zh-CN" sz="2400" dirty="0">
                <a:solidFill>
                  <a:srgbClr val="09405E"/>
                </a:solidFill>
                <a:latin typeface="Microsoft YaHei" charset="-122"/>
                <a:ea typeface="Microsoft YaHei" charset="-122"/>
                <a:cs typeface="Microsoft YaHei" charset="-122"/>
              </a:rPr>
              <a:t>回归在该任务上的</a:t>
            </a:r>
            <a:r>
              <a:rPr lang="zh-CN" altLang="zh-CN" sz="2400" dirty="0" smtClean="0">
                <a:solidFill>
                  <a:srgbClr val="09405E"/>
                </a:solidFill>
                <a:latin typeface="Microsoft YaHei" charset="-122"/>
                <a:ea typeface="Microsoft YaHei" charset="-122"/>
                <a:cs typeface="Microsoft YaHei" charset="-122"/>
              </a:rPr>
              <a:t>性能</a:t>
            </a:r>
            <a:r>
              <a:rPr lang="zh-CN" altLang="en-US" sz="2400" dirty="0" smtClean="0">
                <a:solidFill>
                  <a:srgbClr val="09405E"/>
                </a:solidFill>
                <a:latin typeface="Microsoft YaHei" charset="-122"/>
                <a:ea typeface="Microsoft YaHei" charset="-122"/>
                <a:cs typeface="Microsoft YaHei" charset="-122"/>
              </a:rPr>
              <a:t>要</a:t>
            </a:r>
            <a:r>
              <a:rPr lang="zh-CN" altLang="zh-CN" sz="2400" dirty="0" smtClean="0">
                <a:solidFill>
                  <a:srgbClr val="09405E"/>
                </a:solidFill>
                <a:latin typeface="Microsoft YaHei" charset="-122"/>
                <a:ea typeface="Microsoft YaHei" charset="-122"/>
                <a:cs typeface="Microsoft YaHei" charset="-122"/>
              </a:rPr>
              <a:t>好</a:t>
            </a:r>
            <a:endParaRPr lang="en-US" altLang="zh-CN" sz="2400" dirty="0" smtClean="0">
              <a:solidFill>
                <a:srgbClr val="09405E"/>
              </a:solidFill>
              <a:latin typeface="Microsoft YaHei" charset="-122"/>
              <a:ea typeface="Microsoft YaHei" charset="-122"/>
              <a:cs typeface="Microsoft YaHei" charset="-122"/>
            </a:endParaRPr>
          </a:p>
          <a:p>
            <a:r>
              <a:rPr lang="zh-CN" altLang="en-US" sz="2400" dirty="0" smtClean="0">
                <a:solidFill>
                  <a:srgbClr val="09405E"/>
                </a:solidFill>
                <a:latin typeface="Microsoft YaHei" charset="-122"/>
                <a:ea typeface="Microsoft YaHei" charset="-122"/>
                <a:cs typeface="Microsoft YaHei" charset="-122"/>
              </a:rPr>
              <a:t>当然还有提升空间</a:t>
            </a:r>
            <a:endParaRPr lang="zh-CN" altLang="en-US" sz="2400" dirty="0">
              <a:solidFill>
                <a:srgbClr val="09405E"/>
              </a:solidFill>
              <a:latin typeface="Microsoft YaHei" charset="-122"/>
              <a:ea typeface="Microsoft YaHei" charset="-122"/>
              <a:cs typeface="Microsoft YaHe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135122803"/>
              </p:ext>
            </p:extLst>
          </p:nvPr>
        </p:nvGraphicFramePr>
        <p:xfrm>
          <a:off x="1028258" y="2065338"/>
          <a:ext cx="8078083" cy="803758"/>
        </p:xfrm>
        <a:graphic>
          <a:graphicData uri="http://schemas.openxmlformats.org/drawingml/2006/table">
            <a:tbl>
              <a:tblPr firstRow="1" firstCol="1" lastRow="1" lastCol="1">
                <a:tableStyleId>{5C22544A-7EE6-4342-B048-85BDC9FD1C3A}</a:tableStyleId>
              </a:tblPr>
              <a:tblGrid>
                <a:gridCol w="2076892"/>
                <a:gridCol w="2659320"/>
                <a:gridCol w="3341871"/>
              </a:tblGrid>
              <a:tr h="498958">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en-US" altLang="zh-CN" sz="2000" kern="900" dirty="0" smtClean="0">
                          <a:solidFill>
                            <a:srgbClr val="09405E"/>
                          </a:solidFill>
                          <a:effectLst/>
                          <a:latin typeface="Microsoft YaHei" charset="-122"/>
                          <a:ea typeface="Microsoft YaHei" charset="-122"/>
                          <a:cs typeface="Microsoft YaHei" charset="-122"/>
                        </a:rPr>
                        <a:t>Logistic</a:t>
                      </a:r>
                      <a:r>
                        <a:rPr lang="zh-CN" altLang="en-US" sz="2000" kern="900" dirty="0" smtClean="0">
                          <a:solidFill>
                            <a:srgbClr val="09405E"/>
                          </a:solidFill>
                          <a:effectLst/>
                          <a:latin typeface="Microsoft YaHei" charset="-122"/>
                          <a:ea typeface="Microsoft YaHei" charset="-122"/>
                          <a:cs typeface="Microsoft YaHei" charset="-122"/>
                        </a:rPr>
                        <a:t>回归</a:t>
                      </a:r>
                      <a:endParaRPr lang="zh-CN" sz="2000" kern="900" dirty="0">
                        <a:solidFill>
                          <a:srgbClr val="09405E"/>
                        </a:solidFill>
                        <a:effectLst/>
                        <a:latin typeface="Microsoft YaHei" charset="-122"/>
                        <a:ea typeface="Microsoft YaHei" charset="-122"/>
                        <a:cs typeface="Microsoft YaHei" charset="-122"/>
                      </a:endParaRPr>
                    </a:p>
                  </a:txBody>
                  <a:tcPr marL="68580" marR="68580" marT="0" marB="0">
                    <a:solidFill>
                      <a:schemeClr val="accent1">
                        <a:lumMod val="20000"/>
                        <a:lumOff val="80000"/>
                      </a:schemeClr>
                    </a:solidFill>
                  </a:tcPr>
                </a:tc>
                <a:tc>
                  <a:txBody>
                    <a:bodyPr/>
                    <a:lstStyle/>
                    <a:p>
                      <a:pPr algn="ctr">
                        <a:spcAft>
                          <a:spcPts val="0"/>
                        </a:spcAft>
                      </a:pPr>
                      <a:r>
                        <a:rPr lang="en-US" altLang="zh-CN" sz="2000" kern="900" dirty="0" smtClean="0">
                          <a:solidFill>
                            <a:srgbClr val="09405E"/>
                          </a:solidFill>
                          <a:effectLst/>
                          <a:latin typeface="Microsoft YaHei" charset="-122"/>
                          <a:ea typeface="Microsoft YaHei" charset="-122"/>
                          <a:cs typeface="Microsoft YaHei" charset="-122"/>
                        </a:rPr>
                        <a:t>RBF</a:t>
                      </a:r>
                      <a:r>
                        <a:rPr lang="zh-CN" altLang="en-US" sz="2000" kern="900" dirty="0" smtClean="0">
                          <a:solidFill>
                            <a:srgbClr val="09405E"/>
                          </a:solidFill>
                          <a:effectLst/>
                          <a:latin typeface="Microsoft YaHei" charset="-122"/>
                          <a:ea typeface="Microsoft YaHei" charset="-122"/>
                          <a:cs typeface="Microsoft YaHei" charset="-122"/>
                        </a:rPr>
                        <a:t>核</a:t>
                      </a:r>
                      <a:r>
                        <a:rPr lang="en-US" altLang="zh-CN" sz="2000" kern="900" dirty="0" smtClean="0">
                          <a:solidFill>
                            <a:srgbClr val="09405E"/>
                          </a:solidFill>
                          <a:effectLst/>
                          <a:latin typeface="Microsoft YaHei" charset="-122"/>
                          <a:ea typeface="Microsoft YaHei" charset="-122"/>
                          <a:cs typeface="Microsoft YaHei" charset="-122"/>
                        </a:rPr>
                        <a:t>SVM</a:t>
                      </a:r>
                      <a:endParaRPr lang="zh-CN" sz="2000" kern="900" dirty="0">
                        <a:solidFill>
                          <a:srgbClr val="09405E"/>
                        </a:solidFill>
                        <a:effectLst/>
                        <a:latin typeface="Microsoft YaHei" charset="-122"/>
                        <a:ea typeface="Microsoft YaHei" charset="-122"/>
                        <a:cs typeface="Microsoft YaHei" charset="-122"/>
                      </a:endParaRPr>
                    </a:p>
                  </a:txBody>
                  <a:tcPr marL="68580" marR="68580" marT="0" marB="0">
                    <a:solidFill>
                      <a:schemeClr val="accent1">
                        <a:lumMod val="20000"/>
                        <a:lumOff val="80000"/>
                      </a:schemeClr>
                    </a:solidFill>
                  </a:tcPr>
                </a:tc>
              </a:tr>
              <a:tr h="0">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TF-IDF</a:t>
                      </a:r>
                      <a:r>
                        <a:rPr lang="zh-CN" sz="20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0.63319</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c>
                  <a:txBody>
                    <a:bodyPr/>
                    <a:lstStyle/>
                    <a:p>
                      <a:pPr algn="ctr">
                        <a:spcAft>
                          <a:spcPts val="0"/>
                        </a:spcAft>
                      </a:pPr>
                      <a:r>
                        <a:rPr lang="en-US" altLang="zh-CN" sz="2000" b="0" kern="900" dirty="0" smtClean="0">
                          <a:solidFill>
                            <a:srgbClr val="09405E"/>
                          </a:solidFill>
                          <a:effectLst/>
                          <a:latin typeface="Microsoft YaHei" charset="-122"/>
                          <a:ea typeface="Microsoft YaHei" charset="-122"/>
                          <a:cs typeface="Microsoft YaHei" charset="-122"/>
                        </a:rPr>
                        <a:t>0.48877</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r>
            </a:tbl>
          </a:graphicData>
        </a:graphic>
      </p:graphicFrame>
    </p:spTree>
    <p:extLst>
      <p:ext uri="{BB962C8B-B14F-4D97-AF65-F5344CB8AC3E}">
        <p14:creationId xmlns:p14="http://schemas.microsoft.com/office/powerpoint/2010/main" val="16021158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共享单车骑行量预测</a:t>
            </a:r>
            <a:endParaRPr kumimoji="1" lang="zh-CN" altLang="en-US" dirty="0"/>
          </a:p>
        </p:txBody>
      </p:sp>
      <p:sp>
        <p:nvSpPr>
          <p:cNvPr id="3" name="内容占位符 2"/>
          <p:cNvSpPr>
            <a:spLocks noGrp="1"/>
          </p:cNvSpPr>
          <p:nvPr>
            <p:ph sz="quarter" idx="10"/>
          </p:nvPr>
        </p:nvSpPr>
        <p:spPr>
          <a:xfrm>
            <a:off x="630237" y="1147763"/>
            <a:ext cx="11561763" cy="5237271"/>
          </a:xfrm>
        </p:spPr>
        <p:txBody>
          <a:bodyPr/>
          <a:lstStyle/>
          <a:p>
            <a:pPr>
              <a:lnSpc>
                <a:spcPct val="100000"/>
              </a:lnSpc>
            </a:pPr>
            <a:r>
              <a:rPr kumimoji="1" lang="en-US" altLang="zh-CN" dirty="0" smtClean="0"/>
              <a:t> </a:t>
            </a:r>
            <a:r>
              <a:rPr kumimoji="1" lang="zh-CN" altLang="en-US" dirty="0" smtClean="0"/>
              <a:t>数据分析：</a:t>
            </a:r>
            <a:r>
              <a:rPr kumimoji="1" lang="en-US" altLang="zh-CN" dirty="0"/>
              <a:t> 1_EDA_BikeSharing.ipynb</a:t>
            </a:r>
            <a:endParaRPr kumimoji="1" lang="en-US" altLang="zh-CN" dirty="0" smtClean="0"/>
          </a:p>
          <a:p>
            <a:pPr lvl="1">
              <a:lnSpc>
                <a:spcPct val="100000"/>
              </a:lnSpc>
            </a:pPr>
            <a:r>
              <a:rPr kumimoji="1" lang="zh-CN" altLang="en-US" dirty="0"/>
              <a:t> </a:t>
            </a:r>
            <a:r>
              <a:rPr kumimoji="1" lang="zh-CN" altLang="en-US" dirty="0" smtClean="0"/>
              <a:t>两年每天的骑行量以及当天的天气情况</a:t>
            </a:r>
            <a:endParaRPr kumimoji="1" lang="en-US" altLang="zh-CN" dirty="0" smtClean="0"/>
          </a:p>
          <a:p>
            <a:pPr lvl="1">
              <a:lnSpc>
                <a:spcPct val="100000"/>
              </a:lnSpc>
            </a:pPr>
            <a:r>
              <a:rPr kumimoji="1" lang="en-US" altLang="zh-CN" dirty="0" smtClean="0"/>
              <a:t>731</a:t>
            </a:r>
            <a:r>
              <a:rPr kumimoji="1" lang="zh-CN" altLang="en-US" dirty="0" smtClean="0"/>
              <a:t>个样本，没有缺失值</a:t>
            </a:r>
            <a:endParaRPr kumimoji="1" lang="en-US" altLang="zh-CN" dirty="0" smtClean="0"/>
          </a:p>
          <a:p>
            <a:pPr lvl="1">
              <a:lnSpc>
                <a:spcPct val="100000"/>
              </a:lnSpc>
            </a:pPr>
            <a:r>
              <a:rPr kumimoji="1" lang="zh-CN" altLang="en-US" dirty="0" smtClean="0"/>
              <a:t> 每个样本有</a:t>
            </a:r>
            <a:r>
              <a:rPr kumimoji="1" lang="en-US" altLang="zh-CN" dirty="0" smtClean="0"/>
              <a:t>12</a:t>
            </a:r>
            <a:r>
              <a:rPr kumimoji="1" lang="zh-CN" altLang="en-US" dirty="0" smtClean="0"/>
              <a:t>个特征：</a:t>
            </a:r>
            <a:endParaRPr kumimoji="1" lang="en-US" altLang="zh-CN" dirty="0"/>
          </a:p>
          <a:p>
            <a:pPr lvl="2">
              <a:lnSpc>
                <a:spcPct val="100000"/>
              </a:lnSpc>
            </a:pPr>
            <a:r>
              <a:rPr kumimoji="1" lang="zh-CN" altLang="en-US" sz="2400" kern="1200" dirty="0">
                <a:solidFill>
                  <a:srgbClr val="09405E"/>
                </a:solidFill>
                <a:latin typeface="微软雅黑" panose="020B0503020204020204" pitchFamily="34" charset="-122"/>
                <a:ea typeface="微软雅黑" panose="020B0503020204020204" pitchFamily="34" charset="-122"/>
                <a:cs typeface="+mn-cs"/>
              </a:rPr>
              <a:t>时间信息：年、季节、月份、日期、星期、是否为工作日、是否为节假日</a:t>
            </a:r>
            <a:endParaRPr kumimoji="1"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lvl="2">
              <a:lnSpc>
                <a:spcPct val="100000"/>
              </a:lnSpc>
            </a:pPr>
            <a:r>
              <a:rPr kumimoji="1" lang="zh-CN" altLang="en-US" sz="2400" kern="1200" dirty="0">
                <a:solidFill>
                  <a:srgbClr val="09405E"/>
                </a:solidFill>
                <a:latin typeface="微软雅黑" panose="020B0503020204020204" pitchFamily="34" charset="-122"/>
                <a:ea typeface="微软雅黑" panose="020B0503020204020204" pitchFamily="34" charset="-122"/>
                <a:cs typeface="+mn-cs"/>
              </a:rPr>
              <a:t>天气情况：天</a:t>
            </a:r>
            <a:r>
              <a:rPr kumimoji="1" lang="zh-CN" altLang="en-US" sz="2400" kern="1200" dirty="0" smtClean="0">
                <a:solidFill>
                  <a:srgbClr val="09405E"/>
                </a:solidFill>
                <a:latin typeface="微软雅黑" panose="020B0503020204020204" pitchFamily="34" charset="-122"/>
                <a:ea typeface="微软雅黑" panose="020B0503020204020204" pitchFamily="34" charset="-122"/>
                <a:cs typeface="+mn-cs"/>
              </a:rPr>
              <a:t>气概况（</a:t>
            </a:r>
            <a:r>
              <a:rPr kumimoji="1" lang="zh-CN" altLang="en-US" sz="2400" kern="1200" dirty="0">
                <a:solidFill>
                  <a:srgbClr val="09405E"/>
                </a:solidFill>
                <a:latin typeface="微软雅黑" panose="020B0503020204020204" pitchFamily="34" charset="-122"/>
                <a:ea typeface="微软雅黑" panose="020B0503020204020204" pitchFamily="34" charset="-122"/>
                <a:cs typeface="+mn-cs"/>
              </a:rPr>
              <a:t>晴、阴、小雨雪、大雨雪）、湿度、温度、体感温度、风速</a:t>
            </a:r>
            <a:endParaRPr kumimoji="1"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lvl="1">
              <a:lnSpc>
                <a:spcPct val="100000"/>
              </a:lnSpc>
            </a:pPr>
            <a:r>
              <a:rPr kumimoji="1" lang="zh-CN" altLang="en-US" dirty="0"/>
              <a:t> </a:t>
            </a:r>
            <a:r>
              <a:rPr kumimoji="1" lang="zh-CN" altLang="en-US" dirty="0" smtClean="0"/>
              <a:t>标签：骑行量</a:t>
            </a:r>
            <a:endParaRPr kumimoji="1" lang="en-US" altLang="zh-CN" dirty="0" smtClean="0"/>
          </a:p>
          <a:p>
            <a:pPr lvl="1">
              <a:lnSpc>
                <a:spcPct val="100000"/>
              </a:lnSpc>
            </a:pPr>
            <a:r>
              <a:rPr kumimoji="1" lang="zh-CN" altLang="en-US" dirty="0"/>
              <a:t> </a:t>
            </a:r>
            <a:r>
              <a:rPr kumimoji="1" lang="zh-CN" altLang="en-US" dirty="0" smtClean="0"/>
              <a:t>有些特征相关性很高（季节与月份、温度与体感温度），冗余大</a:t>
            </a:r>
            <a:endParaRPr kumimoji="1" lang="en-US" altLang="zh-CN" dirty="0" smtClean="0"/>
          </a:p>
        </p:txBody>
      </p:sp>
    </p:spTree>
    <p:extLst>
      <p:ext uri="{BB962C8B-B14F-4D97-AF65-F5344CB8AC3E}">
        <p14:creationId xmlns:p14="http://schemas.microsoft.com/office/powerpoint/2010/main" val="10886807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smtClean="0"/>
              <a:t>特征工程：</a:t>
            </a:r>
            <a:r>
              <a:rPr kumimoji="1" lang="en-US" altLang="zh-CN" dirty="0" smtClean="0"/>
              <a:t> 2_FE_Advertising.ipynb</a:t>
            </a:r>
          </a:p>
          <a:p>
            <a:pPr lvl="1">
              <a:lnSpc>
                <a:spcPct val="100000"/>
              </a:lnSpc>
            </a:pPr>
            <a:r>
              <a:rPr kumimoji="1" lang="zh-CN" altLang="en-US" dirty="0" smtClean="0"/>
              <a:t> 数值</a:t>
            </a:r>
            <a:r>
              <a:rPr kumimoji="1" lang="zh-CN" altLang="en-US" dirty="0"/>
              <a:t>型</a:t>
            </a:r>
            <a:r>
              <a:rPr kumimoji="1" lang="zh-CN" altLang="en-US" dirty="0" smtClean="0"/>
              <a:t>特征</a:t>
            </a:r>
            <a:r>
              <a:rPr kumimoji="1" lang="zh-CN" altLang="en-US" dirty="0"/>
              <a:t>做标准化处理</a:t>
            </a:r>
            <a:r>
              <a:rPr kumimoji="1" lang="zh-CN" altLang="en-US" dirty="0" smtClean="0"/>
              <a:t>：湿度</a:t>
            </a:r>
            <a:r>
              <a:rPr kumimoji="1" lang="zh-CN" altLang="en-US" dirty="0"/>
              <a:t>、温度、体感温度、风速</a:t>
            </a:r>
            <a:r>
              <a:rPr kumimoji="1" lang="zh-CN" altLang="en-US" dirty="0" smtClean="0"/>
              <a:t>特征</a:t>
            </a:r>
            <a:endParaRPr kumimoji="1" lang="en-US" altLang="zh-CN" dirty="0" smtClean="0"/>
          </a:p>
          <a:p>
            <a:pPr lvl="1">
              <a:lnSpc>
                <a:spcPct val="100000"/>
              </a:lnSpc>
            </a:pPr>
            <a:r>
              <a:rPr kumimoji="1" lang="zh-CN" altLang="en-US" dirty="0"/>
              <a:t> </a:t>
            </a:r>
            <a:r>
              <a:rPr kumimoji="1" lang="zh-CN" altLang="en-US" dirty="0" smtClean="0"/>
              <a:t>类别型特征取值均不多，独热编码：</a:t>
            </a:r>
            <a:r>
              <a:rPr kumimoji="1" lang="zh-CN" altLang="en-US" dirty="0"/>
              <a:t>季节、月份</a:t>
            </a:r>
            <a:r>
              <a:rPr kumimoji="1" lang="zh-CN" altLang="en-US" dirty="0" smtClean="0"/>
              <a:t>、星期、</a:t>
            </a:r>
            <a:r>
              <a:rPr kumimoji="1" lang="zh-CN" altLang="en-US" dirty="0"/>
              <a:t>天气</a:t>
            </a:r>
            <a:r>
              <a:rPr kumimoji="1" lang="zh-CN" altLang="en-US" dirty="0" smtClean="0"/>
              <a:t>概况</a:t>
            </a:r>
            <a:endParaRPr kumimoji="1" lang="en-US" altLang="zh-CN" dirty="0" smtClean="0"/>
          </a:p>
          <a:p>
            <a:pPr lvl="1">
              <a:lnSpc>
                <a:spcPct val="100000"/>
              </a:lnSpc>
            </a:pPr>
            <a:r>
              <a:rPr kumimoji="1" lang="zh-CN" altLang="en-US" dirty="0"/>
              <a:t> </a:t>
            </a:r>
            <a:r>
              <a:rPr kumimoji="1" lang="zh-CN" altLang="en-US" dirty="0" smtClean="0"/>
              <a:t>二值特征编码为</a:t>
            </a:r>
            <a:r>
              <a:rPr kumimoji="1" lang="en-US" altLang="zh-CN" dirty="0" smtClean="0"/>
              <a:t>0/1</a:t>
            </a:r>
            <a:r>
              <a:rPr kumimoji="1" lang="zh-CN" altLang="en-US" dirty="0" smtClean="0"/>
              <a:t>：年份、</a:t>
            </a:r>
            <a:r>
              <a:rPr kumimoji="1" lang="zh-CN" altLang="en-US" dirty="0"/>
              <a:t>是否为工作日、是否为</a:t>
            </a:r>
            <a:r>
              <a:rPr kumimoji="1" lang="zh-CN" altLang="en-US" dirty="0" smtClean="0"/>
              <a:t>节假日</a:t>
            </a:r>
            <a:endParaRPr kumimoji="1" lang="en-US" altLang="zh-CN" dirty="0" smtClean="0"/>
          </a:p>
          <a:p>
            <a:pPr lvl="1">
              <a:lnSpc>
                <a:spcPct val="100000"/>
              </a:lnSpc>
            </a:pPr>
            <a:r>
              <a:rPr kumimoji="1" lang="en-US" altLang="zh-CN" dirty="0" smtClean="0"/>
              <a:t> </a:t>
            </a:r>
            <a:r>
              <a:rPr kumimoji="1" lang="zh-CN" altLang="en-US" dirty="0" smtClean="0"/>
              <a:t>每个</a:t>
            </a:r>
            <a:r>
              <a:rPr kumimoji="1" lang="zh-CN" altLang="en-US" dirty="0"/>
              <a:t>日期只有</a:t>
            </a:r>
            <a:r>
              <a:rPr kumimoji="1" lang="en-US" altLang="zh-CN" dirty="0"/>
              <a:t>2</a:t>
            </a:r>
            <a:r>
              <a:rPr kumimoji="1" lang="zh-CN" altLang="en-US" dirty="0"/>
              <a:t>个样本，所以去掉特征“日期”</a:t>
            </a:r>
            <a:endParaRPr kumimoji="1" lang="en-US" altLang="zh-CN" dirty="0"/>
          </a:p>
          <a:p>
            <a:pPr lvl="1">
              <a:lnSpc>
                <a:spcPct val="100000"/>
              </a:lnSpc>
            </a:pPr>
            <a:endParaRPr kumimoji="1" lang="zh-CN" altLang="en-US" dirty="0"/>
          </a:p>
        </p:txBody>
      </p:sp>
    </p:spTree>
    <p:extLst>
      <p:ext uri="{BB962C8B-B14F-4D97-AF65-F5344CB8AC3E}">
        <p14:creationId xmlns:p14="http://schemas.microsoft.com/office/powerpoint/2010/main" val="6168944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en-US" altLang="zh-CN" dirty="0" smtClean="0"/>
              <a:t> </a:t>
            </a:r>
            <a:r>
              <a:rPr kumimoji="1" lang="en-US" altLang="zh-CN" dirty="0" smtClean="0"/>
              <a:t>RBF</a:t>
            </a:r>
            <a:r>
              <a:rPr kumimoji="1" lang="zh-CN" altLang="en-US" dirty="0" smtClean="0"/>
              <a:t>核</a:t>
            </a:r>
            <a:r>
              <a:rPr kumimoji="1" lang="en-US" altLang="zh-CN" dirty="0" smtClean="0"/>
              <a:t>SVM</a:t>
            </a:r>
          </a:p>
          <a:p>
            <a:pPr lvl="1">
              <a:lnSpc>
                <a:spcPct val="100000"/>
              </a:lnSpc>
            </a:pPr>
            <a:endParaRPr kumimoji="1" lang="en-US" altLang="zh-CN" sz="1000" dirty="0" smtClean="0"/>
          </a:p>
          <a:p>
            <a:pPr>
              <a:lnSpc>
                <a:spcPct val="100000"/>
              </a:lnSpc>
            </a:pPr>
            <a:r>
              <a:rPr kumimoji="1" lang="zh-CN" altLang="en-US" dirty="0" smtClean="0"/>
              <a:t>超参数调优评价指标：</a:t>
            </a:r>
            <a:r>
              <a:rPr kumimoji="1" lang="en-US" altLang="zh-CN" dirty="0" smtClean="0"/>
              <a:t>MSE</a:t>
            </a:r>
            <a:r>
              <a:rPr kumimoji="1" lang="zh-CN" altLang="en-US" dirty="0" smtClean="0"/>
              <a:t>（红色竖线为最佳超参数）</a:t>
            </a: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06" y="2286000"/>
            <a:ext cx="5308600" cy="3416300"/>
          </a:xfrm>
          <a:prstGeom prst="rect">
            <a:avLst/>
          </a:prstGeom>
        </p:spPr>
      </p:pic>
    </p:spTree>
    <p:extLst>
      <p:ext uri="{BB962C8B-B14F-4D97-AF65-F5344CB8AC3E}">
        <p14:creationId xmlns:p14="http://schemas.microsoft.com/office/powerpoint/2010/main" val="380134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mc:AlternateContent xmlns:mc="http://schemas.openxmlformats.org/markup-compatibility/2006">
        <mc:Choice xmlns:a14="http://schemas.microsoft.com/office/drawing/2010/main" Requires="a14">
          <p:graphicFrame>
            <p:nvGraphicFramePr>
              <p:cNvPr id="8" name="内容占位符 7"/>
              <p:cNvGraphicFramePr>
                <a:graphicFrameLocks noGrp="1"/>
              </p:cNvGraphicFramePr>
              <p:nvPr>
                <p:ph sz="quarter" idx="10"/>
                <p:extLst>
                  <p:ext uri="{D42A27DB-BD31-4B8C-83A1-F6EECF244321}">
                    <p14:modId xmlns:p14="http://schemas.microsoft.com/office/powerpoint/2010/main" val="1904645019"/>
                  </p:ext>
                </p:extLst>
              </p:nvPr>
            </p:nvGraphicFramePr>
            <p:xfrm>
              <a:off x="460375" y="1682750"/>
              <a:ext cx="10890112" cy="1513674"/>
            </p:xfrm>
            <a:graphic>
              <a:graphicData uri="http://schemas.openxmlformats.org/drawingml/2006/table">
                <a:tbl>
                  <a:tblPr firstRow="1" firstCol="1" bandRow="1">
                    <a:tableStyleId>{5C22544A-7EE6-4342-B048-85BDC9FD1C3A}</a:tableStyleId>
                  </a:tblPr>
                  <a:tblGrid>
                    <a:gridCol w="2657249"/>
                    <a:gridCol w="1758371"/>
                    <a:gridCol w="1725218"/>
                    <a:gridCol w="2204857"/>
                    <a:gridCol w="2544417"/>
                  </a:tblGrid>
                  <a:tr h="311150">
                    <a:tc rowSpan="2">
                      <a:txBody>
                        <a:bodyPr/>
                        <a:lstStyle/>
                        <a:p>
                          <a:pPr algn="l">
                            <a:spcAft>
                              <a:spcPts val="0"/>
                            </a:spcAft>
                          </a:pPr>
                          <a:r>
                            <a:rPr lang="zh-CN" sz="2000" kern="900" dirty="0">
                              <a:effectLst/>
                              <a:latin typeface="Microsoft YaHei" charset="-122"/>
                              <a:ea typeface="Microsoft YaHei" charset="-122"/>
                              <a:cs typeface="Microsoft YaHei" charset="-122"/>
                            </a:rPr>
                            <a:t>最小二乘线性回归</a:t>
                          </a:r>
                        </a:p>
                      </a:txBody>
                      <a:tcPr marL="68580" marR="68580" marT="0" marB="0" anchor="b"/>
                    </a:tc>
                    <a:tc rowSpan="2">
                      <a:txBody>
                        <a:bodyPr/>
                        <a:lstStyle/>
                        <a:p>
                          <a:pPr algn="ctr">
                            <a:spcAft>
                              <a:spcPts val="0"/>
                            </a:spcAft>
                          </a:pPr>
                          <a:r>
                            <a:rPr lang="zh-CN" sz="2000" kern="900" dirty="0">
                              <a:effectLst/>
                              <a:latin typeface="Microsoft YaHei" charset="-122"/>
                              <a:ea typeface="Microsoft YaHei" charset="-122"/>
                              <a:cs typeface="Microsoft YaHei" charset="-122"/>
                            </a:rPr>
                            <a:t>岭回归</a:t>
                          </a:r>
                        </a:p>
                      </a:txBody>
                      <a:tcPr marL="68580" marR="68580" marT="0" marB="0" anchor="b"/>
                    </a:tc>
                    <a:tc rowSpan="2">
                      <a:txBody>
                        <a:bodyPr/>
                        <a:lstStyle/>
                        <a:p>
                          <a:pPr algn="ctr">
                            <a:spcAft>
                              <a:spcPts val="0"/>
                            </a:spcAft>
                          </a:pPr>
                          <a:r>
                            <a:rPr lang="en-US" sz="2000" kern="900" dirty="0">
                              <a:effectLst/>
                              <a:latin typeface="Microsoft YaHei" charset="-122"/>
                              <a:ea typeface="Microsoft YaHei" charset="-122"/>
                              <a:cs typeface="Microsoft YaHei" charset="-122"/>
                            </a:rPr>
                            <a:t>Lasso</a:t>
                          </a:r>
                          <a:endParaRPr lang="zh-CN" sz="2000" kern="900" dirty="0">
                            <a:effectLst/>
                            <a:latin typeface="Microsoft YaHei" charset="-122"/>
                            <a:ea typeface="Microsoft YaHei" charset="-122"/>
                            <a:cs typeface="Microsoft YaHei" charset="-122"/>
                          </a:endParaRPr>
                        </a:p>
                      </a:txBody>
                      <a:tcPr marL="68580" marR="68580" marT="0" marB="0" anchor="b"/>
                    </a:tc>
                    <a:tc gridSpan="2">
                      <a:txBody>
                        <a:bodyPr/>
                        <a:lstStyle/>
                        <a:p>
                          <a:pPr algn="ctr">
                            <a:spcAft>
                              <a:spcPts val="0"/>
                            </a:spcAft>
                          </a:pPr>
                          <a:r>
                            <a:rPr lang="en-US" altLang="zh-CN" sz="2000" kern="900" dirty="0" smtClean="0">
                              <a:effectLst/>
                              <a:latin typeface="Microsoft YaHei" charset="-122"/>
                              <a:ea typeface="Microsoft YaHei" charset="-122"/>
                              <a:cs typeface="Microsoft YaHei" charset="-122"/>
                            </a:rPr>
                            <a:t>RBF</a:t>
                          </a:r>
                          <a:r>
                            <a:rPr lang="zh-CN" altLang="en-US" sz="2000" kern="900" dirty="0" smtClean="0">
                              <a:effectLst/>
                              <a:latin typeface="Microsoft YaHei" charset="-122"/>
                              <a:ea typeface="Microsoft YaHei" charset="-122"/>
                              <a:cs typeface="Microsoft YaHei" charset="-122"/>
                            </a:rPr>
                            <a:t>核</a:t>
                          </a:r>
                          <a:r>
                            <a:rPr lang="en-US" altLang="zh-CN" sz="2000" kern="900" dirty="0" smtClean="0">
                              <a:effectLst/>
                              <a:latin typeface="Microsoft YaHei" charset="-122"/>
                              <a:ea typeface="Microsoft YaHei" charset="-122"/>
                              <a:cs typeface="Microsoft YaHei" charset="-122"/>
                            </a:rPr>
                            <a:t>SVM</a:t>
                          </a:r>
                          <a:endParaRPr lang="zh-CN" sz="2000" kern="900" dirty="0">
                            <a:effectLst/>
                            <a:latin typeface="Microsoft YaHei" charset="-122"/>
                            <a:ea typeface="Microsoft YaHei" charset="-122"/>
                            <a:cs typeface="Microsoft YaHei" charset="-122"/>
                          </a:endParaRPr>
                        </a:p>
                      </a:txBody>
                      <a:tcPr marL="68580" marR="68580" marT="0" marB="0" anchor="b"/>
                    </a:tc>
                    <a:tc h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r>
                  <a:tr h="471004">
                    <a:tc vMerge="1">
                      <a:txBody>
                        <a:bodyPr/>
                        <a:lstStyle/>
                        <a:p>
                          <a:pPr algn="l">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zh-CN" altLang="en-US" sz="2000" i="1" kern="900" smtClean="0">
                                    <a:effectLst/>
                                    <a:latin typeface="Cambria Math" charset="0"/>
                                    <a:ea typeface="Cambria Math" charset="0"/>
                                    <a:cs typeface="Cambria Math" charset="0"/>
                                  </a:rPr>
                                  <m:t>𝛾</m:t>
                                </m:r>
                                <m:r>
                                  <a:rPr lang="en-US" altLang="zh-CN" sz="2000" b="0" i="1" kern="900" smtClean="0">
                                    <a:effectLst/>
                                    <a:latin typeface="Cambria Math" charset="0"/>
                                    <a:ea typeface="Cambria Math" charset="0"/>
                                    <a:cs typeface="Cambria Math" charset="0"/>
                                  </a:rPr>
                                  <m:t>=0.01, </m:t>
                                </m:r>
                                <m:r>
                                  <a:rPr lang="en-US" altLang="zh-CN" sz="2000" b="0" i="1" kern="900" smtClean="0">
                                    <a:effectLst/>
                                    <a:latin typeface="Cambria Math" charset="0"/>
                                    <a:ea typeface="Cambria Math" charset="0"/>
                                    <a:cs typeface="Cambria Math" charset="0"/>
                                  </a:rPr>
                                  <m:t>𝐶</m:t>
                                </m:r>
                                <m:r>
                                  <a:rPr lang="en-US" altLang="zh-CN" sz="2000" b="0" i="1" kern="900" smtClean="0">
                                    <a:effectLst/>
                                    <a:latin typeface="Cambria Math" charset="0"/>
                                    <a:ea typeface="Cambria Math" charset="0"/>
                                    <a:cs typeface="Cambria Math" charset="0"/>
                                  </a:rPr>
                                  <m:t>=</m:t>
                                </m:r>
                                <m:sSup>
                                  <m:sSupPr>
                                    <m:ctrlPr>
                                      <a:rPr lang="en-US" altLang="zh-CN" sz="2000" b="0" i="1" kern="900" smtClean="0">
                                        <a:effectLst/>
                                        <a:latin typeface="Cambria Math" charset="0"/>
                                        <a:ea typeface="Cambria Math" charset="0"/>
                                        <a:cs typeface="Cambria Math" charset="0"/>
                                      </a:rPr>
                                    </m:ctrlPr>
                                  </m:sSupPr>
                                  <m:e>
                                    <m:r>
                                      <a:rPr lang="en-US" altLang="zh-CN" sz="2000" b="0" i="1" kern="900" smtClean="0">
                                        <a:effectLst/>
                                        <a:latin typeface="Cambria Math" charset="0"/>
                                        <a:ea typeface="Cambria Math" charset="0"/>
                                        <a:cs typeface="Cambria Math" charset="0"/>
                                      </a:rPr>
                                      <m:t>10</m:t>
                                    </m:r>
                                  </m:e>
                                  <m:sup>
                                    <m:r>
                                      <a:rPr lang="en-US" altLang="zh-CN" sz="2000" b="0" i="1" kern="900" smtClean="0">
                                        <a:effectLst/>
                                        <a:latin typeface="Cambria Math" charset="0"/>
                                        <a:ea typeface="Cambria Math" charset="0"/>
                                        <a:cs typeface="Cambria Math" charset="0"/>
                                      </a:rPr>
                                      <m:t>6</m:t>
                                    </m:r>
                                  </m:sup>
                                </m:sSup>
                              </m:oMath>
                            </m:oMathPara>
                          </a14:m>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zh-CN" altLang="en-US" sz="2000" i="1" kern="900" smtClean="0">
                                    <a:effectLst/>
                                    <a:latin typeface="Cambria Math" charset="0"/>
                                    <a:ea typeface="Cambria Math" charset="0"/>
                                    <a:cs typeface="Cambria Math" charset="0"/>
                                  </a:rPr>
                                  <m:t>𝛾</m:t>
                                </m:r>
                                <m:r>
                                  <a:rPr lang="en-US" altLang="zh-CN" sz="2000" b="0" i="1" kern="900" smtClean="0">
                                    <a:effectLst/>
                                    <a:latin typeface="Cambria Math" charset="0"/>
                                    <a:ea typeface="Cambria Math" charset="0"/>
                                    <a:cs typeface="Cambria Math" charset="0"/>
                                  </a:rPr>
                                  <m:t>=0.01, </m:t>
                                </m:r>
                                <m:r>
                                  <a:rPr lang="en-US" altLang="zh-CN" sz="2000" b="0" i="1" kern="900" smtClean="0">
                                    <a:effectLst/>
                                    <a:latin typeface="Cambria Math" charset="0"/>
                                    <a:ea typeface="Cambria Math" charset="0"/>
                                    <a:cs typeface="Cambria Math" charset="0"/>
                                  </a:rPr>
                                  <m:t>𝐶</m:t>
                                </m:r>
                                <m:r>
                                  <a:rPr lang="en-US" altLang="zh-CN" sz="2000" b="0" i="1" kern="900" smtClean="0">
                                    <a:effectLst/>
                                    <a:latin typeface="Cambria Math" charset="0"/>
                                    <a:ea typeface="Cambria Math" charset="0"/>
                                    <a:cs typeface="Cambria Math" charset="0"/>
                                  </a:rPr>
                                  <m:t>=</m:t>
                                </m:r>
                                <m:sSup>
                                  <m:sSupPr>
                                    <m:ctrlPr>
                                      <a:rPr lang="en-US" altLang="zh-CN" sz="2000" b="0" i="1" kern="900" smtClean="0">
                                        <a:effectLst/>
                                        <a:latin typeface="Cambria Math" charset="0"/>
                                        <a:ea typeface="Cambria Math" charset="0"/>
                                        <a:cs typeface="Cambria Math" charset="0"/>
                                      </a:rPr>
                                    </m:ctrlPr>
                                  </m:sSupPr>
                                  <m:e>
                                    <m:r>
                                      <a:rPr lang="en-US" altLang="zh-CN" sz="2000" b="0" i="1" kern="900" smtClean="0">
                                        <a:effectLst/>
                                        <a:latin typeface="Cambria Math" charset="0"/>
                                        <a:ea typeface="Cambria Math" charset="0"/>
                                        <a:cs typeface="Cambria Math" charset="0"/>
                                      </a:rPr>
                                      <m:t>10</m:t>
                                    </m:r>
                                  </m:e>
                                  <m:sup>
                                    <m:r>
                                      <a:rPr lang="en-US" altLang="zh-CN" sz="2000" b="0" i="1" kern="900" smtClean="0">
                                        <a:effectLst/>
                                        <a:latin typeface="Cambria Math" charset="0"/>
                                        <a:ea typeface="Cambria Math" charset="0"/>
                                        <a:cs typeface="Cambria Math" charset="0"/>
                                      </a:rPr>
                                      <m:t>6</m:t>
                                    </m:r>
                                  </m:sup>
                                </m:sSup>
                              </m:oMath>
                            </m:oMathPara>
                          </a14:m>
                          <a:endParaRPr lang="zh-CN" sz="2000" kern="900" dirty="0">
                            <a:effectLst/>
                            <a:latin typeface="Microsoft YaHei" charset="-122"/>
                            <a:ea typeface="Microsoft YaHei" charset="-122"/>
                            <a:cs typeface="Microsoft YaHei" charset="-122"/>
                          </a:endParaRPr>
                        </a:p>
                      </a:txBody>
                      <a:tcPr marL="68580" marR="68580" marT="0" marB="0" anchor="b"/>
                    </a:tc>
                  </a:tr>
                  <a:tr h="696567">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785.595792</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776.975361</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784.878890</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chemeClr val="dk1"/>
                              </a:solidFill>
                              <a:effectLst/>
                              <a:latin typeface="+mn-lt"/>
                              <a:ea typeface="+mn-ea"/>
                              <a:cs typeface="+mn-cs"/>
                            </a:rPr>
                            <a:t>689.787410</a:t>
                          </a:r>
                          <a:r>
                            <a:rPr lang="zh-CN" altLang="zh-CN" sz="2400" b="0" kern="1200" dirty="0" smtClean="0">
                              <a:solidFill>
                                <a:schemeClr val="dk1"/>
                              </a:solidFill>
                              <a:effectLst/>
                              <a:latin typeface="+mn-lt"/>
                              <a:ea typeface="+mn-ea"/>
                              <a:cs typeface="+mn-cs"/>
                            </a:rPr>
                            <a:t> </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rgbClr val="C00000"/>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rgbClr val="C00000"/>
                              </a:solidFill>
                              <a:effectLst/>
                              <a:latin typeface="+mn-lt"/>
                              <a:ea typeface="+mn-ea"/>
                              <a:cs typeface="+mn-cs"/>
                            </a:rPr>
                            <a:t>670.161404</a:t>
                          </a:r>
                          <a:r>
                            <a:rPr lang="zh-CN" altLang="zh-CN" sz="2400" b="0" kern="1200" dirty="0" smtClean="0">
                              <a:solidFill>
                                <a:srgbClr val="C00000"/>
                              </a:solidFill>
                              <a:effectLst/>
                              <a:latin typeface="+mn-lt"/>
                              <a:ea typeface="+mn-ea"/>
                              <a:cs typeface="+mn-cs"/>
                            </a:rPr>
                            <a:t> </a:t>
                          </a:r>
                          <a:endParaRPr lang="zh-CN" sz="2400" b="0" kern="1200" dirty="0">
                            <a:solidFill>
                              <a:srgbClr val="C00000"/>
                            </a:solidFill>
                            <a:effectLst/>
                            <a:latin typeface="+mn-lt"/>
                            <a:ea typeface="+mn-ea"/>
                            <a:cs typeface="+mn-cs"/>
                          </a:endParaRPr>
                        </a:p>
                      </a:txBody>
                      <a:tcPr marL="68580" marR="68580" marT="0" marB="0">
                        <a:solidFill>
                          <a:schemeClr val="accent1">
                            <a:lumMod val="20000"/>
                            <a:lumOff val="80000"/>
                          </a:schemeClr>
                        </a:solidFill>
                      </a:tcPr>
                    </a:tc>
                  </a:tr>
                </a:tbl>
              </a:graphicData>
            </a:graphic>
          </p:graphicFrame>
        </mc:Choice>
        <mc:Fallback>
          <p:graphicFrame>
            <p:nvGraphicFramePr>
              <p:cNvPr id="8" name="内容占位符 7"/>
              <p:cNvGraphicFramePr>
                <a:graphicFrameLocks noGrp="1"/>
              </p:cNvGraphicFramePr>
              <p:nvPr>
                <p:ph sz="quarter" idx="10"/>
                <p:extLst>
                  <p:ext uri="{D42A27DB-BD31-4B8C-83A1-F6EECF244321}">
                    <p14:modId xmlns:p14="http://schemas.microsoft.com/office/powerpoint/2010/main" val="1904645019"/>
                  </p:ext>
                </p:extLst>
              </p:nvPr>
            </p:nvGraphicFramePr>
            <p:xfrm>
              <a:off x="460375" y="1682750"/>
              <a:ext cx="10890112" cy="1513674"/>
            </p:xfrm>
            <a:graphic>
              <a:graphicData uri="http://schemas.openxmlformats.org/drawingml/2006/table">
                <a:tbl>
                  <a:tblPr firstRow="1" firstCol="1" bandRow="1">
                    <a:tableStyleId>{5C22544A-7EE6-4342-B048-85BDC9FD1C3A}</a:tableStyleId>
                  </a:tblPr>
                  <a:tblGrid>
                    <a:gridCol w="2657249"/>
                    <a:gridCol w="1758371"/>
                    <a:gridCol w="1725218"/>
                    <a:gridCol w="2204857"/>
                    <a:gridCol w="2544417"/>
                  </a:tblGrid>
                  <a:tr h="311150">
                    <a:tc rowSpan="2">
                      <a:txBody>
                        <a:bodyPr/>
                        <a:lstStyle/>
                        <a:p>
                          <a:pPr algn="l">
                            <a:spcAft>
                              <a:spcPts val="0"/>
                            </a:spcAft>
                          </a:pPr>
                          <a:r>
                            <a:rPr lang="zh-CN" sz="2000" kern="900" dirty="0">
                              <a:effectLst/>
                              <a:latin typeface="Microsoft YaHei" charset="-122"/>
                              <a:ea typeface="Microsoft YaHei" charset="-122"/>
                              <a:cs typeface="Microsoft YaHei" charset="-122"/>
                            </a:rPr>
                            <a:t>最小二乘线性回归</a:t>
                          </a:r>
                        </a:p>
                      </a:txBody>
                      <a:tcPr marL="68580" marR="68580" marT="0" marB="0" anchor="b"/>
                    </a:tc>
                    <a:tc rowSpan="2">
                      <a:txBody>
                        <a:bodyPr/>
                        <a:lstStyle/>
                        <a:p>
                          <a:pPr algn="ctr">
                            <a:spcAft>
                              <a:spcPts val="0"/>
                            </a:spcAft>
                          </a:pPr>
                          <a:r>
                            <a:rPr lang="zh-CN" sz="2000" kern="900" dirty="0">
                              <a:effectLst/>
                              <a:latin typeface="Microsoft YaHei" charset="-122"/>
                              <a:ea typeface="Microsoft YaHei" charset="-122"/>
                              <a:cs typeface="Microsoft YaHei" charset="-122"/>
                            </a:rPr>
                            <a:t>岭回归</a:t>
                          </a:r>
                        </a:p>
                      </a:txBody>
                      <a:tcPr marL="68580" marR="68580" marT="0" marB="0" anchor="b"/>
                    </a:tc>
                    <a:tc rowSpan="2">
                      <a:txBody>
                        <a:bodyPr/>
                        <a:lstStyle/>
                        <a:p>
                          <a:pPr algn="ctr">
                            <a:spcAft>
                              <a:spcPts val="0"/>
                            </a:spcAft>
                          </a:pPr>
                          <a:r>
                            <a:rPr lang="en-US" sz="2000" kern="900" dirty="0">
                              <a:effectLst/>
                              <a:latin typeface="Microsoft YaHei" charset="-122"/>
                              <a:ea typeface="Microsoft YaHei" charset="-122"/>
                              <a:cs typeface="Microsoft YaHei" charset="-122"/>
                            </a:rPr>
                            <a:t>Lasso</a:t>
                          </a:r>
                          <a:endParaRPr lang="zh-CN" sz="2000" kern="900" dirty="0">
                            <a:effectLst/>
                            <a:latin typeface="Microsoft YaHei" charset="-122"/>
                            <a:ea typeface="Microsoft YaHei" charset="-122"/>
                            <a:cs typeface="Microsoft YaHei" charset="-122"/>
                          </a:endParaRPr>
                        </a:p>
                      </a:txBody>
                      <a:tcPr marL="68580" marR="68580" marT="0" marB="0" anchor="b"/>
                    </a:tc>
                    <a:tc gridSpan="2">
                      <a:txBody>
                        <a:bodyPr/>
                        <a:lstStyle/>
                        <a:p>
                          <a:pPr algn="ctr">
                            <a:spcAft>
                              <a:spcPts val="0"/>
                            </a:spcAft>
                          </a:pPr>
                          <a:r>
                            <a:rPr lang="en-US" altLang="zh-CN" sz="2000" kern="900" dirty="0" smtClean="0">
                              <a:effectLst/>
                              <a:latin typeface="Microsoft YaHei" charset="-122"/>
                              <a:ea typeface="Microsoft YaHei" charset="-122"/>
                              <a:cs typeface="Microsoft YaHei" charset="-122"/>
                            </a:rPr>
                            <a:t>RBF</a:t>
                          </a:r>
                          <a:r>
                            <a:rPr lang="zh-CN" altLang="en-US" sz="2000" kern="900" dirty="0" smtClean="0">
                              <a:effectLst/>
                              <a:latin typeface="Microsoft YaHei" charset="-122"/>
                              <a:ea typeface="Microsoft YaHei" charset="-122"/>
                              <a:cs typeface="Microsoft YaHei" charset="-122"/>
                            </a:rPr>
                            <a:t>核</a:t>
                          </a:r>
                          <a:r>
                            <a:rPr lang="en-US" altLang="zh-CN" sz="2000" kern="900" dirty="0" smtClean="0">
                              <a:effectLst/>
                              <a:latin typeface="Microsoft YaHei" charset="-122"/>
                              <a:ea typeface="Microsoft YaHei" charset="-122"/>
                              <a:cs typeface="Microsoft YaHei" charset="-122"/>
                            </a:rPr>
                            <a:t>SVM</a:t>
                          </a:r>
                          <a:endParaRPr lang="zh-CN" sz="2000" kern="900" dirty="0">
                            <a:effectLst/>
                            <a:latin typeface="Microsoft YaHei" charset="-122"/>
                            <a:ea typeface="Microsoft YaHei" charset="-122"/>
                            <a:cs typeface="Microsoft YaHei" charset="-122"/>
                          </a:endParaRPr>
                        </a:p>
                      </a:txBody>
                      <a:tcPr marL="68580" marR="68580" marT="0" marB="0" anchor="b"/>
                    </a:tc>
                    <a:tc h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r>
                  <a:tr h="471004">
                    <a:tc vMerge="1">
                      <a:txBody>
                        <a:bodyPr/>
                        <a:lstStyle/>
                        <a:p>
                          <a:pPr algn="l">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endParaRPr lang="zh-CN"/>
                        </a:p>
                      </a:txBody>
                      <a:tcPr marL="68580" marR="68580" marT="0" marB="0" anchor="b">
                        <a:blipFill rotWithShape="0">
                          <a:blip r:embed="rId2"/>
                          <a:stretch>
                            <a:fillRect l="-279501" t="-80769" r="-117175" b="-192308"/>
                          </a:stretch>
                        </a:blipFill>
                      </a:tcPr>
                    </a:tc>
                    <a:tc>
                      <a:txBody>
                        <a:bodyPr/>
                        <a:lstStyle/>
                        <a:p>
                          <a:endParaRPr lang="zh-CN"/>
                        </a:p>
                      </a:txBody>
                      <a:tcPr marL="68580" marR="68580" marT="0" marB="0" anchor="b">
                        <a:blipFill rotWithShape="0">
                          <a:blip r:embed="rId2"/>
                          <a:stretch>
                            <a:fillRect l="-327751" t="-80769" r="-1196" b="-192308"/>
                          </a:stretch>
                        </a:blipFill>
                      </a:tcPr>
                    </a:tc>
                  </a:tr>
                  <a:tr h="731520">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785.595792</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776.975361</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784.878890</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chemeClr val="dk1"/>
                              </a:solidFill>
                              <a:effectLst/>
                              <a:latin typeface="+mn-lt"/>
                              <a:ea typeface="+mn-ea"/>
                              <a:cs typeface="+mn-cs"/>
                            </a:rPr>
                            <a:t>689.787410</a:t>
                          </a:r>
                          <a:r>
                            <a:rPr lang="zh-CN" altLang="zh-CN" sz="2400" b="0" kern="1200" dirty="0" smtClean="0">
                              <a:solidFill>
                                <a:schemeClr val="dk1"/>
                              </a:solidFill>
                              <a:effectLst/>
                              <a:latin typeface="+mn-lt"/>
                              <a:ea typeface="+mn-ea"/>
                              <a:cs typeface="+mn-cs"/>
                            </a:rPr>
                            <a:t> </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rgbClr val="C00000"/>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rgbClr val="C00000"/>
                              </a:solidFill>
                              <a:effectLst/>
                              <a:latin typeface="+mn-lt"/>
                              <a:ea typeface="+mn-ea"/>
                              <a:cs typeface="+mn-cs"/>
                            </a:rPr>
                            <a:t>670.161404</a:t>
                          </a:r>
                          <a:r>
                            <a:rPr lang="zh-CN" altLang="zh-CN" sz="2400" b="0" kern="1200" dirty="0" smtClean="0">
                              <a:solidFill>
                                <a:srgbClr val="C00000"/>
                              </a:solidFill>
                              <a:effectLst/>
                              <a:latin typeface="+mn-lt"/>
                              <a:ea typeface="+mn-ea"/>
                              <a:cs typeface="+mn-cs"/>
                            </a:rPr>
                            <a:t> </a:t>
                          </a:r>
                          <a:endParaRPr lang="zh-CN" sz="2400" b="0" kern="1200" dirty="0">
                            <a:solidFill>
                              <a:srgbClr val="C00000"/>
                            </a:solidFill>
                            <a:effectLst/>
                            <a:latin typeface="+mn-lt"/>
                            <a:ea typeface="+mn-ea"/>
                            <a:cs typeface="+mn-cs"/>
                          </a:endParaRPr>
                        </a:p>
                      </a:txBody>
                      <a:tcPr marL="68580" marR="68580" marT="0" marB="0">
                        <a:solidFill>
                          <a:schemeClr val="accent1">
                            <a:lumMod val="20000"/>
                            <a:lumOff val="80000"/>
                          </a:schemeClr>
                        </a:solidFill>
                      </a:tcPr>
                    </a:tc>
                  </a:tr>
                </a:tbl>
              </a:graphicData>
            </a:graphic>
          </p:graphicFrame>
        </mc:Fallback>
      </mc:AlternateContent>
      <p:sp>
        <p:nvSpPr>
          <p:cNvPr id="9" name="矩形 8"/>
          <p:cNvSpPr/>
          <p:nvPr/>
        </p:nvSpPr>
        <p:spPr>
          <a:xfrm>
            <a:off x="746125" y="3925523"/>
            <a:ext cx="11160126" cy="581057"/>
          </a:xfrm>
          <a:prstGeom prst="rect">
            <a:avLst/>
          </a:prstGeom>
        </p:spPr>
        <p:txBody>
          <a:bodyPr wrap="square">
            <a:spAutoFit/>
          </a:bodyPr>
          <a:lstStyle/>
          <a:p>
            <a:pPr>
              <a:lnSpc>
                <a:spcPct val="150000"/>
              </a:lnSpc>
            </a:pPr>
            <a:r>
              <a:rPr lang="en-US" altLang="zh-CN" sz="2400" kern="100" dirty="0" smtClean="0">
                <a:solidFill>
                  <a:srgbClr val="09405E"/>
                </a:solidFill>
                <a:latin typeface="Microsoft YaHei" charset="-122"/>
                <a:ea typeface="Microsoft YaHei" charset="-122"/>
                <a:cs typeface="Microsoft YaHei" charset="-122"/>
              </a:rPr>
              <a:t>RBF</a:t>
            </a:r>
            <a:r>
              <a:rPr lang="zh-CN" altLang="en-US" sz="2400" kern="100" dirty="0" smtClean="0">
                <a:solidFill>
                  <a:srgbClr val="09405E"/>
                </a:solidFill>
                <a:latin typeface="Microsoft YaHei" charset="-122"/>
                <a:ea typeface="Microsoft YaHei" charset="-122"/>
                <a:cs typeface="Microsoft YaHei" charset="-122"/>
              </a:rPr>
              <a:t>核的</a:t>
            </a:r>
            <a:r>
              <a:rPr lang="en-US" altLang="zh-CN" sz="2400" kern="100" dirty="0" smtClean="0">
                <a:solidFill>
                  <a:srgbClr val="09405E"/>
                </a:solidFill>
                <a:latin typeface="Microsoft YaHei" charset="-122"/>
                <a:ea typeface="Microsoft YaHei" charset="-122"/>
                <a:cs typeface="Microsoft YaHei" charset="-122"/>
              </a:rPr>
              <a:t>SVM</a:t>
            </a:r>
            <a:r>
              <a:rPr lang="zh-CN" altLang="en-US" sz="2400" kern="100" dirty="0" smtClean="0">
                <a:solidFill>
                  <a:srgbClr val="09405E"/>
                </a:solidFill>
                <a:latin typeface="Microsoft YaHei" charset="-122"/>
                <a:ea typeface="Microsoft YaHei" charset="-122"/>
                <a:cs typeface="Microsoft YaHei" charset="-122"/>
              </a:rPr>
              <a:t>的性能远高于线性回归。</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38451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本章总结</a:t>
            </a:r>
            <a:endParaRPr kumimoji="1" lang="zh-CN" altLang="en-US" dirty="0"/>
          </a:p>
        </p:txBody>
      </p:sp>
      <p:sp>
        <p:nvSpPr>
          <p:cNvPr id="3" name="内容占位符 2"/>
          <p:cNvSpPr>
            <a:spLocks noGrp="1"/>
          </p:cNvSpPr>
          <p:nvPr>
            <p:ph sz="quarter" idx="10"/>
          </p:nvPr>
        </p:nvSpPr>
        <p:spPr/>
        <p:txBody>
          <a:bodyPr/>
          <a:lstStyle/>
          <a:p>
            <a:r>
              <a:rPr kumimoji="1" lang="en-US" altLang="zh-CN" sz="2400" dirty="0" smtClean="0"/>
              <a:t>SVM</a:t>
            </a:r>
            <a:endParaRPr kumimoji="1" lang="en-US" altLang="zh-CN" sz="2400" dirty="0" smtClean="0"/>
          </a:p>
          <a:p>
            <a:pPr lvl="1"/>
            <a:r>
              <a:rPr kumimoji="1" lang="zh-CN" altLang="en-US" dirty="0"/>
              <a:t> </a:t>
            </a:r>
            <a:r>
              <a:rPr kumimoji="1" lang="zh-CN" altLang="en-US" dirty="0" smtClean="0"/>
              <a:t>函数集合：输入特征的线性组合</a:t>
            </a:r>
            <a:endParaRPr kumimoji="1" lang="en-US" altLang="zh-CN" dirty="0" smtClean="0"/>
          </a:p>
          <a:p>
            <a:pPr lvl="1"/>
            <a:r>
              <a:rPr kumimoji="1" lang="zh-CN" altLang="en-US" dirty="0" smtClean="0"/>
              <a:t> 目标函数</a:t>
            </a:r>
            <a:endParaRPr kumimoji="1" lang="en-US" altLang="zh-CN" dirty="0" smtClean="0"/>
          </a:p>
          <a:p>
            <a:pPr lvl="2"/>
            <a:r>
              <a:rPr kumimoji="1" lang="zh-CN" altLang="en-US" sz="2400" dirty="0">
                <a:solidFill>
                  <a:srgbClr val="09405E"/>
                </a:solidFill>
                <a:latin typeface="Microsoft YaHei" charset="-122"/>
                <a:ea typeface="Microsoft YaHei" charset="-122"/>
                <a:cs typeface="Microsoft YaHei" charset="-122"/>
              </a:rPr>
              <a:t> 损失函数： </a:t>
            </a:r>
            <a:r>
              <a:rPr kumimoji="1" lang="zh-CN" altLang="en-US" sz="2400" dirty="0" smtClean="0">
                <a:solidFill>
                  <a:srgbClr val="C00000"/>
                </a:solidFill>
                <a:latin typeface="Microsoft YaHei" charset="-122"/>
                <a:ea typeface="Microsoft YaHei" charset="-122"/>
                <a:cs typeface="Microsoft YaHei" charset="-122"/>
              </a:rPr>
              <a:t>合页</a:t>
            </a:r>
            <a:r>
              <a:rPr kumimoji="1" lang="zh-CN" altLang="en-US" sz="2400" dirty="0" smtClean="0">
                <a:solidFill>
                  <a:srgbClr val="C00000"/>
                </a:solidFill>
                <a:latin typeface="Microsoft YaHei" charset="-122"/>
                <a:ea typeface="Microsoft YaHei" charset="-122"/>
                <a:cs typeface="Microsoft YaHei" charset="-122"/>
              </a:rPr>
              <a:t>损失</a:t>
            </a:r>
            <a:endParaRPr kumimoji="1" lang="en-US" altLang="zh-CN" sz="2400" dirty="0">
              <a:solidFill>
                <a:srgbClr val="C00000"/>
              </a:solidFill>
              <a:latin typeface="Microsoft YaHei" charset="-122"/>
              <a:ea typeface="Microsoft YaHei" charset="-122"/>
              <a:cs typeface="Microsoft YaHei" charset="-122"/>
            </a:endParaRPr>
          </a:p>
          <a:p>
            <a:pPr lvl="2"/>
            <a:r>
              <a:rPr kumimoji="1" lang="zh-CN" altLang="en-US" sz="2400" dirty="0" smtClean="0">
                <a:solidFill>
                  <a:srgbClr val="09405E"/>
                </a:solidFill>
                <a:latin typeface="Microsoft YaHei" charset="-122"/>
                <a:ea typeface="Microsoft YaHei" charset="-122"/>
                <a:cs typeface="Microsoft YaHei" charset="-122"/>
              </a:rPr>
              <a:t> 正则</a:t>
            </a:r>
            <a:r>
              <a:rPr kumimoji="1" lang="zh-CN" altLang="en-US" sz="2400" dirty="0">
                <a:solidFill>
                  <a:srgbClr val="09405E"/>
                </a:solidFill>
                <a:latin typeface="Microsoft YaHei" charset="-122"/>
                <a:ea typeface="Microsoft YaHei" charset="-122"/>
                <a:cs typeface="Microsoft YaHei" charset="-122"/>
              </a:rPr>
              <a:t>项：</a:t>
            </a:r>
            <a:r>
              <a:rPr kumimoji="1" lang="en-US" altLang="zh-CN" sz="2400" dirty="0">
                <a:solidFill>
                  <a:srgbClr val="09405E"/>
                </a:solidFill>
                <a:latin typeface="Microsoft YaHei" charset="-122"/>
                <a:ea typeface="Microsoft YaHei" charset="-122"/>
                <a:cs typeface="Microsoft YaHei" charset="-122"/>
              </a:rPr>
              <a:t>L2</a:t>
            </a:r>
            <a:r>
              <a:rPr kumimoji="1" lang="zh-CN" altLang="en-US" sz="2400" dirty="0">
                <a:solidFill>
                  <a:srgbClr val="09405E"/>
                </a:solidFill>
                <a:latin typeface="Microsoft YaHei" charset="-122"/>
                <a:ea typeface="Microsoft YaHei" charset="-122"/>
                <a:cs typeface="Microsoft YaHei" charset="-122"/>
              </a:rPr>
              <a:t>正则、</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a:t>
            </a:r>
          </a:p>
          <a:p>
            <a:pPr lvl="1"/>
            <a:r>
              <a:rPr kumimoji="1" lang="zh-CN" altLang="en-US" dirty="0" smtClean="0"/>
              <a:t> 优化方法</a:t>
            </a:r>
            <a:r>
              <a:rPr kumimoji="1" lang="zh-CN" altLang="en-US" dirty="0" smtClean="0"/>
              <a:t>：</a:t>
            </a:r>
            <a:r>
              <a:rPr kumimoji="1" lang="en-US" altLang="zh-CN" dirty="0" smtClean="0"/>
              <a:t>SMO</a:t>
            </a:r>
            <a:r>
              <a:rPr kumimoji="1" lang="zh-CN" altLang="en-US" dirty="0" smtClean="0"/>
              <a:t>（略）</a:t>
            </a:r>
            <a:endParaRPr kumimoji="1" lang="en-US" altLang="zh-CN" dirty="0" smtClean="0"/>
          </a:p>
          <a:p>
            <a:pPr lvl="1"/>
            <a:endParaRPr kumimoji="1" lang="en-US" altLang="zh-CN" sz="1000" dirty="0"/>
          </a:p>
          <a:p>
            <a:r>
              <a:rPr kumimoji="1" lang="en-US" altLang="zh-CN" sz="2400" dirty="0" err="1" smtClean="0"/>
              <a:t>Sklearn</a:t>
            </a:r>
            <a:r>
              <a:rPr kumimoji="1" lang="zh-CN" altLang="en-US" sz="2400" dirty="0" smtClean="0"/>
              <a:t>中</a:t>
            </a:r>
            <a:r>
              <a:rPr kumimoji="1" lang="zh-CN" altLang="en-US" sz="2400" dirty="0" smtClean="0"/>
              <a:t>的</a:t>
            </a:r>
            <a:r>
              <a:rPr kumimoji="1" lang="en-US" altLang="zh-CN" sz="2400" dirty="0" smtClean="0"/>
              <a:t>SVC/SVR</a:t>
            </a:r>
            <a:r>
              <a:rPr kumimoji="1" lang="zh-CN" altLang="en-US" sz="2400" dirty="0" smtClean="0"/>
              <a:t>回归</a:t>
            </a:r>
            <a:r>
              <a:rPr kumimoji="1" lang="zh-CN" altLang="en-US" sz="2400" dirty="0" smtClean="0"/>
              <a:t>实现</a:t>
            </a:r>
            <a:endParaRPr kumimoji="1" lang="en-US" altLang="zh-CN" sz="2400" dirty="0" smtClean="0"/>
          </a:p>
          <a:p>
            <a:pPr lvl="1"/>
            <a:endParaRPr kumimoji="1" lang="en-US" altLang="zh-CN" sz="1000" dirty="0" smtClean="0"/>
          </a:p>
          <a:p>
            <a:pPr lvl="1"/>
            <a:endParaRPr kumimoji="1" lang="en-US" altLang="zh-CN" sz="1000" dirty="0"/>
          </a:p>
          <a:p>
            <a:r>
              <a:rPr kumimoji="1" lang="zh-CN" altLang="en-US" dirty="0" smtClean="0"/>
              <a:t>对偶问题 </a:t>
            </a:r>
            <a:r>
              <a:rPr kumimoji="1" lang="en-US" altLang="zh-CN" dirty="0" smtClean="0"/>
              <a:t>&amp;</a:t>
            </a:r>
            <a:r>
              <a:rPr kumimoji="1" lang="zh-CN" altLang="en-US" dirty="0" smtClean="0"/>
              <a:t> 核方法</a:t>
            </a:r>
            <a:endParaRPr kumimoji="1" lang="zh-CN" altLang="en-US" dirty="0" smtClean="0"/>
          </a:p>
        </p:txBody>
      </p:sp>
    </p:spTree>
    <p:extLst>
      <p:ext uri="{BB962C8B-B14F-4D97-AF65-F5344CB8AC3E}">
        <p14:creationId xmlns:p14="http://schemas.microsoft.com/office/powerpoint/2010/main" val="1516977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3"/>
          <p:cNvSpPr>
            <a:spLocks noGrp="1" noChangeArrowheads="1"/>
          </p:cNvSpPr>
          <p:nvPr>
            <p:ph sz="quarter" idx="10"/>
          </p:nvPr>
        </p:nvSpPr>
        <p:spPr/>
        <p:txBody>
          <a:bodyPr>
            <a:normAutofit/>
          </a:bodyPr>
          <a:lstStyle/>
          <a:p>
            <a:r>
              <a:rPr lang="en-US" altLang="zh-CN" dirty="0">
                <a:effectLst/>
                <a:latin typeface="Microsoft YaHei" charset="-122"/>
                <a:ea typeface="Microsoft YaHei" charset="-122"/>
                <a:cs typeface="Microsoft YaHei" charset="-122"/>
              </a:rPr>
              <a:t>	</a:t>
            </a: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p:txBody>
      </p:sp>
      <p:sp>
        <p:nvSpPr>
          <p:cNvPr id="316418" name="Rectangle 2"/>
          <p:cNvSpPr>
            <a:spLocks noGrp="1" noRot="1" noChangeArrowheads="1"/>
          </p:cNvSpPr>
          <p:nvPr>
            <p:ph type="title"/>
          </p:nvPr>
        </p:nvSpPr>
        <p:spPr/>
        <p:txBody>
          <a:bodyPr/>
          <a:lstStyle/>
          <a:p>
            <a:r>
              <a:rPr lang="zh-CN" altLang="en-US" dirty="0">
                <a:effectLst/>
                <a:latin typeface="Microsoft YaHei" charset="-122"/>
                <a:ea typeface="Microsoft YaHei" charset="-122"/>
                <a:cs typeface="Microsoft YaHei" charset="-122"/>
              </a:rPr>
              <a:t>间隔计算</a:t>
            </a:r>
          </a:p>
        </p:txBody>
      </p:sp>
      <p:sp>
        <p:nvSpPr>
          <p:cNvPr id="316422" name="Line 6"/>
          <p:cNvSpPr>
            <a:spLocks noChangeShapeType="1"/>
          </p:cNvSpPr>
          <p:nvPr/>
        </p:nvSpPr>
        <p:spPr bwMode="auto">
          <a:xfrm flipH="1" flipV="1">
            <a:off x="7685723" y="3688697"/>
            <a:ext cx="1194587" cy="1045227"/>
          </a:xfrm>
          <a:prstGeom prst="line">
            <a:avLst/>
          </a:prstGeom>
          <a:noFill/>
          <a:ln w="25400">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grpSp>
        <p:nvGrpSpPr>
          <p:cNvPr id="316465" name="Group 49"/>
          <p:cNvGrpSpPr>
            <a:grpSpLocks/>
          </p:cNvGrpSpPr>
          <p:nvPr/>
        </p:nvGrpSpPr>
        <p:grpSpPr bwMode="auto">
          <a:xfrm>
            <a:off x="113138" y="1004360"/>
            <a:ext cx="4500564" cy="2879726"/>
            <a:chOff x="-422" y="1247"/>
            <a:chExt cx="2835" cy="1814"/>
          </a:xfrm>
        </p:grpSpPr>
        <p:sp>
          <p:nvSpPr>
            <p:cNvPr id="316423" name="Line 9"/>
            <p:cNvSpPr>
              <a:spLocks noChangeShapeType="1"/>
            </p:cNvSpPr>
            <p:nvPr/>
          </p:nvSpPr>
          <p:spPr bwMode="auto">
            <a:xfrm rot="2700000">
              <a:off x="908" y="993"/>
              <a:ext cx="0" cy="181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5" name="Line 5"/>
            <p:cNvSpPr>
              <a:spLocks noChangeShapeType="1"/>
            </p:cNvSpPr>
            <p:nvPr/>
          </p:nvSpPr>
          <p:spPr bwMode="auto">
            <a:xfrm>
              <a:off x="1131" y="1269"/>
              <a:ext cx="0" cy="1424"/>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6" name="Line 6"/>
            <p:cNvSpPr>
              <a:spLocks noChangeShapeType="1"/>
            </p:cNvSpPr>
            <p:nvPr/>
          </p:nvSpPr>
          <p:spPr bwMode="auto">
            <a:xfrm rot="5400000">
              <a:off x="1083" y="837"/>
              <a:ext cx="0" cy="2078"/>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7" name="Line 7"/>
            <p:cNvSpPr>
              <a:spLocks noChangeShapeType="1"/>
            </p:cNvSpPr>
            <p:nvPr/>
          </p:nvSpPr>
          <p:spPr bwMode="auto">
            <a:xfrm rot="2700000">
              <a:off x="1163" y="1199"/>
              <a:ext cx="11" cy="17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32" name="Oval 17"/>
            <p:cNvSpPr>
              <a:spLocks noChangeArrowheads="1"/>
            </p:cNvSpPr>
            <p:nvPr/>
          </p:nvSpPr>
          <p:spPr bwMode="auto">
            <a:xfrm>
              <a:off x="1311" y="2275"/>
              <a:ext cx="57" cy="3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3" name="Oval 18"/>
            <p:cNvSpPr>
              <a:spLocks noChangeArrowheads="1"/>
            </p:cNvSpPr>
            <p:nvPr/>
          </p:nvSpPr>
          <p:spPr bwMode="auto">
            <a:xfrm>
              <a:off x="1597" y="2023"/>
              <a:ext cx="57" cy="38"/>
            </a:xfrm>
            <a:prstGeom prst="ellipse">
              <a:avLst/>
            </a:prstGeom>
            <a:solidFill>
              <a:srgbClr val="FF0000"/>
            </a:solidFill>
            <a:ln w="34925">
              <a:solidFill>
                <a:srgbClr val="FF66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4" name="Oval 19"/>
            <p:cNvSpPr>
              <a:spLocks noChangeArrowheads="1"/>
            </p:cNvSpPr>
            <p:nvPr/>
          </p:nvSpPr>
          <p:spPr bwMode="auto">
            <a:xfrm>
              <a:off x="773" y="1981"/>
              <a:ext cx="57" cy="38"/>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5" name="Oval 23"/>
            <p:cNvSpPr>
              <a:spLocks noChangeArrowheads="1"/>
            </p:cNvSpPr>
            <p:nvPr/>
          </p:nvSpPr>
          <p:spPr bwMode="auto">
            <a:xfrm>
              <a:off x="1387" y="2693"/>
              <a:ext cx="57" cy="38"/>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9" name="Oval 27"/>
            <p:cNvSpPr>
              <a:spLocks noChangeArrowheads="1"/>
            </p:cNvSpPr>
            <p:nvPr/>
          </p:nvSpPr>
          <p:spPr bwMode="auto">
            <a:xfrm>
              <a:off x="1515" y="1247"/>
              <a:ext cx="57" cy="3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0" name="Oval 28"/>
            <p:cNvSpPr>
              <a:spLocks noChangeArrowheads="1"/>
            </p:cNvSpPr>
            <p:nvPr/>
          </p:nvSpPr>
          <p:spPr bwMode="auto">
            <a:xfrm>
              <a:off x="1770" y="2233"/>
              <a:ext cx="58" cy="3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3" name="Oval 31"/>
            <p:cNvSpPr>
              <a:spLocks noChangeArrowheads="1"/>
            </p:cNvSpPr>
            <p:nvPr/>
          </p:nvSpPr>
          <p:spPr bwMode="auto">
            <a:xfrm>
              <a:off x="1706" y="2463"/>
              <a:ext cx="58" cy="38"/>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5" name="Oval 33"/>
            <p:cNvSpPr>
              <a:spLocks noChangeArrowheads="1"/>
            </p:cNvSpPr>
            <p:nvPr/>
          </p:nvSpPr>
          <p:spPr bwMode="auto">
            <a:xfrm>
              <a:off x="555" y="1332"/>
              <a:ext cx="58" cy="3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7" name="Oval 35"/>
            <p:cNvSpPr>
              <a:spLocks noChangeArrowheads="1"/>
            </p:cNvSpPr>
            <p:nvPr/>
          </p:nvSpPr>
          <p:spPr bwMode="auto">
            <a:xfrm>
              <a:off x="44" y="2149"/>
              <a:ext cx="57" cy="3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8" name="Oval 36"/>
            <p:cNvSpPr>
              <a:spLocks noChangeArrowheads="1"/>
            </p:cNvSpPr>
            <p:nvPr/>
          </p:nvSpPr>
          <p:spPr bwMode="auto">
            <a:xfrm>
              <a:off x="331" y="1709"/>
              <a:ext cx="58" cy="3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50" name="Line 8"/>
            <p:cNvSpPr>
              <a:spLocks noChangeShapeType="1"/>
            </p:cNvSpPr>
            <p:nvPr/>
          </p:nvSpPr>
          <p:spPr bwMode="auto">
            <a:xfrm rot="2700000">
              <a:off x="1439" y="1232"/>
              <a:ext cx="10" cy="1938"/>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6451" name="Text Box 4"/>
                <p:cNvSpPr txBox="1">
                  <a:spLocks noChangeArrowheads="1"/>
                </p:cNvSpPr>
                <p:nvPr/>
              </p:nvSpPr>
              <p:spPr bwMode="auto">
                <a:xfrm>
                  <a:off x="303" y="2843"/>
                  <a:ext cx="1070" cy="2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p:sp>
              <p:nvSpPr>
                <p:cNvPr id="316451" name="Text Box 4"/>
                <p:cNvSpPr txBox="1">
                  <a:spLocks noRot="1" noChangeAspect="1" noMove="1" noResize="1" noEditPoints="1" noAdjustHandles="1" noChangeArrowheads="1" noChangeShapeType="1" noTextEdit="1"/>
                </p:cNvSpPr>
                <p:nvPr/>
              </p:nvSpPr>
              <p:spPr bwMode="auto">
                <a:xfrm>
                  <a:off x="303" y="2843"/>
                  <a:ext cx="1070" cy="218"/>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6452" name="Text Box 4"/>
                <p:cNvSpPr txBox="1">
                  <a:spLocks noChangeArrowheads="1"/>
                </p:cNvSpPr>
                <p:nvPr/>
              </p:nvSpPr>
              <p:spPr bwMode="auto">
                <a:xfrm>
                  <a:off x="-422" y="2471"/>
                  <a:ext cx="1031" cy="2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p:sp>
              <p:nvSpPr>
                <p:cNvPr id="316452" name="Text Box 4"/>
                <p:cNvSpPr txBox="1">
                  <a:spLocks noRot="1" noChangeAspect="1" noMove="1" noResize="1" noEditPoints="1" noAdjustHandles="1" noChangeArrowheads="1" noChangeShapeType="1" noTextEdit="1"/>
                </p:cNvSpPr>
                <p:nvPr/>
              </p:nvSpPr>
              <p:spPr bwMode="auto">
                <a:xfrm>
                  <a:off x="-422" y="2471"/>
                  <a:ext cx="1031" cy="218"/>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16461" name="Object 45"/>
                <p:cNvGraphicFramePr>
                  <a:graphicFrameLocks noChangeAspect="1"/>
                </p:cNvGraphicFramePr>
                <p:nvPr/>
              </p:nvGraphicFramePr>
              <p:xfrm>
                <a:off x="1616" y="1863"/>
                <a:ext cx="242" cy="312"/>
              </p:xfrm>
              <a:graphic>
                <a:graphicData uri="http://schemas.openxmlformats.org/presentationml/2006/ole">
                  <mc:AlternateContent>
                    <mc:Choice xmlns:v="urn:schemas-microsoft-com:vml" Requires="v">
                      <p:oleObj spid="_x0000_s1092" name="Equation" r:id="rId6" imgW="228600" imgH="292680" progId="Equation.DSMT4">
                        <p:embed/>
                      </p:oleObj>
                    </mc:Choice>
                    <mc:Fallback>
                      <p:oleObj name="Equation" r:id="rId6" imgW="228600" imgH="292680" progId="Equation.DSMT4">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1616" y="1863"/>
                              <a:ext cx="242" cy="31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p:graphicFrame>
              <p:nvGraphicFramePr>
                <p:cNvPr id="316461" name="Object 45"/>
                <p:cNvGraphicFramePr>
                  <a:graphicFrameLocks noChangeAspect="1"/>
                </p:cNvGraphicFramePr>
                <p:nvPr/>
              </p:nvGraphicFramePr>
              <p:xfrm>
                <a:off x="1616" y="1863"/>
                <a:ext cx="242" cy="312"/>
              </p:xfrm>
              <a:graphic>
                <a:graphicData uri="http://schemas.openxmlformats.org/presentationml/2006/ole">
                  <mc:AlternateContent>
                    <mc:Choice xmlns:v="urn:schemas-microsoft-com:vml" Requires="v">
                      <p:oleObj spid="_x0000_s1092" name="Equation" r:id="rId6" imgW="228600" imgH="292680" progId="Equation.DSMT4">
                        <p:embed/>
                      </p:oleObj>
                    </mc:Choice>
                    <mc:Fallback>
                      <p:oleObj name="Equation" r:id="rId6" imgW="228600" imgH="292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6" y="1863"/>
                              <a:ext cx="24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316462" name="Line 46"/>
            <p:cNvSpPr>
              <a:spLocks noChangeAspect="1" noChangeShapeType="1"/>
            </p:cNvSpPr>
            <p:nvPr/>
          </p:nvSpPr>
          <p:spPr bwMode="auto">
            <a:xfrm flipH="1" flipV="1">
              <a:off x="1167" y="1606"/>
              <a:ext cx="449" cy="419"/>
            </a:xfrm>
            <a:prstGeom prst="line">
              <a:avLst/>
            </a:prstGeom>
            <a:noFill/>
            <a:ln w="349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63" name="Oval 33"/>
            <p:cNvSpPr>
              <a:spLocks noChangeArrowheads="1"/>
            </p:cNvSpPr>
            <p:nvPr/>
          </p:nvSpPr>
          <p:spPr bwMode="auto">
            <a:xfrm>
              <a:off x="1138" y="1587"/>
              <a:ext cx="58" cy="37"/>
            </a:xfrm>
            <a:prstGeom prst="ellipse">
              <a:avLst/>
            </a:prstGeom>
            <a:solidFill>
              <a:schemeClr val="tx1"/>
            </a:solidFill>
            <a:ln w="34925">
              <a:solidFill>
                <a:srgbClr val="FF66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mc:AlternateContent xmlns:mc="http://schemas.openxmlformats.org/markup-compatibility/2006">
          <mc:Choice xmlns:a14="http://schemas.microsoft.com/office/drawing/2010/main" Requires="a14">
            <p:graphicFrame>
              <p:nvGraphicFramePr>
                <p:cNvPr id="316464" name="Object 48"/>
                <p:cNvGraphicFramePr>
                  <a:graphicFrameLocks noChangeAspect="1"/>
                </p:cNvGraphicFramePr>
                <p:nvPr/>
              </p:nvGraphicFramePr>
              <p:xfrm>
                <a:off x="911" y="1350"/>
                <a:ext cx="242" cy="312"/>
              </p:xfrm>
              <a:graphic>
                <a:graphicData uri="http://schemas.openxmlformats.org/presentationml/2006/ole">
                  <mc:AlternateContent>
                    <mc:Choice xmlns:v="urn:schemas-microsoft-com:vml" Requires="v">
                      <p:oleObj spid="_x0000_s1093" name="Equation" r:id="rId8" imgW="228600" imgH="292680" progId="Equation.DSMT4">
                        <p:embed/>
                      </p:oleObj>
                    </mc:Choice>
                    <mc:Fallback>
                      <p:oleObj name="Equation" r:id="rId8" imgW="228600" imgH="292680" progId="Equation.DSMT4">
                        <p:embed/>
                        <p:pic>
                          <p:nvPicPr>
                            <p:cNvPr id="0" name=""/>
                            <p:cNvPicPr>
                              <a:picLocks noChangeAspect="1" noChangeArrowheads="1"/>
                            </p:cNvPicPr>
                            <p:nvPr/>
                          </p:nvPicPr>
                          <p:blipFill>
                            <a:blip r:embed="rId9">
                              <a:extLst>
                                <a:ext uri="{28A0092B-C50C-407E-A947-70E740481C1C}">
                                  <a14:useLocalDpi val="0"/>
                                </a:ext>
                              </a:extLst>
                            </a:blip>
                            <a:srcRect/>
                            <a:stretch>
                              <a:fillRect/>
                            </a:stretch>
                          </p:blipFill>
                          <p:spPr bwMode="auto">
                            <a:xfrm>
                              <a:off x="911" y="1350"/>
                              <a:ext cx="242" cy="31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p:graphicFrame>
              <p:nvGraphicFramePr>
                <p:cNvPr id="316464" name="Object 48"/>
                <p:cNvGraphicFramePr>
                  <a:graphicFrameLocks noChangeAspect="1"/>
                </p:cNvGraphicFramePr>
                <p:nvPr/>
              </p:nvGraphicFramePr>
              <p:xfrm>
                <a:off x="911" y="1350"/>
                <a:ext cx="242" cy="312"/>
              </p:xfrm>
              <a:graphic>
                <a:graphicData uri="http://schemas.openxmlformats.org/presentationml/2006/ole">
                  <mc:AlternateContent>
                    <mc:Choice xmlns:v="urn:schemas-microsoft-com:vml" Requires="v">
                      <p:oleObj spid="_x0000_s1093" name="Equation" r:id="rId8" imgW="228600" imgH="292680" progId="Equation.DSMT4">
                        <p:embed/>
                      </p:oleObj>
                    </mc:Choice>
                    <mc:Fallback>
                      <p:oleObj name="Equation" r:id="rId8" imgW="228600" imgH="2926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1" y="1350"/>
                              <a:ext cx="242"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2" name="组 1"/>
          <p:cNvGrpSpPr/>
          <p:nvPr/>
        </p:nvGrpSpPr>
        <p:grpSpPr>
          <a:xfrm>
            <a:off x="2258616" y="2517411"/>
            <a:ext cx="381000" cy="413071"/>
            <a:chOff x="3268663" y="3244851"/>
            <a:chExt cx="381000" cy="413071"/>
          </a:xfrm>
        </p:grpSpPr>
        <p:sp>
          <p:nvSpPr>
            <p:cNvPr id="316466" name="Line 15"/>
            <p:cNvSpPr>
              <a:spLocks noChangeShapeType="1"/>
            </p:cNvSpPr>
            <p:nvPr/>
          </p:nvSpPr>
          <p:spPr bwMode="auto">
            <a:xfrm rot="18900000">
              <a:off x="3524251" y="3244851"/>
              <a:ext cx="26988" cy="309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16467" name="Text Box 16"/>
                <p:cNvSpPr txBox="1">
                  <a:spLocks noChangeArrowheads="1"/>
                </p:cNvSpPr>
                <p:nvPr/>
              </p:nvSpPr>
              <p:spPr bwMode="auto">
                <a:xfrm>
                  <a:off x="3268663" y="3316290"/>
                  <a:ext cx="381000" cy="3416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14:m>
                    <m:oMathPara xmlns:m="http://schemas.openxmlformats.org/officeDocument/2006/math">
                      <m:oMathParaPr>
                        <m:jc m:val="centerGroup"/>
                      </m:oMathParaPr>
                      <m:oMath xmlns:m="http://schemas.openxmlformats.org/officeDocument/2006/math">
                        <m:r>
                          <a:rPr lang="en-US" altLang="zh-CN" sz="1800" b="1" i="1" dirty="0" smtClean="0">
                            <a:solidFill>
                              <a:srgbClr val="000000"/>
                            </a:solidFill>
                            <a:latin typeface="Cambria Math" charset="0"/>
                            <a:ea typeface="宋体" pitchFamily="2" charset="-122"/>
                            <a:sym typeface="Symbol" pitchFamily="18" charset="2"/>
                          </a:rPr>
                          <m:t>𝒘</m:t>
                        </m:r>
                      </m:oMath>
                    </m:oMathPara>
                  </a14:m>
                  <a:endParaRPr lang="el-GR" altLang="zh-CN" sz="1800" b="1" i="1" dirty="0">
                    <a:solidFill>
                      <a:srgbClr val="000000"/>
                    </a:solidFill>
                    <a:latin typeface="宋体" pitchFamily="2" charset="-122"/>
                    <a:ea typeface="宋体" pitchFamily="2" charset="-122"/>
                    <a:sym typeface="Symbol" pitchFamily="18" charset="2"/>
                  </a:endParaRPr>
                </a:p>
              </p:txBody>
            </p:sp>
          </mc:Choice>
          <mc:Fallback>
            <p:sp>
              <p:nvSpPr>
                <p:cNvPr id="316467" name="Text Box 16"/>
                <p:cNvSpPr txBox="1">
                  <a:spLocks noRot="1" noChangeAspect="1" noMove="1" noResize="1" noEditPoints="1" noAdjustHandles="1" noChangeArrowheads="1" noChangeShapeType="1" noTextEdit="1"/>
                </p:cNvSpPr>
                <p:nvPr/>
              </p:nvSpPr>
              <p:spPr bwMode="auto">
                <a:xfrm>
                  <a:off x="3268663" y="3316290"/>
                  <a:ext cx="381000" cy="341632"/>
                </a:xfrm>
                <a:prstGeom prst="rect">
                  <a:avLst/>
                </a:prstGeom>
                <a:blipFill rotWithShape="0">
                  <a:blip r:embed="rId10"/>
                  <a:stretch>
                    <a:fillRect l="-64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 name="文本框 2"/>
              <p:cNvSpPr txBox="1"/>
              <p:nvPr/>
            </p:nvSpPr>
            <p:spPr>
              <a:xfrm>
                <a:off x="5145748" y="1033729"/>
                <a:ext cx="3667351"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𝑚𝑎𝑟𝑔𝑖𝑛</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sSubPr>
                        <m:e>
                          <m:d>
                            <m:dPr>
                              <m:begChr m:val="‖"/>
                              <m:endChr m:val="‖"/>
                              <m:ctrlPr>
                                <a:rPr lang="en-US" altLang="zh-CN" sz="2800" i="1">
                                  <a:solidFill>
                                    <a:srgbClr val="09405E"/>
                                  </a:solidFill>
                                  <a:latin typeface="Cambria Math" charset="0"/>
                                  <a:ea typeface="微软雅黑" pitchFamily="34" charset="-122"/>
                                </a:rPr>
                              </m:ctrlPr>
                            </m:dPr>
                            <m:e>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m:t>
                                  </m:r>
                                </m:sub>
                              </m:sSub>
                            </m:e>
                          </m:d>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2</m:t>
                          </m:r>
                        </m:sub>
                      </m:sSub>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3" name="文本框 2"/>
              <p:cNvSpPr txBox="1">
                <a:spLocks noRot="1" noChangeAspect="1" noMove="1" noResize="1" noEditPoints="1" noAdjustHandles="1" noChangeArrowheads="1" noChangeShapeType="1" noTextEdit="1"/>
              </p:cNvSpPr>
              <p:nvPr/>
            </p:nvSpPr>
            <p:spPr>
              <a:xfrm>
                <a:off x="5145748" y="1033729"/>
                <a:ext cx="3667351" cy="430887"/>
              </a:xfrm>
              <a:prstGeom prst="rect">
                <a:avLst/>
              </a:prstGeom>
              <a:blipFill rotWithShape="0">
                <a:blip r:embed="rId11"/>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6544175" y="1805373"/>
                <a:ext cx="1496243"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charset="0"/>
                              <a:ea typeface="微软雅黑" pitchFamily="34" charset="-122"/>
                            </a:rPr>
                          </m:ctrlPr>
                        </m:sSubPr>
                        <m:e>
                          <m:d>
                            <m:dPr>
                              <m:begChr m:val="‖"/>
                              <m:endChr m:val="‖"/>
                              <m:ctrlPr>
                                <a:rPr lang="en-US" altLang="zh-CN" sz="2800" i="1">
                                  <a:solidFill>
                                    <a:srgbClr val="09405E"/>
                                  </a:solidFill>
                                  <a:latin typeface="Cambria Math" charset="0"/>
                                  <a:ea typeface="微软雅黑" pitchFamily="34" charset="-122"/>
                                </a:rPr>
                              </m:ctrlPr>
                            </m:dPr>
                            <m:e>
                              <m:r>
                                <a:rPr lang="hr-HR" altLang="zh-CN" sz="2800" i="1">
                                  <a:solidFill>
                                    <a:srgbClr val="09405E"/>
                                  </a:solidFill>
                                  <a:latin typeface="Cambria Math" charset="0"/>
                                  <a:ea typeface="Cambria Math" charset="0"/>
                                  <a:cs typeface="Cambria Math" charset="0"/>
                                </a:rPr>
                                <m:t>𝜆</m:t>
                              </m:r>
                              <m:r>
                                <a:rPr lang="en-US" altLang="zh-CN" sz="2800" b="1" i="1">
                                  <a:solidFill>
                                    <a:srgbClr val="09405E"/>
                                  </a:solidFill>
                                  <a:latin typeface="Cambria Math" charset="0"/>
                                  <a:ea typeface="微软雅黑" pitchFamily="34" charset="-122"/>
                                </a:rPr>
                                <m:t>𝒘</m:t>
                              </m:r>
                            </m:e>
                          </m:d>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33" name="文本框 32"/>
              <p:cNvSpPr txBox="1">
                <a:spLocks noRot="1" noChangeAspect="1" noMove="1" noResize="1" noEditPoints="1" noAdjustHandles="1" noChangeArrowheads="1" noChangeShapeType="1" noTextEdit="1"/>
              </p:cNvSpPr>
              <p:nvPr/>
            </p:nvSpPr>
            <p:spPr>
              <a:xfrm>
                <a:off x="6544175" y="1805373"/>
                <a:ext cx="1496243" cy="430887"/>
              </a:xfrm>
              <a:prstGeom prst="rect">
                <a:avLst/>
              </a:prstGeom>
              <a:blipFill rotWithShape="0">
                <a:blip r:embed="rId1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6444532" y="2725548"/>
                <a:ext cx="2194319" cy="9128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charset="0"/>
                              <a:ea typeface="微软雅黑" pitchFamily="34" charset="-122"/>
                            </a:rPr>
                          </m:ctrlPr>
                        </m:sSubPr>
                        <m:e>
                          <m:f>
                            <m:fPr>
                              <m:ctrlPr>
                                <a:rPr lang="mr-IN" altLang="zh-CN" sz="280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2</m:t>
                              </m:r>
                            </m:num>
                            <m:den>
                              <m:sSubSup>
                                <m:sSubSupPr>
                                  <m:ctrlPr>
                                    <a:rPr lang="en-US" altLang="zh-CN" sz="2800" i="1" smtClean="0">
                                      <a:solidFill>
                                        <a:srgbClr val="09405E"/>
                                      </a:solidFill>
                                      <a:latin typeface="Cambria Math" charset="0"/>
                                      <a:ea typeface="微软雅黑" pitchFamily="34" charset="-122"/>
                                    </a:rPr>
                                  </m:ctrlPr>
                                </m:sSubSupPr>
                                <m:e>
                                  <m:d>
                                    <m:dPr>
                                      <m:begChr m:val="‖"/>
                                      <m:endChr m:val="‖"/>
                                      <m:ctrlPr>
                                        <a:rPr lang="en-US" altLang="zh-CN" sz="2800" i="1" smtClean="0">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𝒘</m:t>
                                      </m:r>
                                    </m:e>
                                  </m:d>
                                </m:e>
                                <m:sub>
                                  <m:r>
                                    <a:rPr lang="en-US" altLang="zh-CN" sz="2800" b="0" i="1" smtClean="0">
                                      <a:solidFill>
                                        <a:srgbClr val="09405E"/>
                                      </a:solidFill>
                                      <a:latin typeface="Cambria Math" charset="0"/>
                                      <a:ea typeface="微软雅黑" pitchFamily="34" charset="-122"/>
                                    </a:rPr>
                                    <m:t>2</m:t>
                                  </m:r>
                                </m:sub>
                                <m:sup>
                                  <m:r>
                                    <a:rPr lang="en-US" altLang="zh-CN" sz="2800" b="0" i="1" smtClean="0">
                                      <a:solidFill>
                                        <a:srgbClr val="09405E"/>
                                      </a:solidFill>
                                      <a:latin typeface="Cambria Math" charset="0"/>
                                      <a:ea typeface="微软雅黑" pitchFamily="34" charset="-122"/>
                                    </a:rPr>
                                    <m:t>2</m:t>
                                  </m:r>
                                </m:sup>
                              </m:sSubSup>
                            </m:den>
                          </m:f>
                          <m:d>
                            <m:dPr>
                              <m:begChr m:val="‖"/>
                              <m:endChr m:val="‖"/>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𝒘</m:t>
                              </m:r>
                            </m:e>
                          </m:d>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35" name="文本框 34"/>
              <p:cNvSpPr txBox="1">
                <a:spLocks noRot="1" noChangeAspect="1" noMove="1" noResize="1" noEditPoints="1" noAdjustHandles="1" noChangeArrowheads="1" noChangeShapeType="1" noTextEdit="1"/>
              </p:cNvSpPr>
              <p:nvPr/>
            </p:nvSpPr>
            <p:spPr>
              <a:xfrm>
                <a:off x="6444532" y="2725548"/>
                <a:ext cx="2194319" cy="912879"/>
              </a:xfrm>
              <a:prstGeom prst="rect">
                <a:avLst/>
              </a:prstGeom>
              <a:blipFill rotWithShape="0">
                <a:blip r:embed="rId1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6517580" y="3843742"/>
                <a:ext cx="1310295" cy="923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charset="0"/>
                              <a:ea typeface="微软雅黑" pitchFamily="34" charset="-122"/>
                            </a:rPr>
                          </m:ctrlPr>
                        </m:sSubPr>
                        <m:e>
                          <m:f>
                            <m:fPr>
                              <m:ctrlPr>
                                <a:rPr lang="mr-IN" altLang="zh-CN" sz="2800" i="1" smtClean="0">
                                  <a:solidFill>
                                    <a:srgbClr val="09405E"/>
                                  </a:solidFill>
                                  <a:latin typeface="Cambria Math" charset="0"/>
                                  <a:ea typeface="微软雅黑" pitchFamily="34" charset="-122"/>
                                </a:rPr>
                              </m:ctrlPr>
                            </m:fPr>
                            <m:num>
                              <m:r>
                                <a:rPr lang="en-US" altLang="zh-CN" sz="2800" b="0" i="1" smtClean="0">
                                  <a:solidFill>
                                    <a:srgbClr val="09405E"/>
                                  </a:solidFill>
                                  <a:latin typeface="Cambria Math" charset="0"/>
                                  <a:ea typeface="微软雅黑" pitchFamily="34" charset="-122"/>
                                </a:rPr>
                                <m:t>2</m:t>
                              </m:r>
                            </m:num>
                            <m:den>
                              <m:d>
                                <m:dPr>
                                  <m:begChr m:val="‖"/>
                                  <m:endChr m:val="‖"/>
                                  <m:ctrlPr>
                                    <a:rPr lang="en-US" altLang="zh-CN" sz="2800" i="1">
                                      <a:solidFill>
                                        <a:srgbClr val="09405E"/>
                                      </a:solidFill>
                                      <a:latin typeface="Cambria Math" charset="0"/>
                                      <a:ea typeface="微软雅黑" pitchFamily="34" charset="-122"/>
                                    </a:rPr>
                                  </m:ctrlPr>
                                </m:dPr>
                                <m:e>
                                  <m:r>
                                    <a:rPr lang="en-US" altLang="zh-CN" sz="2800" b="1" i="1">
                                      <a:solidFill>
                                        <a:srgbClr val="09405E"/>
                                      </a:solidFill>
                                      <a:latin typeface="Cambria Math" charset="0"/>
                                      <a:ea typeface="微软雅黑" pitchFamily="34" charset="-122"/>
                                    </a:rPr>
                                    <m:t>𝒘</m:t>
                                  </m:r>
                                </m:e>
                              </m:d>
                            </m:den>
                          </m:f>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36" name="文本框 35"/>
              <p:cNvSpPr txBox="1">
                <a:spLocks noRot="1" noChangeAspect="1" noMove="1" noResize="1" noEditPoints="1" noAdjustHandles="1" noChangeArrowheads="1" noChangeShapeType="1" noTextEdit="1"/>
              </p:cNvSpPr>
              <p:nvPr/>
            </p:nvSpPr>
            <p:spPr>
              <a:xfrm>
                <a:off x="6517580" y="3843742"/>
                <a:ext cx="1310295" cy="923330"/>
              </a:xfrm>
              <a:prstGeom prst="rect">
                <a:avLst/>
              </a:prstGeom>
              <a:blipFill rotWithShape="0">
                <a:blip r:embed="rId1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7667502" y="4888969"/>
                <a:ext cx="4329683" cy="15191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left"/>
                    </m:oMathParaPr>
                    <m:oMath xmlns:m="http://schemas.openxmlformats.org/officeDocument/2006/math">
                      <m:borderBox>
                        <m:borderBoxPr>
                          <m:ctrlPr>
                            <a:rPr kumimoji="0" lang="mr-IN" altLang="zh-CN" sz="20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ctrlPr>
                        </m:borderBoxPr>
                        <m:e>
                          <m:eqArr>
                            <m:eqArrPr>
                              <m:ctrlPr>
                                <a:rPr lang="el-GR" altLang="zh-CN" sz="2000" i="1" smtClean="0">
                                  <a:solidFill>
                                    <a:srgbClr val="09405E"/>
                                  </a:solidFill>
                                  <a:latin typeface="Cambria Math" charset="0"/>
                                  <a:ea typeface="Cambria Math" charset="0"/>
                                  <a:cs typeface="Cambria Math" charset="0"/>
                                </a:rPr>
                              </m:ctrlPr>
                            </m:eqArrPr>
                            <m:e>
                              <m:d>
                                <m:dPr>
                                  <m:begChr m:val=""/>
                                  <m:endChr m:val="}"/>
                                  <m:ctrlPr>
                                    <a:rPr lang="el-GR" altLang="zh-CN" sz="2000" i="1" smtClean="0">
                                      <a:solidFill>
                                        <a:srgbClr val="09405E"/>
                                      </a:solidFill>
                                      <a:latin typeface="Cambria Math" charset="0"/>
                                      <a:ea typeface="Cambria Math" charset="0"/>
                                      <a:cs typeface="Cambria Math" charset="0"/>
                                    </a:rPr>
                                  </m:ctrlPr>
                                </m:dPr>
                                <m:e>
                                  <m:m>
                                    <m:mPr>
                                      <m:mcs>
                                        <m:mc>
                                          <m:mcPr>
                                            <m:count m:val="1"/>
                                            <m:mcJc m:val="center"/>
                                          </m:mcPr>
                                        </m:mc>
                                      </m:mcs>
                                      <m:ctrlPr>
                                        <a:rPr lang="mr-IN" altLang="zh-CN" sz="2000" i="1" smtClean="0">
                                          <a:solidFill>
                                            <a:srgbClr val="09405E"/>
                                          </a:solidFill>
                                          <a:latin typeface="Cambria Math" charset="0"/>
                                          <a:ea typeface="Cambria Math" charset="0"/>
                                          <a:cs typeface="Cambria Math" charset="0"/>
                                        </a:rPr>
                                      </m:ctrlPr>
                                    </m:mPr>
                                    <m:mr>
                                      <m:e>
                                        <m:sSup>
                                          <m:sSupPr>
                                            <m:ctrlPr>
                                              <a:rPr lang="en-US" altLang="zh-CN" sz="2000" i="1" smtClean="0">
                                                <a:solidFill>
                                                  <a:srgbClr val="09405E"/>
                                                </a:solidFill>
                                                <a:latin typeface="Cambria Math" charset="0"/>
                                                <a:sym typeface="Symbol" pitchFamily="18" charset="2"/>
                                              </a:rPr>
                                            </m:ctrlPr>
                                          </m:sSupPr>
                                          <m:e>
                                            <m:r>
                                              <a:rPr lang="en-US" altLang="zh-CN" sz="2000" b="1" i="1">
                                                <a:solidFill>
                                                  <a:srgbClr val="09405E"/>
                                                </a:solidFill>
                                                <a:latin typeface="Cambria Math" charset="0"/>
                                                <a:sym typeface="Symbol" pitchFamily="18" charset="2"/>
                                              </a:rPr>
                                              <m:t>𝒘</m:t>
                                            </m:r>
                                          </m:e>
                                          <m:sup>
                                            <m:r>
                                              <m:rPr>
                                                <m:sty m:val="p"/>
                                              </m:rPr>
                                              <a:rPr lang="en-US" altLang="zh-CN" sz="2000" i="0">
                                                <a:solidFill>
                                                  <a:srgbClr val="09405E"/>
                                                </a:solidFill>
                                                <a:latin typeface="Cambria Math" charset="0"/>
                                                <a:sym typeface="Symbol" pitchFamily="18" charset="2"/>
                                              </a:rPr>
                                              <m:t>T</m:t>
                                            </m:r>
                                          </m:sup>
                                        </m:sSup>
                                        <m:sSub>
                                          <m:sSubPr>
                                            <m:ctrlPr>
                                              <a:rPr lang="en-US" altLang="zh-CN" sz="2000" i="1">
                                                <a:solidFill>
                                                  <a:srgbClr val="09405E"/>
                                                </a:solidFill>
                                                <a:latin typeface="Cambria Math" charset="0"/>
                                                <a:ea typeface="微软雅黑" pitchFamily="34" charset="-122"/>
                                              </a:rPr>
                                            </m:ctrlPr>
                                          </m:sSubPr>
                                          <m:e>
                                            <m:r>
                                              <a:rPr lang="en-US" altLang="zh-CN" sz="2000" b="1" i="1">
                                                <a:solidFill>
                                                  <a:srgbClr val="09405E"/>
                                                </a:solidFill>
                                                <a:latin typeface="Cambria Math" charset="0"/>
                                                <a:ea typeface="微软雅黑" pitchFamily="34" charset="-122"/>
                                              </a:rPr>
                                              <m:t>𝒙</m:t>
                                            </m:r>
                                          </m:e>
                                          <m:sub>
                                            <m:r>
                                              <a:rPr lang="en-US" altLang="zh-CN" sz="2000" i="1">
                                                <a:solidFill>
                                                  <a:srgbClr val="09405E"/>
                                                </a:solidFill>
                                                <a:latin typeface="Cambria Math" charset="0"/>
                                                <a:ea typeface="微软雅黑" pitchFamily="34" charset="-122"/>
                                              </a:rPr>
                                              <m:t>+</m:t>
                                            </m:r>
                                          </m:sub>
                                        </m:sSub>
                                        <m:r>
                                          <a:rPr lang="en-US" altLang="zh-CN" sz="2000" i="1">
                                            <a:solidFill>
                                              <a:srgbClr val="09405E"/>
                                            </a:solidFill>
                                            <a:latin typeface="Cambria Math" charset="0"/>
                                            <a:sym typeface="Symbol" pitchFamily="18" charset="2"/>
                                          </a:rPr>
                                          <m:t>+</m:t>
                                        </m:r>
                                        <m:r>
                                          <a:rPr lang="en-US" altLang="zh-CN" sz="2000" i="1">
                                            <a:solidFill>
                                              <a:srgbClr val="09405E"/>
                                            </a:solidFill>
                                            <a:latin typeface="Cambria Math" charset="0"/>
                                            <a:sym typeface="Symbol" pitchFamily="18" charset="2"/>
                                          </a:rPr>
                                          <m:t>𝑏</m:t>
                                        </m:r>
                                        <m:r>
                                          <m:rPr>
                                            <m:nor/>
                                          </m:rPr>
                                          <a:rPr lang="en-GB" altLang="zh-CN" sz="2000" dirty="0">
                                            <a:solidFill>
                                              <a:srgbClr val="09405E"/>
                                            </a:solidFill>
                                            <a:sym typeface="Symbol" pitchFamily="18" charset="2"/>
                                          </a:rPr>
                                          <m:t>=</m:t>
                                        </m:r>
                                        <m:r>
                                          <m:rPr>
                                            <m:nor/>
                                          </m:rPr>
                                          <a:rPr lang="en-US" altLang="zh-CN" sz="2000" b="0" dirty="0" smtClean="0">
                                            <a:solidFill>
                                              <a:srgbClr val="09405E"/>
                                            </a:solidFill>
                                            <a:sym typeface="Symbol" pitchFamily="18" charset="2"/>
                                          </a:rPr>
                                          <m:t>1</m:t>
                                        </m:r>
                                      </m:e>
                                    </m:mr>
                                    <m:mr>
                                      <m:e>
                                        <m:sSup>
                                          <m:sSupPr>
                                            <m:ctrlPr>
                                              <a:rPr lang="en-US" altLang="zh-CN" sz="2000" i="1">
                                                <a:solidFill>
                                                  <a:srgbClr val="09405E"/>
                                                </a:solidFill>
                                                <a:latin typeface="Cambria Math" charset="0"/>
                                                <a:sym typeface="Symbol" pitchFamily="18" charset="2"/>
                                              </a:rPr>
                                            </m:ctrlPr>
                                          </m:sSupPr>
                                          <m:e>
                                            <m:r>
                                              <a:rPr lang="en-US" altLang="zh-CN" sz="2000" b="1" i="1">
                                                <a:solidFill>
                                                  <a:srgbClr val="09405E"/>
                                                </a:solidFill>
                                                <a:latin typeface="Cambria Math" charset="0"/>
                                                <a:sym typeface="Symbol" pitchFamily="18" charset="2"/>
                                              </a:rPr>
                                              <m:t>𝒘</m:t>
                                            </m:r>
                                          </m:e>
                                          <m:sup>
                                            <m:r>
                                              <m:rPr>
                                                <m:sty m:val="p"/>
                                              </m:rPr>
                                              <a:rPr lang="en-US" altLang="zh-CN" sz="2000">
                                                <a:solidFill>
                                                  <a:srgbClr val="09405E"/>
                                                </a:solidFill>
                                                <a:latin typeface="Cambria Math" charset="0"/>
                                                <a:sym typeface="Symbol" pitchFamily="18" charset="2"/>
                                              </a:rPr>
                                              <m:t>T</m:t>
                                            </m:r>
                                          </m:sup>
                                        </m:sSup>
                                        <m:sSub>
                                          <m:sSubPr>
                                            <m:ctrlPr>
                                              <a:rPr lang="en-US" altLang="zh-CN" sz="2000" i="1">
                                                <a:solidFill>
                                                  <a:srgbClr val="09405E"/>
                                                </a:solidFill>
                                                <a:latin typeface="Cambria Math" charset="0"/>
                                                <a:ea typeface="微软雅黑" pitchFamily="34" charset="-122"/>
                                              </a:rPr>
                                            </m:ctrlPr>
                                          </m:sSubPr>
                                          <m:e>
                                            <m:r>
                                              <a:rPr lang="en-US" altLang="zh-CN" sz="2000" b="1" i="1">
                                                <a:solidFill>
                                                  <a:srgbClr val="09405E"/>
                                                </a:solidFill>
                                                <a:latin typeface="Cambria Math" charset="0"/>
                                                <a:ea typeface="微软雅黑" pitchFamily="34" charset="-122"/>
                                              </a:rPr>
                                              <m:t>𝒙</m:t>
                                            </m:r>
                                          </m:e>
                                          <m:sub>
                                            <m:r>
                                              <a:rPr lang="en-US" altLang="zh-CN" sz="2000" b="0" i="1" smtClean="0">
                                                <a:solidFill>
                                                  <a:srgbClr val="09405E"/>
                                                </a:solidFill>
                                                <a:latin typeface="Cambria Math" charset="0"/>
                                                <a:ea typeface="微软雅黑" pitchFamily="34" charset="-122"/>
                                              </a:rPr>
                                              <m:t>−</m:t>
                                            </m:r>
                                          </m:sub>
                                        </m:sSub>
                                        <m:r>
                                          <a:rPr lang="en-US" altLang="zh-CN" sz="2000" i="1">
                                            <a:solidFill>
                                              <a:srgbClr val="09405E"/>
                                            </a:solidFill>
                                            <a:latin typeface="Cambria Math" charset="0"/>
                                            <a:sym typeface="Symbol" pitchFamily="18" charset="2"/>
                                          </a:rPr>
                                          <m:t>+</m:t>
                                        </m:r>
                                        <m:r>
                                          <a:rPr lang="en-US" altLang="zh-CN" sz="2000" i="1">
                                            <a:solidFill>
                                              <a:srgbClr val="09405E"/>
                                            </a:solidFill>
                                            <a:latin typeface="Cambria Math" charset="0"/>
                                            <a:sym typeface="Symbol" pitchFamily="18" charset="2"/>
                                          </a:rPr>
                                          <m:t>𝑏</m:t>
                                        </m:r>
                                        <m:r>
                                          <a:rPr lang="en-US" altLang="zh-CN" sz="2000" b="0" i="1" smtClean="0">
                                            <a:solidFill>
                                              <a:srgbClr val="09405E"/>
                                            </a:solidFill>
                                            <a:latin typeface="Cambria Math" charset="0"/>
                                            <a:sym typeface="Symbol" pitchFamily="18" charset="2"/>
                                          </a:rPr>
                                          <m:t>=−1</m:t>
                                        </m:r>
                                      </m:e>
                                    </m:mr>
                                  </m:m>
                                </m:e>
                              </m:d>
                              <m:r>
                                <a:rPr lang="el-GR" altLang="zh-CN" sz="2000" i="1" smtClean="0">
                                  <a:solidFill>
                                    <a:srgbClr val="09405E"/>
                                  </a:solidFill>
                                  <a:latin typeface="Cambria Math" charset="0"/>
                                  <a:ea typeface="Cambria Math" charset="0"/>
                                  <a:cs typeface="Cambria Math" charset="0"/>
                                </a:rPr>
                                <m:t>⟹</m:t>
                              </m:r>
                              <m:sSup>
                                <m:sSupPr>
                                  <m:ctrlPr>
                                    <a:rPr lang="en-US" altLang="zh-CN" sz="2000" i="1">
                                      <a:solidFill>
                                        <a:srgbClr val="09405E"/>
                                      </a:solidFill>
                                      <a:latin typeface="Cambria Math" charset="0"/>
                                      <a:sym typeface="Symbol" pitchFamily="18" charset="2"/>
                                    </a:rPr>
                                  </m:ctrlPr>
                                </m:sSupPr>
                                <m:e>
                                  <m:r>
                                    <a:rPr lang="en-US" altLang="zh-CN" sz="2000" b="1" i="1">
                                      <a:solidFill>
                                        <a:srgbClr val="09405E"/>
                                      </a:solidFill>
                                      <a:latin typeface="Cambria Math" charset="0"/>
                                      <a:sym typeface="Symbol" pitchFamily="18" charset="2"/>
                                    </a:rPr>
                                    <m:t>𝒘</m:t>
                                  </m:r>
                                </m:e>
                                <m:sup>
                                  <m:r>
                                    <m:rPr>
                                      <m:sty m:val="p"/>
                                    </m:rPr>
                                    <a:rPr lang="en-US" altLang="zh-CN" sz="2000">
                                      <a:solidFill>
                                        <a:srgbClr val="09405E"/>
                                      </a:solidFill>
                                      <a:latin typeface="Cambria Math" charset="0"/>
                                      <a:sym typeface="Symbol" pitchFamily="18" charset="2"/>
                                    </a:rPr>
                                    <m:t>T</m:t>
                                  </m:r>
                                </m:sup>
                              </m:sSup>
                              <m:d>
                                <m:dPr>
                                  <m:ctrlPr>
                                    <a:rPr lang="en-US" altLang="zh-CN" sz="2000" b="0" i="1" smtClean="0">
                                      <a:solidFill>
                                        <a:srgbClr val="09405E"/>
                                      </a:solidFill>
                                      <a:latin typeface="Cambria Math" charset="0"/>
                                      <a:sym typeface="Symbol" pitchFamily="18" charset="2"/>
                                    </a:rPr>
                                  </m:ctrlPr>
                                </m:dPr>
                                <m:e>
                                  <m:sSub>
                                    <m:sSubPr>
                                      <m:ctrlPr>
                                        <a:rPr lang="en-US" altLang="zh-CN" sz="2000" i="1">
                                          <a:solidFill>
                                            <a:srgbClr val="09405E"/>
                                          </a:solidFill>
                                          <a:latin typeface="Cambria Math" charset="0"/>
                                          <a:ea typeface="微软雅黑" pitchFamily="34" charset="-122"/>
                                        </a:rPr>
                                      </m:ctrlPr>
                                    </m:sSubPr>
                                    <m:e>
                                      <m:r>
                                        <a:rPr lang="en-US" altLang="zh-CN" sz="2000" b="1" i="1">
                                          <a:solidFill>
                                            <a:srgbClr val="09405E"/>
                                          </a:solidFill>
                                          <a:latin typeface="Cambria Math" charset="0"/>
                                          <a:ea typeface="微软雅黑" pitchFamily="34" charset="-122"/>
                                        </a:rPr>
                                        <m:t>𝒙</m:t>
                                      </m:r>
                                    </m:e>
                                    <m:sub>
                                      <m:r>
                                        <a:rPr lang="en-US" altLang="zh-CN" sz="2000" i="1">
                                          <a:solidFill>
                                            <a:srgbClr val="09405E"/>
                                          </a:solidFill>
                                          <a:latin typeface="Cambria Math" charset="0"/>
                                          <a:ea typeface="微软雅黑" pitchFamily="34" charset="-122"/>
                                        </a:rPr>
                                        <m:t>+</m:t>
                                      </m:r>
                                    </m:sub>
                                  </m:sSub>
                                  <m:sSub>
                                    <m:sSubPr>
                                      <m:ctrlPr>
                                        <a:rPr lang="en-US" altLang="zh-CN" sz="2000" i="1">
                                          <a:solidFill>
                                            <a:srgbClr val="09405E"/>
                                          </a:solidFill>
                                          <a:latin typeface="Cambria Math" charset="0"/>
                                          <a:ea typeface="微软雅黑" pitchFamily="34" charset="-122"/>
                                        </a:rPr>
                                      </m:ctrlPr>
                                    </m:sSubPr>
                                    <m:e>
                                      <m:r>
                                        <a:rPr lang="en-US" altLang="zh-CN" sz="2000" b="1" i="0" smtClean="0">
                                          <a:solidFill>
                                            <a:srgbClr val="09405E"/>
                                          </a:solidFill>
                                          <a:latin typeface="Cambria Math" charset="0"/>
                                          <a:ea typeface="微软雅黑" pitchFamily="34" charset="-122"/>
                                        </a:rPr>
                                        <m:t>−</m:t>
                                      </m:r>
                                      <m:r>
                                        <a:rPr lang="en-US" altLang="zh-CN" sz="2000" b="1" i="1">
                                          <a:solidFill>
                                            <a:srgbClr val="09405E"/>
                                          </a:solidFill>
                                          <a:latin typeface="Cambria Math" charset="0"/>
                                          <a:ea typeface="微软雅黑" pitchFamily="34" charset="-122"/>
                                        </a:rPr>
                                        <m:t>𝒙</m:t>
                                      </m:r>
                                    </m:e>
                                    <m:sub>
                                      <m:r>
                                        <a:rPr lang="en-US" altLang="zh-CN" sz="2000" b="0" i="1" smtClean="0">
                                          <a:solidFill>
                                            <a:srgbClr val="09405E"/>
                                          </a:solidFill>
                                          <a:latin typeface="Cambria Math" charset="0"/>
                                          <a:ea typeface="微软雅黑" pitchFamily="34" charset="-122"/>
                                        </a:rPr>
                                        <m:t>−</m:t>
                                      </m:r>
                                    </m:sub>
                                  </m:sSub>
                                </m:e>
                              </m:d>
                              <m:r>
                                <a:rPr lang="en-US" altLang="zh-CN" sz="2000" b="0" i="1" smtClean="0">
                                  <a:solidFill>
                                    <a:srgbClr val="09405E"/>
                                  </a:solidFill>
                                  <a:latin typeface="Cambria Math" charset="0"/>
                                  <a:ea typeface="微软雅黑" pitchFamily="34" charset="-122"/>
                                </a:rPr>
                                <m:t>=2</m:t>
                              </m:r>
                            </m:e>
                            <m:e>
                              <m:r>
                                <a:rPr lang="el-GR" altLang="zh-CN" sz="2000" i="1">
                                  <a:solidFill>
                                    <a:srgbClr val="09405E"/>
                                  </a:solidFill>
                                  <a:latin typeface="Cambria Math" charset="0"/>
                                  <a:ea typeface="Cambria Math" charset="0"/>
                                  <a:cs typeface="Cambria Math" charset="0"/>
                                </a:rPr>
                                <m:t>⟹</m:t>
                              </m:r>
                              <m:sSup>
                                <m:sSupPr>
                                  <m:ctrlPr>
                                    <a:rPr lang="en-US" altLang="zh-CN" sz="2000" i="1">
                                      <a:solidFill>
                                        <a:srgbClr val="09405E"/>
                                      </a:solidFill>
                                      <a:latin typeface="Cambria Math" charset="0"/>
                                      <a:sym typeface="Symbol" pitchFamily="18" charset="2"/>
                                    </a:rPr>
                                  </m:ctrlPr>
                                </m:sSupPr>
                                <m:e>
                                  <m:r>
                                    <a:rPr lang="en-US" altLang="zh-CN" sz="2000" b="1" i="1">
                                      <a:solidFill>
                                        <a:srgbClr val="09405E"/>
                                      </a:solidFill>
                                      <a:latin typeface="Cambria Math" charset="0"/>
                                      <a:sym typeface="Symbol" pitchFamily="18" charset="2"/>
                                    </a:rPr>
                                    <m:t>𝒘</m:t>
                                  </m:r>
                                </m:e>
                                <m:sup>
                                  <m:r>
                                    <m:rPr>
                                      <m:sty m:val="p"/>
                                    </m:rPr>
                                    <a:rPr lang="en-US" altLang="zh-CN" sz="2000">
                                      <a:solidFill>
                                        <a:srgbClr val="09405E"/>
                                      </a:solidFill>
                                      <a:latin typeface="Cambria Math" charset="0"/>
                                      <a:sym typeface="Symbol" pitchFamily="18" charset="2"/>
                                    </a:rPr>
                                    <m:t>T</m:t>
                                  </m:r>
                                </m:sup>
                              </m:sSup>
                              <m:r>
                                <a:rPr lang="hr-HR" altLang="zh-CN" sz="2000" i="1">
                                  <a:solidFill>
                                    <a:srgbClr val="09405E"/>
                                  </a:solidFill>
                                  <a:latin typeface="Cambria Math" charset="0"/>
                                  <a:ea typeface="Cambria Math" charset="0"/>
                                  <a:cs typeface="Cambria Math" charset="0"/>
                                </a:rPr>
                                <m:t>𝜆</m:t>
                              </m:r>
                              <m:r>
                                <a:rPr lang="en-US" altLang="zh-CN" sz="2000" b="1" i="1">
                                  <a:solidFill>
                                    <a:srgbClr val="09405E"/>
                                  </a:solidFill>
                                  <a:latin typeface="Cambria Math" charset="0"/>
                                  <a:ea typeface="微软雅黑" pitchFamily="34" charset="-122"/>
                                </a:rPr>
                                <m:t>𝒘</m:t>
                              </m:r>
                              <m:r>
                                <a:rPr lang="en-US" altLang="zh-CN" sz="2000" b="0" i="1" smtClean="0">
                                  <a:solidFill>
                                    <a:srgbClr val="09405E"/>
                                  </a:solidFill>
                                  <a:latin typeface="Cambria Math" charset="0"/>
                                  <a:ea typeface="微软雅黑" pitchFamily="34" charset="-122"/>
                                </a:rPr>
                                <m:t>=2</m:t>
                              </m:r>
                              <m:r>
                                <a:rPr lang="el-GR" altLang="zh-CN" sz="2000" i="1">
                                  <a:solidFill>
                                    <a:srgbClr val="09405E"/>
                                  </a:solidFill>
                                  <a:latin typeface="Cambria Math" charset="0"/>
                                  <a:ea typeface="Cambria Math" charset="0"/>
                                  <a:cs typeface="Cambria Math" charset="0"/>
                                </a:rPr>
                                <m:t>⟹</m:t>
                              </m:r>
                              <m:r>
                                <m:rPr>
                                  <m:sty m:val="p"/>
                                </m:rPr>
                                <a:rPr lang="el-GR" altLang="zh-CN" sz="2000" i="1" smtClean="0">
                                  <a:solidFill>
                                    <a:srgbClr val="09405E"/>
                                  </a:solidFill>
                                  <a:latin typeface="Cambria Math" charset="0"/>
                                  <a:ea typeface="Cambria Math" charset="0"/>
                                  <a:cs typeface="Cambria Math" charset="0"/>
                                </a:rPr>
                                <m:t>λ</m:t>
                              </m:r>
                              <m:r>
                                <a:rPr lang="en-US" altLang="zh-CN" sz="2000" b="0" i="1" smtClean="0">
                                  <a:solidFill>
                                    <a:srgbClr val="09405E"/>
                                  </a:solidFill>
                                  <a:latin typeface="Cambria Math" charset="0"/>
                                  <a:ea typeface="微软雅黑" pitchFamily="34" charset="-122"/>
                                </a:rPr>
                                <m:t>=</m:t>
                              </m:r>
                              <m:f>
                                <m:fPr>
                                  <m:ctrlPr>
                                    <a:rPr lang="mr-IN" altLang="zh-CN" sz="2000" b="0" i="1" smtClean="0">
                                      <a:solidFill>
                                        <a:srgbClr val="09405E"/>
                                      </a:solidFill>
                                      <a:latin typeface="Cambria Math" charset="0"/>
                                      <a:ea typeface="微软雅黑" pitchFamily="34" charset="-122"/>
                                    </a:rPr>
                                  </m:ctrlPr>
                                </m:fPr>
                                <m:num>
                                  <m:r>
                                    <a:rPr lang="en-US" altLang="zh-CN" sz="2000" b="0" i="1" smtClean="0">
                                      <a:solidFill>
                                        <a:srgbClr val="09405E"/>
                                      </a:solidFill>
                                      <a:latin typeface="Cambria Math" charset="0"/>
                                      <a:ea typeface="微软雅黑" pitchFamily="34" charset="-122"/>
                                    </a:rPr>
                                    <m:t>2</m:t>
                                  </m:r>
                                </m:num>
                                <m:den>
                                  <m:sSubSup>
                                    <m:sSubSupPr>
                                      <m:ctrlPr>
                                        <a:rPr lang="en-US" altLang="zh-CN" sz="2000" b="0" i="1" smtClean="0">
                                          <a:solidFill>
                                            <a:srgbClr val="09405E"/>
                                          </a:solidFill>
                                          <a:latin typeface="Cambria Math" charset="0"/>
                                          <a:ea typeface="微软雅黑" pitchFamily="34" charset="-122"/>
                                        </a:rPr>
                                      </m:ctrlPr>
                                    </m:sSubSupPr>
                                    <m:e>
                                      <m:d>
                                        <m:dPr>
                                          <m:begChr m:val="‖"/>
                                          <m:endChr m:val="‖"/>
                                          <m:ctrlPr>
                                            <a:rPr lang="en-US" altLang="zh-CN" sz="2000" i="1">
                                              <a:solidFill>
                                                <a:srgbClr val="09405E"/>
                                              </a:solidFill>
                                              <a:latin typeface="Cambria Math" charset="0"/>
                                              <a:ea typeface="微软雅黑" pitchFamily="34" charset="-122"/>
                                            </a:rPr>
                                          </m:ctrlPr>
                                        </m:dPr>
                                        <m:e>
                                          <m:r>
                                            <a:rPr lang="en-US" altLang="zh-CN" sz="2000" b="1" i="1">
                                              <a:solidFill>
                                                <a:srgbClr val="09405E"/>
                                              </a:solidFill>
                                              <a:latin typeface="Cambria Math" charset="0"/>
                                              <a:ea typeface="微软雅黑" pitchFamily="34" charset="-122"/>
                                            </a:rPr>
                                            <m:t>𝒘</m:t>
                                          </m:r>
                                        </m:e>
                                      </m:d>
                                    </m:e>
                                    <m:sub>
                                      <m:r>
                                        <a:rPr lang="en-US" altLang="zh-CN" sz="2000" b="0" i="1" smtClean="0">
                                          <a:solidFill>
                                            <a:srgbClr val="09405E"/>
                                          </a:solidFill>
                                          <a:latin typeface="Cambria Math" charset="0"/>
                                          <a:ea typeface="微软雅黑" pitchFamily="34" charset="-122"/>
                                        </a:rPr>
                                        <m:t>2</m:t>
                                      </m:r>
                                    </m:sub>
                                    <m:sup>
                                      <m:r>
                                        <a:rPr lang="en-US" altLang="zh-CN" sz="2000" b="0" i="1" smtClean="0">
                                          <a:solidFill>
                                            <a:srgbClr val="09405E"/>
                                          </a:solidFill>
                                          <a:latin typeface="Cambria Math" charset="0"/>
                                          <a:ea typeface="微软雅黑" pitchFamily="34" charset="-122"/>
                                        </a:rPr>
                                        <m:t>2</m:t>
                                      </m:r>
                                    </m:sup>
                                  </m:sSubSup>
                                </m:den>
                              </m:f>
                            </m:e>
                          </m:eqArr>
                        </m:e>
                      </m:borderBox>
                    </m:oMath>
                  </m:oMathPara>
                </a14:m>
                <a:endParaRPr kumimoji="0" lang="zh-CN" altLang="en-US" sz="2000" b="0" i="0" u="none" strike="noStrike" cap="none" spc="0" normalizeH="0" baseline="0" dirty="0" smtClean="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39" name="文本框 38"/>
              <p:cNvSpPr txBox="1">
                <a:spLocks noRot="1" noChangeAspect="1" noMove="1" noResize="1" noEditPoints="1" noAdjustHandles="1" noChangeArrowheads="1" noChangeShapeType="1" noTextEdit="1"/>
              </p:cNvSpPr>
              <p:nvPr/>
            </p:nvSpPr>
            <p:spPr>
              <a:xfrm>
                <a:off x="7667502" y="4888969"/>
                <a:ext cx="4329683" cy="1519198"/>
              </a:xfrm>
              <a:prstGeom prst="rect">
                <a:avLst/>
              </a:prstGeom>
              <a:blipFill rotWithShape="0">
                <a:blip r:embed="rId15"/>
                <a:stretch>
                  <a:fillRect l="-141"/>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9540951" y="1796523"/>
                <a:ext cx="212898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r>
                        <a:rPr lang="en-US" altLang="zh-CN" sz="2400" i="1">
                          <a:solidFill>
                            <a:srgbClr val="09405E"/>
                          </a:solidFill>
                          <a:latin typeface="Cambria Math" charset="0"/>
                          <a:ea typeface="微软雅黑" pitchFamily="34" charset="-122"/>
                        </a:rPr>
                        <m:t>=</m:t>
                      </m:r>
                      <m:sSub>
                        <m:sSubPr>
                          <m:ctrlPr>
                            <a:rPr lang="en-US" altLang="zh-CN" sz="2400" i="1">
                              <a:solidFill>
                                <a:srgbClr val="09405E"/>
                              </a:solidFill>
                              <a:latin typeface="Cambria Math"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r>
                        <a:rPr lang="en-US" altLang="zh-CN" sz="2400" i="1">
                          <a:solidFill>
                            <a:srgbClr val="09405E"/>
                          </a:solidFill>
                          <a:latin typeface="Cambria Math" charset="0"/>
                          <a:ea typeface="微软雅黑" pitchFamily="34" charset="-122"/>
                        </a:rPr>
                        <m:t>+</m:t>
                      </m:r>
                      <m:r>
                        <a:rPr lang="hr-HR" altLang="zh-CN" sz="2400" i="1">
                          <a:solidFill>
                            <a:srgbClr val="09405E"/>
                          </a:solidFill>
                          <a:latin typeface="Cambria Math" charset="0"/>
                          <a:ea typeface="Cambria Math" charset="0"/>
                          <a:cs typeface="Cambria Math" charset="0"/>
                        </a:rPr>
                        <m:t>𝜆</m:t>
                      </m:r>
                      <m:r>
                        <a:rPr lang="en-US" altLang="zh-CN" sz="2400" b="1" i="1">
                          <a:solidFill>
                            <a:srgbClr val="09405E"/>
                          </a:solidFill>
                          <a:latin typeface="Cambria Math" charset="0"/>
                          <a:ea typeface="微软雅黑" pitchFamily="34" charset="-122"/>
                        </a:rPr>
                        <m:t>𝒘</m:t>
                      </m:r>
                    </m:oMath>
                  </m:oMathPara>
                </a14:m>
                <a:endParaRPr lang="zh-CN"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9540951" y="1796523"/>
                <a:ext cx="2128981" cy="461665"/>
              </a:xfrm>
              <a:prstGeom prst="rect">
                <a:avLst/>
              </a:prstGeom>
              <a:blipFill rotWithShape="0">
                <a:blip r:embed="rId16"/>
                <a:stretch>
                  <a:fillRect b="-2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9540951" y="2813777"/>
                <a:ext cx="1514582" cy="8749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altLang="zh-CN" sz="2400" i="1">
                          <a:solidFill>
                            <a:srgbClr val="09405E"/>
                          </a:solidFill>
                          <a:latin typeface="Cambria Math" charset="0"/>
                          <a:ea typeface="Cambria Math" charset="0"/>
                          <a:cs typeface="Cambria Math" charset="0"/>
                        </a:rPr>
                        <m:t>𝜆</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charset="0"/>
                              <a:ea typeface="微软雅黑" pitchFamily="34" charset="-122"/>
                            </a:rPr>
                          </m:ctrlPr>
                        </m:fPr>
                        <m:num>
                          <m:r>
                            <a:rPr lang="en-US" altLang="zh-CN" sz="2400" i="1">
                              <a:solidFill>
                                <a:srgbClr val="09405E"/>
                              </a:solidFill>
                              <a:latin typeface="Cambria Math" charset="0"/>
                              <a:ea typeface="微软雅黑" pitchFamily="34" charset="-122"/>
                            </a:rPr>
                            <m:t>2</m:t>
                          </m:r>
                        </m:num>
                        <m:den>
                          <m:sSubSup>
                            <m:sSubSupPr>
                              <m:ctrlPr>
                                <a:rPr lang="en-US" altLang="zh-CN" sz="2400" i="1">
                                  <a:solidFill>
                                    <a:srgbClr val="09405E"/>
                                  </a:solidFill>
                                  <a:latin typeface="Cambria Math" charset="0"/>
                                  <a:ea typeface="微软雅黑" pitchFamily="34" charset="-122"/>
                                </a:rPr>
                              </m:ctrlPr>
                            </m:sSubSupPr>
                            <m:e>
                              <m:d>
                                <m:dPr>
                                  <m:begChr m:val="‖"/>
                                  <m:endChr m:val="‖"/>
                                  <m:ctrlPr>
                                    <a:rPr lang="en-US" altLang="zh-CN" sz="2400" i="1">
                                      <a:solidFill>
                                        <a:srgbClr val="09405E"/>
                                      </a:solidFill>
                                      <a:latin typeface="Cambria Math" charset="0"/>
                                      <a:ea typeface="微软雅黑" pitchFamily="34" charset="-122"/>
                                    </a:rPr>
                                  </m:ctrlPr>
                                </m:dPr>
                                <m:e>
                                  <m:r>
                                    <a:rPr lang="en-US" altLang="zh-CN" sz="2400" b="1" i="1">
                                      <a:solidFill>
                                        <a:srgbClr val="09405E"/>
                                      </a:solidFill>
                                      <a:latin typeface="Cambria Math" charset="0"/>
                                      <a:ea typeface="微软雅黑" pitchFamily="34" charset="-122"/>
                                    </a:rPr>
                                    <m:t>𝒘</m:t>
                                  </m:r>
                                </m:e>
                              </m:d>
                            </m:e>
                            <m:sub>
                              <m:r>
                                <a:rPr lang="en-US" altLang="zh-CN" sz="2400" i="1">
                                  <a:solidFill>
                                    <a:srgbClr val="09405E"/>
                                  </a:solidFill>
                                  <a:latin typeface="Cambria Math" charset="0"/>
                                  <a:ea typeface="微软雅黑" pitchFamily="34" charset="-122"/>
                                </a:rPr>
                                <m:t>2</m:t>
                              </m:r>
                            </m:sub>
                            <m:sup>
                              <m:r>
                                <a:rPr lang="en-US" altLang="zh-CN" sz="2400" i="1">
                                  <a:solidFill>
                                    <a:srgbClr val="09405E"/>
                                  </a:solidFill>
                                  <a:latin typeface="Cambria Math" charset="0"/>
                                  <a:ea typeface="微软雅黑" pitchFamily="34" charset="-122"/>
                                </a:rPr>
                                <m:t>2</m:t>
                              </m:r>
                            </m:sup>
                          </m:sSubSup>
                        </m:den>
                      </m:f>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9540951" y="2813777"/>
                <a:ext cx="1514582" cy="874920"/>
              </a:xfrm>
              <a:prstGeom prst="rect">
                <a:avLst/>
              </a:prstGeom>
              <a:blipFill rotWithShape="0">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498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21695</TotalTime>
  <Pages>0</Pages>
  <Words>5467</Words>
  <Characters>0</Characters>
  <Application>Microsoft Macintosh PowerPoint</Application>
  <DocSecurity>0</DocSecurity>
  <PresentationFormat>宽屏</PresentationFormat>
  <Lines>0</Lines>
  <Paragraphs>926</Paragraphs>
  <Slides>85</Slides>
  <Notes>23</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vt:i4>
      </vt:variant>
      <vt:variant>
        <vt:lpstr>幻灯片标题</vt:lpstr>
      </vt:variant>
      <vt:variant>
        <vt:i4>85</vt:i4>
      </vt:variant>
    </vt:vector>
  </HeadingPairs>
  <TitlesOfParts>
    <vt:vector size="104" baseType="lpstr">
      <vt:lpstr>Calibri</vt:lpstr>
      <vt:lpstr>Calibri Light</vt:lpstr>
      <vt:lpstr>Cambria Math</vt:lpstr>
      <vt:lpstr>Euclid Math One</vt:lpstr>
      <vt:lpstr>Helvetica Light</vt:lpstr>
      <vt:lpstr>Microsoft YaHei</vt:lpstr>
      <vt:lpstr>SimHei</vt:lpstr>
      <vt:lpstr>Symbol</vt:lpstr>
      <vt:lpstr>Times New Roman</vt:lpstr>
      <vt:lpstr>Wingdings</vt:lpstr>
      <vt:lpstr>等线</vt:lpstr>
      <vt:lpstr>黑体</vt:lpstr>
      <vt:lpstr>宋体</vt:lpstr>
      <vt:lpstr>微软雅黑</vt:lpstr>
      <vt:lpstr>Arial</vt:lpstr>
      <vt:lpstr>3_Office 主题</vt:lpstr>
      <vt:lpstr>1_Office 主题</vt:lpstr>
      <vt:lpstr>Office 主题</vt:lpstr>
      <vt:lpstr>Equation</vt:lpstr>
      <vt:lpstr>PowerPoint 演示文稿</vt:lpstr>
      <vt:lpstr>PowerPoint 演示文稿</vt:lpstr>
      <vt:lpstr>SVM：从几何出发的分类模型</vt:lpstr>
      <vt:lpstr>间隔</vt:lpstr>
      <vt:lpstr>间隔</vt:lpstr>
      <vt:lpstr>间隔</vt:lpstr>
      <vt:lpstr>线性判别函数</vt:lpstr>
      <vt:lpstr>SVM 符号表示</vt:lpstr>
      <vt:lpstr>间隔计算</vt:lpstr>
      <vt:lpstr>SVM：最大间隔</vt:lpstr>
      <vt:lpstr>PowerPoint 演示文稿</vt:lpstr>
      <vt:lpstr>数据不完全线性可分</vt:lpstr>
      <vt:lpstr>数据可完全线性可分，但间隔小</vt:lpstr>
      <vt:lpstr>C-SVM</vt:lpstr>
      <vt:lpstr>C-SVM</vt:lpstr>
      <vt:lpstr>数据不完全线性可分：松弛变量</vt:lpstr>
      <vt:lpstr>C-SVM</vt:lpstr>
      <vt:lpstr>合页损失（Hinge Loss）</vt:lpstr>
      <vt:lpstr>C-SVM：合页损失+L2正则</vt:lpstr>
      <vt:lpstr>PowerPoint 演示文稿</vt:lpstr>
      <vt:lpstr>回忆：SVM分类模型</vt:lpstr>
      <vt:lpstr>拉格朗日乘子法</vt:lpstr>
      <vt:lpstr>对偶性( Duality)</vt:lpstr>
      <vt:lpstr>对偶性</vt:lpstr>
      <vt:lpstr>对偶性</vt:lpstr>
      <vt:lpstr>对偶性</vt:lpstr>
      <vt:lpstr>对偶性</vt:lpstr>
      <vt:lpstr>对偶性</vt:lpstr>
      <vt:lpstr>SVM的对偶问题</vt:lpstr>
      <vt:lpstr>SVM的对偶问题</vt:lpstr>
      <vt:lpstr>SVM的对偶问题</vt:lpstr>
      <vt:lpstr>w, b 的计算</vt:lpstr>
      <vt:lpstr>SVM的对偶问题</vt:lpstr>
      <vt:lpstr>α的稀疏性</vt:lpstr>
      <vt:lpstr>α的稀疏性</vt:lpstr>
      <vt:lpstr>PowerPoint 演示文稿</vt:lpstr>
      <vt:lpstr>核方法</vt:lpstr>
      <vt:lpstr>核方法</vt:lpstr>
      <vt:lpstr>核方法——对偶</vt:lpstr>
      <vt:lpstr>核技巧（Kernel Trick）</vt:lpstr>
      <vt:lpstr>核技巧（Kernel Trick）</vt:lpstr>
      <vt:lpstr>构造核函数</vt:lpstr>
      <vt:lpstr>构造核函数</vt:lpstr>
      <vt:lpstr>核函数</vt:lpstr>
      <vt:lpstr>多项式核</vt:lpstr>
      <vt:lpstr>RBF核</vt:lpstr>
      <vt:lpstr>更多核函数</vt:lpstr>
      <vt:lpstr>例：RBF核</vt:lpstr>
      <vt:lpstr>例：RBF核</vt:lpstr>
      <vt:lpstr>小结：核方法</vt:lpstr>
      <vt:lpstr>PowerPoint 演示文稿</vt:lpstr>
      <vt:lpstr>ϵ不敏感损失函数</vt:lpstr>
      <vt:lpstr>支持向量回归（Support Vector Regression， SVR） </vt:lpstr>
      <vt:lpstr>松弛变量</vt:lpstr>
      <vt:lpstr>拉格朗日函数</vt:lpstr>
      <vt:lpstr>SVR的对偶问题</vt:lpstr>
      <vt:lpstr>SVR的对偶问题</vt:lpstr>
      <vt:lpstr>SVR模型</vt:lpstr>
      <vt:lpstr>SVR的支持向量</vt:lpstr>
      <vt:lpstr>PowerPoint 演示文稿</vt:lpstr>
      <vt:lpstr>Scikit-Learn中的SVM实现</vt:lpstr>
      <vt:lpstr>LinearSVC</vt:lpstr>
      <vt:lpstr>PowerPoint 演示文稿</vt:lpstr>
      <vt:lpstr>PowerPoint 演示文稿</vt:lpstr>
      <vt:lpstr>LinearSVC的属性</vt:lpstr>
      <vt:lpstr>LinearSVC的方法</vt:lpstr>
      <vt:lpstr>SVC</vt:lpstr>
      <vt:lpstr>PowerPoint 演示文稿</vt:lpstr>
      <vt:lpstr>PowerPoint 演示文稿</vt:lpstr>
      <vt:lpstr>SVC的属性</vt:lpstr>
      <vt:lpstr>SVC的常用方法</vt:lpstr>
      <vt:lpstr>核函数参数</vt:lpstr>
      <vt:lpstr>多类别分类</vt:lpstr>
      <vt:lpstr>得分与概率</vt:lpstr>
      <vt:lpstr>计算复杂度</vt:lpstr>
      <vt:lpstr>PowerPoint 演示文稿</vt:lpstr>
      <vt:lpstr>Otto商品分类——数据分析</vt:lpstr>
      <vt:lpstr>Otto商品分类——特征工程</vt:lpstr>
      <vt:lpstr>Otto商品分类——模型选择</vt:lpstr>
      <vt:lpstr>Otto商品分类——模型性能</vt:lpstr>
      <vt:lpstr>共享单车骑行量预测</vt:lpstr>
      <vt:lpstr>共享单车骑行量预测</vt:lpstr>
      <vt:lpstr>共享单车骑行量预测</vt:lpstr>
      <vt:lpstr>共享单车骑行量预测</vt:lpstr>
      <vt:lpstr>本章总结</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Microsoft Office 用户</cp:lastModifiedBy>
  <cp:revision>422</cp:revision>
  <cp:lastPrinted>2019-11-26T01:42:27Z</cp:lastPrinted>
  <dcterms:created xsi:type="dcterms:W3CDTF">2014-06-29T11:45:14Z</dcterms:created>
  <dcterms:modified xsi:type="dcterms:W3CDTF">2021-01-19T16:15:49Z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